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1" r:id="rId44"/>
  </p:sldIdLst>
  <p:sldSz cx="11328400" cy="1604645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tags" Target="tags/tag1.xml" /><Relationship Id="rId46" Type="http://schemas.openxmlformats.org/officeDocument/2006/relationships/presProps" Target="presProps.xml" /><Relationship Id="rId47" Type="http://schemas.openxmlformats.org/officeDocument/2006/relationships/viewProps" Target="viewProps.xml" /><Relationship Id="rId48" Type="http://schemas.openxmlformats.org/officeDocument/2006/relationships/theme" Target="theme/theme1.xml" /><Relationship Id="rId49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969D-6A84-43D5-A6DA-BC670F56A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7F143-95CC-4CAD-A124-063F77DC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9FF97-82D1-42FE-BE4F-DFC8BB2B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02F34-EBD8-4C74-911B-83983A77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513CE-24B6-43A7-AED5-66E823E0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CB250-F399-4602-8CA8-92FABD02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A2795-4BA0-461A-9AF0-A5C181BB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32B89-9382-487A-A2D4-2A056F06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3EAE7-30E2-480E-8ED6-2FB10367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E456B-9A1E-4FE8-A9FC-CA6ACA4D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73027-99AE-405F-B47B-A3EE33FD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50106" y="4974399"/>
            <a:ext cx="9634538" cy="33697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00212" y="8986012"/>
            <a:ext cx="7934325" cy="40116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66737" y="3690683"/>
            <a:ext cx="4930616" cy="105906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837396" y="3690683"/>
            <a:ext cx="4930616" cy="105906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6737" y="641858"/>
            <a:ext cx="10201275" cy="25674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66737" y="3690683"/>
            <a:ext cx="10201275" cy="105906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853815" y="14923199"/>
            <a:ext cx="3627120" cy="8023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66737" y="14923199"/>
            <a:ext cx="2606992" cy="8023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557062" y="14953486"/>
            <a:ext cx="238760" cy="2006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211505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67967" y="1327100"/>
            <a:ext cx="8722995" cy="11725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16280">
              <a:lnSpc>
                <a:spcPct val="100000"/>
              </a:lnSpc>
              <a:spcBef>
                <a:spcPts val="100"/>
              </a:spcBef>
            </a:pPr>
            <a:r>
              <a:rPr sz="2700" spc="25">
                <a:latin typeface="Trebuchet MS"/>
                <a:cs typeface="Trebuchet MS"/>
              </a:rPr>
              <a:t>202</a:t>
            </a:r>
            <a:r>
              <a:rPr sz="2700" spc="-650">
                <a:latin typeface="Trebuchet MS"/>
                <a:cs typeface="Trebuchet MS"/>
              </a:rPr>
              <a:t>3</a:t>
            </a:r>
            <a:r>
              <a:rPr sz="2700" spc="200">
                <a:latin typeface="Trebuchet MS"/>
                <a:cs typeface="Trebuchet MS"/>
              </a:rPr>
              <a:t> </a:t>
            </a:r>
            <a:r>
              <a:rPr sz="2700" spc="55">
                <a:latin typeface="SimSun"/>
                <a:cs typeface="SimSun"/>
              </a:rPr>
              <a:t>年公共基础知识考试</a:t>
            </a:r>
            <a:r>
              <a:rPr sz="2700" spc="-75">
                <a:latin typeface="Trebuchet MS"/>
                <a:cs typeface="Trebuchet MS"/>
              </a:rPr>
              <a:t>20</a:t>
            </a:r>
            <a:r>
              <a:rPr sz="2700" spc="-750">
                <a:latin typeface="Trebuchet MS"/>
                <a:cs typeface="Trebuchet MS"/>
              </a:rPr>
              <a:t>0</a:t>
            </a:r>
            <a:r>
              <a:rPr sz="2700" spc="204">
                <a:latin typeface="Trebuchet MS"/>
                <a:cs typeface="Trebuchet MS"/>
              </a:rPr>
              <a:t> </a:t>
            </a:r>
            <a:r>
              <a:rPr sz="2700" spc="-20">
                <a:latin typeface="SimSun"/>
                <a:cs typeface="SimSun"/>
              </a:rPr>
              <a:t>题（附答案</a:t>
            </a:r>
            <a:r>
              <a:rPr sz="2700" spc="-60">
                <a:latin typeface="SimSun"/>
                <a:cs typeface="SimSun"/>
              </a:rPr>
              <a:t>）</a:t>
            </a:r>
            <a:endParaRPr sz="2700">
              <a:latin typeface="SimSun"/>
              <a:cs typeface="SimSun"/>
            </a:endParaRPr>
          </a:p>
          <a:p>
            <a:pPr marL="12700" marR="5080" indent="894715">
              <a:lnSpc>
                <a:spcPct val="191000"/>
              </a:lnSpc>
              <a:spcBef>
                <a:spcPts val="215"/>
              </a:spcBef>
              <a:buSzPct val="107692"/>
              <a:buAutoNum type="arabicPeriod"/>
              <a:tabLst>
                <a:tab pos="907415"/>
              </a:tabLst>
            </a:pPr>
            <a:r>
              <a:rPr sz="1950" spc="-20">
                <a:latin typeface="SimSun"/>
                <a:cs typeface="SimSun"/>
              </a:rPr>
              <a:t>教师按照一定的教学要求向学生提出问题，要求学生回答，</a:t>
            </a:r>
            <a:r>
              <a:rPr sz="1950" spc="1205">
                <a:latin typeface="SimSun"/>
                <a:cs typeface="SimSun"/>
              </a:rPr>
              <a:t>并</a:t>
            </a:r>
            <a:r>
              <a:rPr sz="1950" spc="5585">
                <a:latin typeface="SimSun"/>
                <a:cs typeface="SimSun"/>
              </a:rPr>
              <a:t>通</a:t>
            </a:r>
            <a:r>
              <a:rPr sz="1950" spc="-20">
                <a:latin typeface="SimSun"/>
                <a:cs typeface="SimSun"/>
              </a:rPr>
              <a:t>过问答的形式来引导学生获得或巩固知识的方法叫作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7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讲授法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谈话法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讨论法</a:t>
            </a:r>
            <a:endParaRPr sz="1950">
              <a:latin typeface="SimSun"/>
              <a:cs typeface="SimSun"/>
            </a:endParaRPr>
          </a:p>
          <a:p>
            <a:pPr marL="526415" marR="7063740" lvl="1" indent="378460">
              <a:lnSpc>
                <a:spcPct val="179500"/>
              </a:lnSpc>
              <a:spcBef>
                <a:spcPts val="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实验法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99200"/>
              </a:lnSpc>
              <a:spcBef>
                <a:spcPts val="95"/>
              </a:spcBef>
            </a:pPr>
            <a:r>
              <a:rPr sz="1950" spc="-25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10">
                <a:latin typeface="SimSun"/>
                <a:cs typeface="SimSun"/>
              </a:rPr>
              <a:t>谈话法也叫问答法，它是教师按一定的教学要求向学</a:t>
            </a:r>
            <a:r>
              <a:rPr sz="1950" spc="1345">
                <a:latin typeface="SimSun"/>
                <a:cs typeface="SimSun"/>
              </a:rPr>
              <a:t>生</a:t>
            </a:r>
            <a:r>
              <a:rPr sz="1950" spc="5585">
                <a:latin typeface="SimSun"/>
                <a:cs typeface="SimSun"/>
              </a:rPr>
              <a:t>提</a:t>
            </a:r>
            <a:r>
              <a:rPr sz="1950" spc="-40">
                <a:latin typeface="SimSun"/>
                <a:cs typeface="SimSun"/>
              </a:rPr>
              <a:t>出问题让学生回答，通过问答、对话的形式来引导学生思考、探究、 获取</a:t>
            </a:r>
            <a:r>
              <a:rPr sz="1950" spc="500">
                <a:latin typeface="SimSun"/>
                <a:cs typeface="SimSun"/>
              </a:rPr>
              <a:t>   </a:t>
            </a:r>
            <a:r>
              <a:rPr sz="1950" spc="-25">
                <a:latin typeface="SimSun"/>
                <a:cs typeface="SimSun"/>
              </a:rPr>
              <a:t>或巩固知识，促进学生智能发展的方法。题干所述为谈话法的概 念。</a:t>
            </a:r>
            <a:endParaRPr sz="1950">
              <a:latin typeface="SimSun"/>
              <a:cs typeface="SimSun"/>
            </a:endParaRPr>
          </a:p>
          <a:p>
            <a:pPr marL="891540" indent="-365125">
              <a:lnSpc>
                <a:spcPct val="100000"/>
              </a:lnSpc>
              <a:spcBef>
                <a:spcPts val="2175"/>
              </a:spcBef>
              <a:buSzPct val="107692"/>
              <a:buAutoNum type="arabicPeriod" startAt="2"/>
              <a:tabLst>
                <a:tab pos="891540"/>
              </a:tabLst>
            </a:pPr>
            <a:r>
              <a:rPr sz="1950" spc="-25">
                <a:latin typeface="SimSun"/>
                <a:cs typeface="SimSun"/>
              </a:rPr>
              <a:t>德育工作的出发点是</a:t>
            </a:r>
            <a:r>
              <a:rPr sz="1950" spc="-10">
                <a:latin typeface="SimSun"/>
                <a:cs typeface="SimSun"/>
              </a:rPr>
              <a:t>（），</a:t>
            </a:r>
            <a:r>
              <a:rPr sz="1950" spc="-30">
                <a:latin typeface="SimSun"/>
                <a:cs typeface="SimSun"/>
              </a:rPr>
              <a:t>它制约着德育工作的基本过程。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德育内容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德育方法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德育目标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德育形式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721995" indent="628015">
              <a:lnSpc>
                <a:spcPct val="199200"/>
              </a:lnSpc>
              <a:spcBef>
                <a:spcPts val="110"/>
              </a:spcBef>
            </a:pPr>
            <a:r>
              <a:rPr sz="1950" spc="-150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80">
                <a:latin typeface="SimSun"/>
                <a:cs typeface="SimSun"/>
              </a:rPr>
              <a:t>德育目标是德育工作的出发点，它不仅决定了德育的内 容、</a:t>
            </a:r>
            <a:r>
              <a:rPr sz="1950" spc="-30">
                <a:latin typeface="SimSun"/>
                <a:cs typeface="SimSun"/>
              </a:rPr>
              <a:t>形式和方法，而且制约着徳育工作的基本过程。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75"/>
              </a:spcBef>
            </a:pPr>
            <a:r>
              <a:rPr sz="3150" baseline="3968">
                <a:latin typeface="SimSun"/>
                <a:cs typeface="SimSun"/>
              </a:rPr>
              <a:t>3</a:t>
            </a:r>
            <a:r>
              <a:rPr sz="3150" spc="-157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个体积极探索事物的认识倾向是</a:t>
            </a:r>
            <a:r>
              <a:rPr sz="3150" spc="-37" baseline="3968">
                <a:latin typeface="SimSun"/>
                <a:cs typeface="SimSun"/>
              </a:rPr>
              <a:t>（）</a:t>
            </a:r>
            <a:endParaRPr sz="3150" baseline="3968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13278346"/>
            <a:ext cx="29527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A.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13316598"/>
            <a:ext cx="1238250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20">
                <a:latin typeface="SimSun"/>
                <a:cs typeface="SimSun"/>
              </a:rPr>
              <a:t>需</a:t>
            </a:r>
            <a:r>
              <a:rPr sz="1950" spc="5585">
                <a:latin typeface="SimSun"/>
                <a:cs typeface="SimSun"/>
              </a:rPr>
              <a:t>要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82228" y="13897777"/>
            <a:ext cx="901065" cy="321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465"/>
              </a:lnSpc>
            </a:pPr>
            <a:r>
              <a:rPr sz="2100">
                <a:latin typeface="SimSun"/>
                <a:cs typeface="SimSun"/>
              </a:rPr>
              <a:t>B</a:t>
            </a:r>
            <a:r>
              <a:rPr sz="2100" spc="-85">
                <a:latin typeface="SimSun"/>
                <a:cs typeface="SimSun"/>
              </a:rPr>
              <a:t>. </a:t>
            </a:r>
            <a:r>
              <a:rPr sz="2925" spc="-52" baseline="-4273">
                <a:latin typeface="SimSun"/>
                <a:cs typeface="SimSun"/>
              </a:rPr>
              <a:t>动机</a:t>
            </a:r>
            <a:endParaRPr sz="2925" baseline="-4273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2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667967" y="1412482"/>
            <a:ext cx="8005445" cy="12920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2100">
                <a:latin typeface="SimSun"/>
                <a:cs typeface="SimSun"/>
              </a:rPr>
              <a:t>C</a:t>
            </a:r>
            <a:r>
              <a:rPr sz="2100" spc="-90">
                <a:latin typeface="SimSun"/>
                <a:cs typeface="SimSun"/>
              </a:rPr>
              <a:t>. </a:t>
            </a:r>
            <a:r>
              <a:rPr sz="2925" spc="-1019" baseline="-4273">
                <a:latin typeface="SimSun"/>
                <a:cs typeface="SimSun"/>
              </a:rPr>
              <a:t>兴 趣</a:t>
            </a:r>
            <a:r>
              <a:rPr sz="2925" spc="7" baseline="-4273">
                <a:latin typeface="SimSun"/>
                <a:cs typeface="SimSun"/>
              </a:rPr>
              <a:t> </a:t>
            </a:r>
            <a:endParaRPr sz="2925" baseline="-4273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75"/>
              </a:spcBef>
            </a:pPr>
            <a:r>
              <a:rPr sz="2100">
                <a:latin typeface="SimSun"/>
                <a:cs typeface="SimSun"/>
              </a:rPr>
              <a:t>D</a:t>
            </a:r>
            <a:r>
              <a:rPr sz="2100" spc="-90">
                <a:latin typeface="SimSun"/>
                <a:cs typeface="SimSun"/>
              </a:rPr>
              <a:t>. </a:t>
            </a:r>
            <a:r>
              <a:rPr sz="2925" spc="-1019" baseline="-4273">
                <a:latin typeface="SimSun"/>
                <a:cs typeface="SimSun"/>
              </a:rPr>
              <a:t>理 想</a:t>
            </a:r>
            <a:r>
              <a:rPr sz="2925" spc="7" baseline="-4273">
                <a:latin typeface="SimSun"/>
                <a:cs typeface="SimSun"/>
              </a:rPr>
              <a:t> </a:t>
            </a:r>
            <a:endParaRPr sz="2925" baseline="-4273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00"/>
              </a:spcBef>
            </a:pPr>
            <a:r>
              <a:rPr sz="2100" spc="-535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35"/>
              </a:spcBef>
            </a:pPr>
            <a:r>
              <a:rPr sz="3150" spc="-787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125">
                <a:latin typeface="SimSun"/>
                <a:cs typeface="SimSun"/>
              </a:rPr>
              <a:t>题干所述是兴趣的概念。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75"/>
              </a:spcBef>
            </a:pPr>
            <a:r>
              <a:rPr sz="3150" baseline="3968">
                <a:latin typeface="SimSun"/>
                <a:cs typeface="SimSun"/>
              </a:rPr>
              <a:t>4</a:t>
            </a:r>
            <a:r>
              <a:rPr sz="3150" spc="-217" baseline="3968">
                <a:latin typeface="SimSun"/>
                <a:cs typeface="SimSun"/>
              </a:rPr>
              <a:t>. </a:t>
            </a:r>
            <a:r>
              <a:rPr sz="1950" spc="-530">
                <a:latin typeface="SimSun"/>
                <a:cs typeface="SimSun"/>
              </a:rPr>
              <a:t>动 作 技 能 的 教 学 方 法 一 般 宜 采 用 </a:t>
            </a:r>
            <a:r>
              <a:rPr sz="3150" spc="-1567" baseline="3968">
                <a:latin typeface="SimSun"/>
                <a:cs typeface="SimSun"/>
              </a:rPr>
              <a:t>（</a:t>
            </a:r>
            <a:r>
              <a:rPr sz="3150" baseline="3968">
                <a:latin typeface="SimSun"/>
                <a:cs typeface="SimSun"/>
              </a:rPr>
              <a:t> </a:t>
            </a:r>
            <a:r>
              <a:rPr sz="3150" spc="-1650" baseline="3968">
                <a:latin typeface="SimSun"/>
                <a:cs typeface="SimSun"/>
              </a:rPr>
              <a:t>）</a:t>
            </a:r>
            <a:r>
              <a:rPr sz="3150" spc="7" baseline="3968">
                <a:latin typeface="SimSun"/>
                <a:cs typeface="SimSun"/>
              </a:rPr>
              <a:t> </a:t>
            </a:r>
            <a:endParaRPr sz="3150" baseline="3968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发 现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0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讲 解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示 范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50">
                <a:latin typeface="SimSun"/>
                <a:cs typeface="SimSun"/>
              </a:rPr>
              <a:t>示 范 与 讲 解 相 结 合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6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15"/>
              </a:spcBef>
              <a:tabLst>
                <a:tab pos="7742555"/>
              </a:tabLst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157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40">
                <a:latin typeface="SimSun"/>
                <a:cs typeface="SimSun"/>
              </a:rPr>
              <a:t>示范、讲解在动作技能形成过程中是不可缺少的，准</a:t>
            </a:r>
            <a:r>
              <a:rPr sz="1950" spc="-1045">
                <a:latin typeface="SimSun"/>
                <a:cs typeface="SimSun"/>
              </a:rPr>
              <a:t>确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的</a:t>
            </a:r>
            <a:endParaRPr sz="1950">
              <a:latin typeface="SimSun"/>
              <a:cs typeface="SimSun"/>
            </a:endParaRPr>
          </a:p>
          <a:p>
            <a:pPr marL="12700" marR="9525">
              <a:lnSpc>
                <a:spcPts val="4720"/>
              </a:lnSpc>
              <a:spcBef>
                <a:spcPts val="525"/>
              </a:spcBef>
              <a:tabLst>
                <a:tab pos="7249159"/>
              </a:tabLst>
            </a:pPr>
            <a:r>
              <a:rPr sz="1950" spc="-35">
                <a:latin typeface="SimSun"/>
                <a:cs typeface="SimSun"/>
              </a:rPr>
              <a:t>示范与讲解有利于学习者不断地调整头脑中的动作表象，形成准</a:t>
            </a:r>
            <a:r>
              <a:rPr sz="1950" spc="-1045">
                <a:latin typeface="SimSun"/>
                <a:cs typeface="SimSun"/>
              </a:rPr>
              <a:t>确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5">
                <a:latin typeface="SimSun"/>
                <a:cs typeface="SimSun"/>
              </a:rPr>
              <a:t>的定</a:t>
            </a:r>
            <a:r>
              <a:rPr sz="1950" spc="-1045">
                <a:latin typeface="SimSun"/>
                <a:cs typeface="SimSun"/>
              </a:rPr>
              <a:t>向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实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作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活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7415" indent="-362585">
              <a:lnSpc>
                <a:spcPct val="100000"/>
              </a:lnSpc>
              <a:spcBef>
                <a:spcPts val="1685"/>
              </a:spcBef>
              <a:buSzPct val="107692"/>
              <a:buAutoNum type="arabicPeriod" startAt="5"/>
              <a:tabLst>
                <a:tab pos="907415"/>
                <a:tab pos="7745095"/>
              </a:tabLst>
            </a:pPr>
            <a:r>
              <a:rPr sz="1950" spc="-994">
                <a:latin typeface="SimSun"/>
                <a:cs typeface="SimSun"/>
              </a:rPr>
              <a:t>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《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民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国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教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育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教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育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不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享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有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利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也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应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80"/>
              </a:spcBef>
            </a:pPr>
            <a:r>
              <a:rPr sz="1950" spc="-540">
                <a:latin typeface="SimSun"/>
                <a:cs typeface="SimSun"/>
              </a:rPr>
              <a:t>履 行 义 务 ， 其 应 履 行 的 义 务 不 包 括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175">
                <a:latin typeface="SimSun"/>
                <a:cs typeface="SimSun"/>
              </a:rPr>
              <a:t>遵守法律、法规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55">
                <a:latin typeface="SimSun"/>
                <a:cs typeface="SimSun"/>
              </a:rPr>
              <a:t>参 加 教 育 教 学 计 划 安 排 的 各 种 活 动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50">
                <a:latin typeface="SimSun"/>
                <a:cs typeface="SimSun"/>
              </a:rPr>
              <a:t>努 力 学 习 ， 完 成 规 定 的 学 习 任 务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484">
                <a:latin typeface="SimSun"/>
                <a:cs typeface="SimSun"/>
              </a:rPr>
              <a:t>遵 守 所 在 学 校 或 者 其 他 教 育 机 构的 管理 制度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39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35"/>
              </a:spcBef>
            </a:pPr>
            <a:r>
              <a:rPr sz="3150" spc="-322" baseline="3968">
                <a:solidFill>
                  <a:srgbClr val="1F42D1"/>
                </a:solidFill>
                <a:latin typeface="SimSun"/>
                <a:cs typeface="SimSun"/>
              </a:rPr>
              <a:t>【解析】 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B</a:t>
            </a:r>
            <a:r>
              <a:rPr sz="3150" spc="-78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500">
                <a:latin typeface="SimSun"/>
                <a:cs typeface="SimSun"/>
              </a:rPr>
              <a:t>项属于 受 教 育 者 的 权 利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10"/>
              </a:spcBef>
            </a:pPr>
            <a:r>
              <a:rPr sz="3150" baseline="3968">
                <a:latin typeface="SimSun"/>
                <a:cs typeface="SimSun"/>
              </a:rPr>
              <a:t>6</a:t>
            </a:r>
            <a:r>
              <a:rPr sz="3150" spc="-120" baseline="3968">
                <a:latin typeface="SimSun"/>
                <a:cs typeface="SimSun"/>
              </a:rPr>
              <a:t>. </a:t>
            </a:r>
            <a:r>
              <a:rPr sz="1950" spc="-405">
                <a:latin typeface="SimSun"/>
                <a:cs typeface="SimSun"/>
              </a:rPr>
              <a:t>“人 只有 受 过 一 种 合 适的 教 育 后， 才能 成 为一 个人 ”， 夸美纽 斯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295">
              <a:lnSpc>
                <a:spcPts val="1370"/>
              </a:lnSpc>
              <a:spcBef>
                <a:spcPts val="125"/>
              </a:spcBef>
            </a:pPr>
            <a:fld id="{81D60167-4931-47E6-BA6A-407CBD079E47}" type="slidenum">
              <a:rPr spc="-385">
                <a:latin typeface="Trebuchet MS"/>
                <a:cs typeface="Trebuchet MS"/>
              </a:rPr>
              <a:t>3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1667967" y="1432446"/>
            <a:ext cx="8722995" cy="128371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的这句话旨在说明教育是培养人的社会实践活动。()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2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V</a:t>
            </a:r>
            <a:endParaRPr sz="2100">
              <a:latin typeface="SimSun"/>
              <a:cs typeface="SimSun"/>
            </a:endParaRPr>
          </a:p>
          <a:p>
            <a:pPr marL="12700" marR="6985" indent="628015">
              <a:lnSpc>
                <a:spcPct val="187400"/>
              </a:lnSpc>
              <a:spcBef>
                <a:spcPts val="25"/>
              </a:spcBef>
            </a:pPr>
            <a:r>
              <a:rPr sz="3150" spc="-7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夸美纽斯的话体现了教育是人类有</a:t>
            </a:r>
            <a:r>
              <a:rPr sz="3150" baseline="3968">
                <a:latin typeface="SimSun"/>
                <a:cs typeface="SimSun"/>
              </a:rPr>
              <a:t>0</a:t>
            </a:r>
            <a:r>
              <a:rPr sz="3150" spc="-577" baseline="3968">
                <a:latin typeface="SimSun"/>
                <a:cs typeface="SimSun"/>
              </a:rPr>
              <a:t> </a:t>
            </a:r>
            <a:r>
              <a:rPr sz="1950" spc="70">
                <a:latin typeface="SimSun"/>
                <a:cs typeface="SimSun"/>
              </a:rPr>
              <a:t>的地培养人的一种</a:t>
            </a:r>
            <a:r>
              <a:rPr sz="1950" spc="5585">
                <a:latin typeface="SimSun"/>
                <a:cs typeface="SimSun"/>
              </a:rPr>
              <a:t>社</a:t>
            </a:r>
            <a:r>
              <a:rPr sz="1950" spc="-25">
                <a:latin typeface="SimSun"/>
                <a:cs typeface="SimSun"/>
              </a:rPr>
              <a:t>会实践活动。</a:t>
            </a:r>
            <a:endParaRPr sz="1950">
              <a:latin typeface="SimSun"/>
              <a:cs typeface="SimSun"/>
            </a:endParaRPr>
          </a:p>
          <a:p>
            <a:pPr marL="12700" marR="721995" indent="894715">
              <a:lnSpc>
                <a:spcPts val="4750"/>
              </a:lnSpc>
              <a:spcBef>
                <a:spcPts val="509"/>
              </a:spcBef>
              <a:buSzPct val="107692"/>
              <a:buAutoNum type="arabicPeriod" startAt="7"/>
              <a:tabLst>
                <a:tab pos="907415"/>
              </a:tabLst>
            </a:pPr>
            <a:r>
              <a:rPr sz="1950" spc="-25">
                <a:latin typeface="SimSun"/>
                <a:cs typeface="SimSun"/>
              </a:rPr>
              <a:t>对童年期的学生来说，在教学内容上应多讲一些比较具体的、 浅</a:t>
            </a:r>
            <a:r>
              <a:rPr sz="1950" spc="-45">
                <a:latin typeface="SimSun"/>
                <a:cs typeface="SimSun"/>
              </a:rPr>
              <a:t>显的知识，在教学方法上多采用直观教具。这体现了教育要适应儿 童身心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55"/>
              </a:spcBef>
            </a:pPr>
            <a:r>
              <a:rPr sz="1950" spc="-25">
                <a:latin typeface="SimSun"/>
                <a:cs typeface="SimSun"/>
              </a:rPr>
              <a:t>发展的个别差异性。()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0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435"/>
              </a:spcBef>
            </a:pPr>
            <a:r>
              <a:rPr sz="1950" spc="-245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5">
                <a:latin typeface="SimSun"/>
                <a:cs typeface="SimSun"/>
              </a:rPr>
              <a:t>题干的描述体现了教育要适应学生身心发展的阶段性规 律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700" marR="5080" indent="894715">
              <a:lnSpc>
                <a:spcPts val="4860"/>
              </a:lnSpc>
              <a:spcBef>
                <a:spcPts val="525"/>
              </a:spcBef>
              <a:buSzPct val="107692"/>
              <a:buAutoNum type="arabicPeriod" startAt="8"/>
              <a:tabLst>
                <a:tab pos="907415"/>
              </a:tabLst>
            </a:pPr>
            <a:r>
              <a:rPr sz="1950" spc="-25">
                <a:latin typeface="SimSun"/>
                <a:cs typeface="SimSun"/>
              </a:rPr>
              <a:t>感觉和知觉同属于认识过程的初级阶段，即感性认识阶段，都 </a:t>
            </a:r>
            <a:r>
              <a:rPr sz="1950" spc="5585">
                <a:latin typeface="SimSun"/>
                <a:cs typeface="SimSun"/>
              </a:rPr>
              <a:t>是</a:t>
            </a:r>
            <a:r>
              <a:rPr sz="1950" spc="-25">
                <a:latin typeface="SimSun"/>
                <a:cs typeface="SimSun"/>
              </a:rPr>
              <a:t>对当前事物的直接认识，都反映事物的外部特征和外部联系。()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49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V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26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感觉和知觉都是对当前事物的直接认识，都是人类认识 世</a:t>
            </a:r>
            <a:endParaRPr sz="1950">
              <a:latin typeface="SimSun"/>
              <a:cs typeface="SimSun"/>
            </a:endParaRPr>
          </a:p>
          <a:p>
            <a:pPr marL="12700" marR="6350">
              <a:lnSpc>
                <a:spcPts val="4660"/>
              </a:lnSpc>
              <a:spcBef>
                <a:spcPts val="515"/>
              </a:spcBef>
            </a:pPr>
            <a:r>
              <a:rPr sz="1950" spc="-40">
                <a:latin typeface="SimSun"/>
                <a:cs typeface="SimSun"/>
              </a:rPr>
              <a:t>界的初级形式，反映的都是事物的外部特征和外部联系；属于认知 过程</a:t>
            </a:r>
            <a:r>
              <a:rPr sz="1950" spc="5585">
                <a:latin typeface="SimSun"/>
                <a:cs typeface="SimSun"/>
              </a:rPr>
              <a:t>的</a:t>
            </a:r>
            <a:r>
              <a:rPr sz="1950" spc="-25">
                <a:latin typeface="SimSun"/>
                <a:cs typeface="SimSun"/>
              </a:rPr>
              <a:t>感性阶段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907415" indent="-381000">
              <a:lnSpc>
                <a:spcPct val="100000"/>
              </a:lnSpc>
              <a:spcBef>
                <a:spcPts val="1775"/>
              </a:spcBef>
              <a:buSzPct val="107692"/>
              <a:buAutoNum type="arabicPeriod" startAt="9"/>
              <a:tabLst>
                <a:tab pos="907415"/>
              </a:tabLst>
            </a:pPr>
            <a:r>
              <a:rPr sz="1950" spc="-25">
                <a:latin typeface="SimSun"/>
                <a:cs typeface="SimSun"/>
              </a:rPr>
              <a:t>根据埃里克森的心理发展阶段理论，繁殖一停滞阶段中提到</a:t>
            </a:r>
            <a:r>
              <a:rPr sz="1950" spc="1205">
                <a:latin typeface="SimSun"/>
                <a:cs typeface="SimSun"/>
              </a:rPr>
              <a:t>的</a:t>
            </a:r>
            <a:r>
              <a:rPr sz="1950" spc="5585">
                <a:latin typeface="SimSun"/>
                <a:cs typeface="SimSun"/>
              </a:rPr>
              <a:t>繁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495"/>
              </a:spcBef>
            </a:pPr>
            <a:r>
              <a:rPr sz="1950" spc="-25">
                <a:latin typeface="SimSun"/>
                <a:cs typeface="SimSun"/>
              </a:rPr>
              <a:t>殖感是指繁殖下一代的需要。()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0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724535" indent="628015">
              <a:lnSpc>
                <a:spcPct val="187400"/>
              </a:lnSpc>
              <a:spcBef>
                <a:spcPts val="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根据埃里克森的心理发展阶段理论，繁殖感对停滞感阶 段</a:t>
            </a:r>
            <a:r>
              <a:rPr sz="1950" spc="-30">
                <a:latin typeface="SimSun"/>
                <a:cs typeface="SimSun"/>
              </a:rPr>
              <a:t>的主要任务是获得繁殖感，体验关怀的实现。这里指的是广义上的</a:t>
            </a:r>
            <a:endParaRPr sz="1950">
              <a:latin typeface="SimSun"/>
              <a:cs typeface="SimSun"/>
            </a:endParaRPr>
          </a:p>
          <a:p>
            <a:pPr marL="12700" marR="5080">
              <a:lnSpc>
                <a:spcPct val="194600"/>
              </a:lnSpc>
              <a:tabLst>
                <a:tab pos="7002145"/>
                <a:tab pos="7498080"/>
              </a:tabLst>
            </a:pPr>
            <a:r>
              <a:rPr sz="1950" spc="-25">
                <a:latin typeface="SimSun"/>
                <a:cs typeface="SimSun"/>
              </a:rPr>
              <a:t>繁殖，不仅包括人的繁衍后代，而且包括人的生产能力</a:t>
            </a:r>
            <a:r>
              <a:rPr sz="1950" spc="-30">
                <a:latin typeface="SimSun"/>
                <a:cs typeface="SimSun"/>
              </a:rPr>
              <a:t>和</a:t>
            </a:r>
            <a:r>
              <a:rPr sz="1950" spc="-35">
                <a:latin typeface="SimSun"/>
                <a:cs typeface="SimSun"/>
              </a:rPr>
              <a:t>创</a:t>
            </a:r>
            <a:r>
              <a:rPr sz="1950" spc="-994">
                <a:latin typeface="SimSun"/>
                <a:cs typeface="SimSun"/>
              </a:rPr>
              <a:t>造</a:t>
            </a:r>
            <a:r>
              <a:rPr sz="1950" spc="14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能力</a:t>
            </a:r>
            <a:r>
              <a:rPr sz="1950" spc="-1045">
                <a:latin typeface="SimSun"/>
                <a:cs typeface="SimSun"/>
              </a:rPr>
              <a:t>等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5">
                <a:latin typeface="SimSun"/>
                <a:cs typeface="SimSun"/>
              </a:rPr>
              <a:t>基</a:t>
            </a:r>
            <a:r>
              <a:rPr sz="1950" spc="-1045">
                <a:latin typeface="SimSun"/>
                <a:cs typeface="SimSun"/>
              </a:rPr>
              <a:t>本</a:t>
            </a:r>
            <a:r>
              <a:rPr sz="1950" spc="500">
                <a:latin typeface="SimSun"/>
                <a:cs typeface="SimSun"/>
              </a:rPr>
              <a:t>    </a:t>
            </a:r>
            <a:r>
              <a:rPr sz="1950" spc="-30">
                <a:latin typeface="SimSun"/>
                <a:cs typeface="SimSun"/>
              </a:rPr>
              <a:t>能力</a:t>
            </a:r>
            <a:r>
              <a:rPr sz="1950" spc="-994">
                <a:latin typeface="SimSun"/>
                <a:cs typeface="SimSun"/>
              </a:rPr>
              <a:t>或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35">
                <a:latin typeface="SimSun"/>
                <a:cs typeface="SimSun"/>
              </a:rPr>
              <a:t>特征</a:t>
            </a:r>
            <a:r>
              <a:rPr sz="1950" spc="-30">
                <a:latin typeface="SimSun"/>
                <a:cs typeface="SimSun"/>
              </a:rPr>
              <a:t>。</a:t>
            </a:r>
            <a:r>
              <a:rPr sz="1950" spc="-994">
                <a:latin typeface="SimSun"/>
                <a:cs typeface="SimSun"/>
              </a:rPr>
              <a:t>本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35">
                <a:latin typeface="SimSun"/>
                <a:cs typeface="SimSun"/>
              </a:rPr>
              <a:t>阶段个</a:t>
            </a:r>
            <a:r>
              <a:rPr sz="1950" spc="-30">
                <a:latin typeface="SimSun"/>
                <a:cs typeface="SimSun"/>
              </a:rPr>
              <a:t>体</a:t>
            </a:r>
            <a:r>
              <a:rPr sz="1950" spc="-35">
                <a:latin typeface="SimSun"/>
                <a:cs typeface="SimSun"/>
              </a:rPr>
              <a:t>面临</a:t>
            </a:r>
            <a:r>
              <a:rPr sz="1950" spc="-994">
                <a:latin typeface="SimSun"/>
                <a:cs typeface="SimSun"/>
              </a:rPr>
              <a:t>抚</a:t>
            </a:r>
            <a:r>
              <a:rPr sz="1950" spc="2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养下一代的任务，</a:t>
            </a:r>
            <a:r>
              <a:rPr sz="1950" spc="-35">
                <a:latin typeface="SimSun"/>
                <a:cs typeface="SimSun"/>
              </a:rPr>
              <a:t>并</a:t>
            </a:r>
            <a:r>
              <a:rPr sz="1950" spc="-994">
                <a:latin typeface="SimSun"/>
                <a:cs typeface="SimSun"/>
              </a:rPr>
              <a:t>把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下一代</a:t>
            </a:r>
            <a:r>
              <a:rPr sz="1950" spc="-1045">
                <a:latin typeface="SimSun"/>
                <a:cs typeface="SimSun"/>
              </a:rPr>
              <a:t>看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自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5585">
                <a:latin typeface="SimSun"/>
                <a:cs typeface="SimSun"/>
              </a:rPr>
              <a:t>能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67967" y="1414157"/>
            <a:ext cx="196659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30">
                <a:latin typeface="SimSun"/>
                <a:cs typeface="SimSun"/>
              </a:rPr>
              <a:t>力的延伸。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00516" y="1965694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10.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2003946"/>
            <a:ext cx="7331709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">
                <a:latin typeface="SimSun"/>
                <a:cs typeface="SimSun"/>
              </a:rPr>
              <a:t>在新一轮基础教育课程改革中，要加强课程内容与学生生活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2598305"/>
            <a:ext cx="8720455" cy="116681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10">
                <a:latin typeface="SimSun"/>
                <a:cs typeface="SimSun"/>
              </a:rPr>
              <a:t>的联系，关注学生的学习兴趣和体验。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3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V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91000"/>
              </a:lnSpc>
              <a:spcBef>
                <a:spcPts val="5"/>
              </a:spcBef>
            </a:pPr>
            <a:r>
              <a:rPr sz="3150" spc="-8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密切课程内容与生活和时代的联系是新课程改革具体目</a:t>
            </a:r>
            <a:r>
              <a:rPr sz="1950" spc="5585">
                <a:latin typeface="SimSun"/>
                <a:cs typeface="SimSun"/>
              </a:rPr>
              <a:t>标</a:t>
            </a:r>
            <a:r>
              <a:rPr sz="1950" spc="-40">
                <a:latin typeface="SimSun"/>
                <a:cs typeface="SimSun"/>
              </a:rPr>
              <a:t>之一，其内容是：改变课程内容“繁、难、偏、旧”和过于注重书 本知识</a:t>
            </a:r>
            <a:endParaRPr sz="1950">
              <a:latin typeface="SimSun"/>
              <a:cs typeface="SimSun"/>
            </a:endParaRPr>
          </a:p>
          <a:p>
            <a:pPr marL="12700" marR="724535">
              <a:lnSpc>
                <a:spcPct val="200000"/>
              </a:lnSpc>
              <a:spcBef>
                <a:spcPts val="5"/>
              </a:spcBef>
            </a:pPr>
            <a:r>
              <a:rPr sz="1950" spc="-25">
                <a:latin typeface="SimSun"/>
                <a:cs typeface="SimSun"/>
              </a:rPr>
              <a:t>的现状，加强课程内容与学生生活以及现代社会科技发展的联系，关注学</a:t>
            </a:r>
            <a:r>
              <a:rPr sz="1950" spc="-20">
                <a:latin typeface="SimSun"/>
                <a:cs typeface="SimSun"/>
              </a:rPr>
              <a:t>生的学习兴趣和经验，精选终身学习必备的基础知识和技 能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75"/>
              </a:spcBef>
            </a:pPr>
            <a:r>
              <a:rPr sz="3150" spc="-15" baseline="3968">
                <a:latin typeface="SimSun"/>
                <a:cs typeface="SimSun"/>
              </a:rPr>
              <a:t>11.1949</a:t>
            </a:r>
            <a:r>
              <a:rPr sz="3150" spc="-705" baseline="3968">
                <a:latin typeface="SimSun"/>
                <a:cs typeface="SimSun"/>
              </a:rPr>
              <a:t> </a:t>
            </a:r>
            <a:r>
              <a:rPr sz="1950" spc="-170">
                <a:latin typeface="SimSun"/>
                <a:cs typeface="SimSun"/>
              </a:rPr>
              <a:t>年到 </a:t>
            </a:r>
            <a:r>
              <a:rPr sz="3150" spc="-15" baseline="3968">
                <a:latin typeface="SimSun"/>
                <a:cs typeface="SimSun"/>
              </a:rPr>
              <a:t>1956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年，中国社会的性质是（）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社会主义社会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1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新民主主义社会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旧民主主义社会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民主社会主义社会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9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720090" indent="646430">
              <a:lnSpc>
                <a:spcPts val="4770"/>
              </a:lnSpc>
              <a:spcBef>
                <a:spcPts val="655"/>
              </a:spcBef>
            </a:pPr>
            <a:r>
              <a:rPr sz="3150" spc="-5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0">
                <a:latin typeface="SimSun"/>
                <a:cs typeface="SimSun"/>
              </a:rPr>
              <a:t>从 </a:t>
            </a:r>
            <a:r>
              <a:rPr sz="3150" spc="-15" baseline="3968">
                <a:latin typeface="SimSun"/>
                <a:cs typeface="SimSun"/>
              </a:rPr>
              <a:t>1949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-250">
                <a:latin typeface="SimSun"/>
                <a:cs typeface="SimSun"/>
              </a:rPr>
              <a:t>年 </a:t>
            </a:r>
            <a:r>
              <a:rPr sz="3150" baseline="3968">
                <a:latin typeface="SimSun"/>
                <a:cs typeface="SimSun"/>
              </a:rPr>
              <a:t>10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-90">
                <a:latin typeface="SimSun"/>
                <a:cs typeface="SimSun"/>
              </a:rPr>
              <a:t>月新中国成立到 </a:t>
            </a:r>
            <a:r>
              <a:rPr sz="3150" baseline="3968">
                <a:latin typeface="SimSun"/>
                <a:cs typeface="SimSun"/>
              </a:rPr>
              <a:t>1956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50">
                <a:latin typeface="SimSun"/>
                <a:cs typeface="SimSun"/>
              </a:rPr>
              <a:t>年社会主义改造基本</a:t>
            </a:r>
            <a:r>
              <a:rPr sz="1950" spc="-25">
                <a:latin typeface="SimSun"/>
                <a:cs typeface="SimSun"/>
              </a:rPr>
              <a:t>完成，中国社会的性质是新民主主义社会。新民主主义社会不是一个独立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55"/>
              </a:spcBef>
            </a:pPr>
            <a:r>
              <a:rPr sz="1950" spc="-20">
                <a:latin typeface="SimSun"/>
                <a:cs typeface="SimSun"/>
              </a:rPr>
              <a:t>的社会形态，而是由新民主主义转变到社会主义的过渡性的社 会性质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700" marR="1061720" indent="1050290">
              <a:lnSpc>
                <a:spcPct val="178100"/>
              </a:lnSpc>
              <a:spcBef>
                <a:spcPts val="545"/>
              </a:spcBef>
              <a:buAutoNum type="arabicPeriod" startAt="12"/>
              <a:tabLst>
                <a:tab pos="1062990"/>
              </a:tabLst>
            </a:pPr>
            <a:r>
              <a:rPr sz="3150" baseline="3968">
                <a:latin typeface="SimSun"/>
                <a:cs typeface="SimSun"/>
              </a:rPr>
              <a:t>1</a:t>
            </a:r>
            <a:r>
              <a:rPr sz="3150" spc="-719" baseline="3968">
                <a:latin typeface="SimSun"/>
                <a:cs typeface="SimSun"/>
              </a:rPr>
              <a:t> </a:t>
            </a:r>
            <a:r>
              <a:rPr sz="1950" spc="-85">
                <a:latin typeface="SimSun"/>
                <a:cs typeface="SimSun"/>
              </a:rPr>
              <a:t>周岁时宝宝还在蹒跚学步，</a:t>
            </a:r>
            <a:r>
              <a:rPr sz="3150" spc="1072" baseline="3968">
                <a:latin typeface="SimSun"/>
                <a:cs typeface="SimSun"/>
              </a:rPr>
              <a:t>2</a:t>
            </a:r>
            <a:r>
              <a:rPr sz="3150" spc="-682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岁的他走得已相当稳了。这说明儿童心理发展特点具有()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7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高速度性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不均衡性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整体性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19051" y="14950960"/>
            <a:ext cx="66040" cy="2203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 spc="-370">
                <a:latin typeface="Calibri"/>
                <a:cs typeface="Calibri"/>
              </a:rPr>
              <a:t>5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67967" y="1423303"/>
            <a:ext cx="8720455" cy="1038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个别性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ts val="4660"/>
              </a:lnSpc>
              <a:spcBef>
                <a:spcPts val="63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变化迅速是学前儿童心理发展明显的特点，也是学前儿</a:t>
            </a:r>
            <a:r>
              <a:rPr sz="1950" spc="5585">
                <a:latin typeface="SimSun"/>
                <a:cs typeface="SimSun"/>
              </a:rPr>
              <a:t>童</a:t>
            </a:r>
            <a:r>
              <a:rPr sz="1950" spc="-25">
                <a:latin typeface="SimSun"/>
                <a:cs typeface="SimSun"/>
              </a:rPr>
              <a:t>心理发展的一般规律之一。</a:t>
            </a:r>
            <a:endParaRPr sz="1950">
              <a:latin typeface="SimSun"/>
              <a:cs typeface="SimSun"/>
            </a:endParaRPr>
          </a:p>
          <a:p>
            <a:pPr marL="1004569" indent="-478155">
              <a:lnSpc>
                <a:spcPct val="100000"/>
              </a:lnSpc>
              <a:spcBef>
                <a:spcPts val="1635"/>
              </a:spcBef>
              <a:buSzPct val="107692"/>
              <a:buAutoNum type="arabicPeriod" startAt="13"/>
              <a:tabLst>
                <a:tab pos="1004569"/>
              </a:tabLst>
            </a:pPr>
            <a:r>
              <a:rPr sz="1950" spc="-15">
                <a:latin typeface="SimSun"/>
                <a:cs typeface="SimSun"/>
              </a:rPr>
              <a:t>幼儿认为下午就是到户外玩的时间，这说明幼儿的时间知觉</a:t>
            </a:r>
            <a:endParaRPr sz="1950">
              <a:latin typeface="SimSun"/>
              <a:cs typeface="SimSun"/>
            </a:endParaRPr>
          </a:p>
          <a:p>
            <a:pPr marL="144780">
              <a:lnSpc>
                <a:spcPct val="100000"/>
              </a:lnSpc>
              <a:spcBef>
                <a:spcPts val="2290"/>
              </a:spcBef>
            </a:pPr>
            <a:r>
              <a:rPr sz="1950" spc="-25">
                <a:latin typeface="SimSun"/>
                <a:cs typeface="SimSun"/>
              </a:rPr>
              <a:t>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与具体事物和事件相联系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与生物钟相联系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与季节变化相联系</a:t>
            </a:r>
            <a:endParaRPr sz="1950">
              <a:latin typeface="SimSun"/>
              <a:cs typeface="SimSun"/>
            </a:endParaRPr>
          </a:p>
          <a:p>
            <a:pPr marL="526415" marR="5826125" lvl="1" indent="378460">
              <a:lnSpc>
                <a:spcPct val="179500"/>
              </a:lnSpc>
              <a:spcBef>
                <a:spcPts val="1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与日夜变化相联系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69300"/>
              </a:lnSpc>
              <a:spcBef>
                <a:spcPts val="665"/>
              </a:spcBef>
            </a:pPr>
            <a:r>
              <a:rPr sz="3150" spc="-44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">
                <a:solidFill>
                  <a:srgbClr val="1F42D1"/>
                </a:solidFill>
                <a:latin typeface="SimSun"/>
                <a:cs typeface="SimSun"/>
              </a:rPr>
              <a:t>幼儿</a:t>
            </a:r>
            <a:r>
              <a:rPr sz="1950" spc="5">
                <a:latin typeface="SimSun"/>
                <a:cs typeface="SimSun"/>
              </a:rPr>
              <a:t>初期，儿童不仅有生物性的时间知觉，还有了与具</a:t>
            </a:r>
            <a:r>
              <a:rPr sz="1950" spc="5585">
                <a:latin typeface="SimSun"/>
                <a:cs typeface="SimSun"/>
              </a:rPr>
              <a:t>体</a:t>
            </a:r>
            <a:r>
              <a:rPr sz="1950" spc="15">
                <a:latin typeface="SimSun"/>
                <a:cs typeface="SimSun"/>
              </a:rPr>
              <a:t>事物和事件相联系的时间知觉</a:t>
            </a:r>
            <a:r>
              <a:rPr sz="3150" spc="-75" baseline="3968">
                <a:latin typeface="SimSun"/>
                <a:cs typeface="SimSun"/>
              </a:rPr>
              <a:t>O</a:t>
            </a:r>
            <a:endParaRPr sz="3150" baseline="3968">
              <a:latin typeface="SimSun"/>
              <a:cs typeface="SimSun"/>
            </a:endParaRPr>
          </a:p>
          <a:p>
            <a:pPr marL="12700" marR="720090" indent="1019810">
              <a:lnSpc>
                <a:spcPts val="4860"/>
              </a:lnSpc>
              <a:spcBef>
                <a:spcPts val="409"/>
              </a:spcBef>
              <a:buSzPct val="107692"/>
              <a:buAutoNum type="arabicPeriod" startAt="14"/>
              <a:tabLst>
                <a:tab pos="1032510"/>
              </a:tabLst>
            </a:pPr>
            <a:r>
              <a:rPr sz="1950" spc="220">
                <a:latin typeface="SimSun"/>
                <a:cs typeface="SimSun"/>
              </a:rPr>
              <a:t>一个</a:t>
            </a:r>
            <a:r>
              <a:rPr sz="3150" baseline="3968">
                <a:latin typeface="SimSun"/>
                <a:cs typeface="SimSun"/>
              </a:rPr>
              <a:t>4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-5">
                <a:latin typeface="SimSun"/>
                <a:cs typeface="SimSun"/>
              </a:rPr>
              <a:t>岁的儿童把“一条裤子”说成了“一双裤子”，这种 语</a:t>
            </a:r>
            <a:r>
              <a:rPr sz="1950" spc="-25">
                <a:latin typeface="SimSun"/>
                <a:cs typeface="SimSun"/>
              </a:rPr>
              <a:t>言现象称为()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6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单词句现象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双词句现象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电报句现象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82228" y="12037048"/>
            <a:ext cx="29527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D.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039478" y="12075300"/>
            <a:ext cx="1017905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30">
                <a:latin typeface="SimSun"/>
                <a:cs typeface="SimSun"/>
              </a:rPr>
              <a:t>造词现象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67967" y="12624550"/>
            <a:ext cx="8722360" cy="1532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6415">
              <a:lnSpc>
                <a:spcPct val="100000"/>
              </a:lnSpc>
              <a:spcBef>
                <a:spcPts val="10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225"/>
              </a:spcBef>
            </a:pP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5">
                <a:latin typeface="SimSun"/>
                <a:cs typeface="SimSun"/>
              </a:rPr>
              <a:t>“造词现象”就是自己制造新词，如把“灰色”说成“小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1950" spc="-35">
                <a:latin typeface="SimSun"/>
                <a:cs typeface="SimSun"/>
              </a:rPr>
              <a:t>黑”，这个“小黑”就是儿童自己制造出来的。题干表述的语言现象 称</a:t>
            </a:r>
            <a:r>
              <a:rPr sz="1950" spc="5585">
                <a:latin typeface="SimSun"/>
                <a:cs typeface="SimSun"/>
              </a:rPr>
              <a:t>为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67967" y="1421016"/>
            <a:ext cx="8009890" cy="103339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30">
                <a:latin typeface="SimSun"/>
                <a:cs typeface="SimSun"/>
              </a:rPr>
              <a:t>造词现象。</a:t>
            </a:r>
            <a:endParaRPr sz="1950">
              <a:latin typeface="SimSun"/>
              <a:cs typeface="SimSun"/>
            </a:endParaRPr>
          </a:p>
          <a:p>
            <a:pPr marL="12700" marR="5080" indent="1019175">
              <a:lnSpc>
                <a:spcPts val="4610"/>
              </a:lnSpc>
              <a:spcBef>
                <a:spcPts val="545"/>
              </a:spcBef>
              <a:buSzPct val="107692"/>
              <a:buAutoNum type="arabicPeriod" startAt="15"/>
              <a:tabLst>
                <a:tab pos="1031875"/>
              </a:tabLst>
            </a:pPr>
            <a:r>
              <a:rPr sz="1950" spc="-75">
                <a:latin typeface="SimSun"/>
                <a:cs typeface="SimSun"/>
              </a:rPr>
              <a:t>中班小华抢了平平心爱的玩具，当他看到平平伤心地哭了感 到内</a:t>
            </a:r>
            <a:r>
              <a:rPr sz="1950" spc="-25">
                <a:latin typeface="SimSun"/>
                <a:cs typeface="SimSun"/>
              </a:rPr>
              <a:t>疚，这说明小华具有()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60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初步的道德感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1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成就感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945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52" baseline="-4273">
                <a:latin typeface="SimSun"/>
                <a:cs typeface="SimSun"/>
              </a:rPr>
              <a:t>美感</a:t>
            </a:r>
            <a:endParaRPr sz="2925" baseline="-4273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5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理智感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5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11430" indent="628015" algn="just">
              <a:lnSpc>
                <a:spcPts val="4660"/>
              </a:lnSpc>
              <a:spcBef>
                <a:spcPts val="635"/>
              </a:spcBef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0">
                <a:latin typeface="SimSun"/>
                <a:cs typeface="SimSun"/>
              </a:rPr>
              <a:t>道徳感是因自己或别人的言行是否符合社会道德标准而 引</a:t>
            </a:r>
            <a:r>
              <a:rPr sz="1950" spc="-40">
                <a:latin typeface="SimSun"/>
                <a:cs typeface="SimSun"/>
              </a:rPr>
              <a:t>起的情绪体验。幼儿的羞愧感或内疚感也开始发展起来。特别是羞 愧感从</a:t>
            </a:r>
            <a:r>
              <a:rPr sz="1950" spc="-45">
                <a:latin typeface="SimSun"/>
                <a:cs typeface="SimSun"/>
              </a:rPr>
              <a:t>幼儿中期，开始明显发展，幼儿对自己出现的错误行为会感到 羞愧，这对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89"/>
              </a:spcBef>
            </a:pPr>
            <a:r>
              <a:rPr sz="1950" spc="-25">
                <a:latin typeface="SimSun"/>
                <a:cs typeface="SimSun"/>
              </a:rPr>
              <a:t>幼儿道德行为的发展具有非常重要的意义。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55"/>
              </a:spcBef>
            </a:pPr>
            <a:r>
              <a:rPr sz="3150" spc="-15" baseline="3968">
                <a:latin typeface="SimSun"/>
                <a:cs typeface="SimSun"/>
              </a:rPr>
              <a:t>16</a:t>
            </a:r>
            <a:r>
              <a:rPr sz="3150" spc="-35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教师介入游戏的时机有()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在幼儿游戏遇到困难时介入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在幼儿游戏内容展开讨论时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在幼儿对游戏失去兴趣或准备放弃时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在幼儿游戏内容展开或技巧方面发生困难时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5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0">
                <a:latin typeface="SimSun"/>
                <a:cs typeface="SimSun"/>
              </a:rPr>
              <a:t>ACD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67967" y="1405014"/>
            <a:ext cx="8722360" cy="116319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40715">
              <a:lnSpc>
                <a:spcPct val="100000"/>
              </a:lnSpc>
              <a:spcBef>
                <a:spcPts val="10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在介入之前，教师一定要仔细观察，选择适宜的时机再</a:t>
            </a:r>
            <a:r>
              <a:rPr sz="1950" spc="5585">
                <a:latin typeface="SimSun"/>
                <a:cs typeface="SimSun"/>
              </a:rPr>
              <a:t>介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175"/>
              </a:spcBef>
            </a:pPr>
            <a:r>
              <a:rPr sz="1950" spc="-45">
                <a:latin typeface="SimSun"/>
                <a:cs typeface="SimSun"/>
              </a:rPr>
              <a:t>入。教师介入游戏的时机有：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1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15">
                <a:latin typeface="SimSun"/>
                <a:cs typeface="SimSun"/>
              </a:rPr>
              <a:t>当幼儿游戏出现困难时介入：</a:t>
            </a:r>
            <a:endParaRPr sz="1950">
              <a:latin typeface="SimSun"/>
              <a:cs typeface="SimSun"/>
            </a:endParaRPr>
          </a:p>
          <a:p>
            <a:pPr marL="12700" marR="723900">
              <a:lnSpc>
                <a:spcPct val="185700"/>
              </a:lnSpc>
              <a:spcBef>
                <a:spcPts val="5"/>
              </a:spcBef>
            </a:pPr>
            <a:r>
              <a:rPr sz="3150" spc="-907" baseline="3968">
                <a:latin typeface="SimSun"/>
                <a:cs typeface="SimSun"/>
              </a:rPr>
              <a:t>（</a:t>
            </a:r>
            <a:r>
              <a:rPr sz="3150" spc="1455" baseline="3968">
                <a:latin typeface="SimSun"/>
                <a:cs typeface="SimSun"/>
              </a:rPr>
              <a:t>2</a:t>
            </a:r>
            <a:r>
              <a:rPr sz="3150" spc="-1012" baseline="3968">
                <a:latin typeface="SimSun"/>
                <a:cs typeface="SimSun"/>
              </a:rPr>
              <a:t>）</a:t>
            </a:r>
            <a:r>
              <a:rPr sz="1950" spc="-60">
                <a:latin typeface="SimSun"/>
                <a:cs typeface="SimSun"/>
              </a:rPr>
              <a:t>当必要的游戏秩序受到威胁时介入；</a:t>
            </a:r>
            <a:r>
              <a:rPr sz="3150" spc="-839" baseline="3968">
                <a:latin typeface="SimSun"/>
                <a:cs typeface="SimSun"/>
              </a:rPr>
              <a:t>（</a:t>
            </a:r>
            <a:r>
              <a:rPr sz="3150" spc="1522" baseline="3968">
                <a:latin typeface="SimSun"/>
                <a:cs typeface="SimSun"/>
              </a:rPr>
              <a:t>3</a:t>
            </a:r>
            <a:r>
              <a:rPr sz="3150" spc="-944" baseline="3968">
                <a:latin typeface="SimSun"/>
                <a:cs typeface="SimSun"/>
              </a:rPr>
              <a:t>）</a:t>
            </a:r>
            <a:r>
              <a:rPr sz="1950" spc="40">
                <a:latin typeface="SimSun"/>
                <a:cs typeface="SimSun"/>
              </a:rPr>
              <a:t>当幼儿对游戏失去兴趣或</a:t>
            </a:r>
            <a:r>
              <a:rPr sz="1950" spc="-60">
                <a:latin typeface="SimSun"/>
                <a:cs typeface="SimSun"/>
              </a:rPr>
              <a:t>准备放弃时介入；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4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20">
                <a:latin typeface="SimSun"/>
                <a:cs typeface="SimSun"/>
              </a:rPr>
              <a:t>在游戏内容发展或技能方面发生困难时介入。</a:t>
            </a:r>
            <a:endParaRPr sz="1950">
              <a:latin typeface="SimSun"/>
              <a:cs typeface="SimSun"/>
            </a:endParaRPr>
          </a:p>
          <a:p>
            <a:pPr marL="1004569" indent="-478155">
              <a:lnSpc>
                <a:spcPct val="100000"/>
              </a:lnSpc>
              <a:spcBef>
                <a:spcPts val="2175"/>
              </a:spcBef>
              <a:buSzPct val="107692"/>
              <a:buAutoNum type="arabicPeriod" startAt="17"/>
              <a:tabLst>
                <a:tab pos="1004569"/>
              </a:tabLst>
            </a:pPr>
            <a:r>
              <a:rPr sz="1950" spc="-25">
                <a:latin typeface="SimSun"/>
                <a:cs typeface="SimSun"/>
              </a:rPr>
              <a:t>以下是老师和妞妞的对话，老师：“你有哥哥吗？ ”妞妞：</a:t>
            </a:r>
            <a:endParaRPr sz="1950">
              <a:latin typeface="SimSun"/>
              <a:cs typeface="SimSun"/>
            </a:endParaRPr>
          </a:p>
          <a:p>
            <a:pPr marL="12700" marR="721995">
              <a:lnSpc>
                <a:spcPts val="4670"/>
              </a:lnSpc>
              <a:spcBef>
                <a:spcPts val="525"/>
              </a:spcBef>
            </a:pPr>
            <a:r>
              <a:rPr sz="1950" spc="-75">
                <a:latin typeface="SimSun"/>
                <a:cs typeface="SimSun"/>
              </a:rPr>
              <a:t>“有，我哥哥是浩浩。”老师：“浩浩有妹妹吗？ ”妞妞：“没有。” 关</a:t>
            </a:r>
            <a:r>
              <a:rPr sz="1950" spc="-25">
                <a:latin typeface="SimSun"/>
                <a:cs typeface="SimSun"/>
              </a:rPr>
              <a:t>于这个对话，解释正确的是（）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639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幼儿的思维是单向</a:t>
            </a:r>
            <a:r>
              <a:rPr sz="1950" spc="5585">
                <a:latin typeface="SimSun"/>
                <a:cs typeface="SimSun"/>
              </a:rPr>
              <a:t>的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幼儿的思维与她的生活经验有关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幼儿缺乏逆向思维的能力</a:t>
            </a:r>
            <a:endParaRPr sz="1950">
              <a:latin typeface="SimSun"/>
              <a:cs typeface="SimSun"/>
            </a:endParaRPr>
          </a:p>
          <a:p>
            <a:pPr marL="526415" marR="4838700" lvl="1" indent="378460">
              <a:lnSpc>
                <a:spcPct val="179600"/>
              </a:lnSpc>
              <a:spcBef>
                <a:spcPts val="15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幼儿的思维具有自我中心性</a:t>
            </a:r>
            <a:r>
              <a:rPr sz="2100" spc="-40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ACD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91000"/>
              </a:lnSpc>
              <a:spcBef>
                <a:spcPts val="5"/>
              </a:spcBef>
            </a:pPr>
            <a:r>
              <a:rPr sz="3150" spc="-15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95">
                <a:latin typeface="SimSun"/>
                <a:cs typeface="SimSun"/>
              </a:rPr>
              <a:t>前运算阶段</a:t>
            </a:r>
            <a:r>
              <a:rPr sz="3150" spc="-1200" baseline="3968">
                <a:latin typeface="SimSun"/>
                <a:cs typeface="SimSun"/>
              </a:rPr>
              <a:t>（</a:t>
            </a:r>
            <a:r>
              <a:rPr sz="3150" spc="1162" baseline="3968">
                <a:latin typeface="SimSun"/>
                <a:cs typeface="SimSun"/>
              </a:rPr>
              <a:t>2</a:t>
            </a:r>
            <a:r>
              <a:rPr sz="3150" spc="-15" baseline="3968">
                <a:latin typeface="Microsoft YaHei"/>
                <a:cs typeface="Microsoft YaHei"/>
              </a:rPr>
              <a:t>〜</a:t>
            </a:r>
            <a:r>
              <a:rPr sz="3150" baseline="3968">
                <a:latin typeface="SimSun"/>
                <a:cs typeface="SimSun"/>
              </a:rPr>
              <a:t>7</a:t>
            </a:r>
            <a:r>
              <a:rPr sz="3150" spc="-712" baseline="3968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岁</a:t>
            </a:r>
            <a:r>
              <a:rPr sz="1950" spc="-320">
                <a:latin typeface="SimSun"/>
                <a:cs typeface="SimSun"/>
              </a:rPr>
              <a:t>）</a:t>
            </a:r>
            <a:r>
              <a:rPr sz="1950" spc="-40">
                <a:latin typeface="SimSun"/>
                <a:cs typeface="SimSun"/>
              </a:rPr>
              <a:t>的儿童认知特点是以“自我中 心”</a:t>
            </a:r>
            <a:r>
              <a:rPr sz="1950" spc="500">
                <a:latin typeface="SimSun"/>
                <a:cs typeface="SimSun"/>
              </a:rPr>
              <a:t>   </a:t>
            </a:r>
            <a:r>
              <a:rPr sz="1950" spc="-15">
                <a:latin typeface="SimSun"/>
                <a:cs typeface="SimSun"/>
              </a:rPr>
              <a:t>去认识和感知世界的。所谓“自我中心”，即儿童只会从自己的立场与</a:t>
            </a:r>
            <a:r>
              <a:rPr sz="1950" spc="5585">
                <a:latin typeface="SimSun"/>
                <a:cs typeface="SimSun"/>
              </a:rPr>
              <a:t>观</a:t>
            </a:r>
            <a:endParaRPr sz="1950">
              <a:latin typeface="SimSun"/>
              <a:cs typeface="SimSun"/>
            </a:endParaRPr>
          </a:p>
          <a:p>
            <a:pPr marL="12700" marR="5715">
              <a:lnSpc>
                <a:spcPct val="199700"/>
              </a:lnSpc>
              <a:spcBef>
                <a:spcPts val="5"/>
              </a:spcBef>
            </a:pPr>
            <a:r>
              <a:rPr sz="1950" spc="-35">
                <a:latin typeface="SimSun"/>
                <a:cs typeface="SimSun"/>
              </a:rPr>
              <a:t>点去认识事物，而不能从客观的、他人的立场和观点去认识 事物。如幼儿知道自</a:t>
            </a:r>
            <a:r>
              <a:rPr sz="1950" spc="-25">
                <a:latin typeface="SimSun"/>
                <a:cs typeface="SimSun"/>
              </a:rPr>
              <a:t>己有个哥哥或姐姐，但是不知道他的哥哥或姐姐是否有弟弟。这</a:t>
            </a:r>
            <a:r>
              <a:rPr sz="1950" spc="5635">
                <a:latin typeface="SimSun"/>
                <a:cs typeface="SimSun"/>
              </a:rPr>
              <a:t>一</a:t>
            </a:r>
            <a:r>
              <a:rPr sz="1950" spc="-25">
                <a:latin typeface="SimSun"/>
                <a:cs typeface="SimSun"/>
              </a:rPr>
              <a:t>时期的</a:t>
            </a:r>
            <a:r>
              <a:rPr sz="1950" spc="-10">
                <a:latin typeface="SimSun"/>
                <a:cs typeface="SimSun"/>
              </a:rPr>
              <a:t>另一个特点是思维的不可逆性，儿童观察事物时往往只能注意表</a:t>
            </a:r>
            <a:r>
              <a:rPr sz="1950" spc="5635">
                <a:latin typeface="SimSun"/>
                <a:cs typeface="SimSun"/>
              </a:rPr>
              <a:t>面</a:t>
            </a:r>
            <a:r>
              <a:rPr sz="1950" spc="-229">
                <a:latin typeface="SimSun"/>
                <a:cs typeface="SimSun"/>
              </a:rPr>
              <a:t>的、显</a:t>
            </a:r>
            <a:r>
              <a:rPr sz="1950" spc="-245">
                <a:latin typeface="SimSun"/>
                <a:cs typeface="SimSun"/>
              </a:rPr>
              <a:t>著的特征，倾向于注意事物的静 止 状 态 。思维活动 表现的关系 单一</a:t>
            </a:r>
            <a:r>
              <a:rPr sz="1950" spc="5635">
                <a:latin typeface="SimSun"/>
                <a:cs typeface="SimSun"/>
              </a:rPr>
              <a:t>，</a:t>
            </a:r>
            <a:r>
              <a:rPr sz="1950" spc="-345">
                <a:latin typeface="SimSun"/>
                <a:cs typeface="SimSun"/>
              </a:rPr>
              <a:t>不能进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85">
                <a:latin typeface="SimSun"/>
                <a:cs typeface="SimSun"/>
              </a:rPr>
              <a:t>行 可逆运算</a:t>
            </a:r>
            <a:r>
              <a:rPr sz="1950" spc="563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90"/>
              </a:spcBef>
            </a:pPr>
            <a:r>
              <a:rPr sz="3150" spc="-15" baseline="3968">
                <a:latin typeface="SimSun"/>
                <a:cs typeface="SimSun"/>
              </a:rPr>
              <a:t>18</a:t>
            </a:r>
            <a:r>
              <a:rPr sz="3150" spc="-322" baseline="3968">
                <a:latin typeface="SimSun"/>
                <a:cs typeface="SimSun"/>
              </a:rPr>
              <a:t>. </a:t>
            </a:r>
            <a:r>
              <a:rPr sz="1950" spc="-210">
                <a:latin typeface="SimSun"/>
                <a:cs typeface="SimSun"/>
              </a:rPr>
              <a:t>以下关于幼儿时间 知觉 特点的阐 述 ，正确的是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13266914"/>
            <a:ext cx="29527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A.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13305169"/>
            <a:ext cx="6628130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305">
                <a:latin typeface="SimSun"/>
                <a:cs typeface="SimSun"/>
              </a:rPr>
              <a:t>时间 知觉 的精 确性与年龄呈 正相 关，即年龄越大 ，精 确性越高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82228" y="13906309"/>
            <a:ext cx="5601335" cy="321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127" baseline="3968">
                <a:latin typeface="SimSun"/>
                <a:cs typeface="SimSun"/>
              </a:rPr>
              <a:t>. </a:t>
            </a:r>
            <a:r>
              <a:rPr sz="1950" spc="-260">
                <a:latin typeface="SimSun"/>
                <a:cs typeface="SimSun"/>
              </a:rPr>
              <a:t>时间 知觉 的发展水 平 与儿童的生活经验呈 正相 关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8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32446"/>
            <a:ext cx="8720455" cy="6281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幼儿对吋间顺序的知觉发展较早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23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52" baseline="3968">
                <a:latin typeface="SimSun"/>
                <a:cs typeface="SimSun"/>
              </a:rPr>
              <a:t>. </a:t>
            </a:r>
            <a:r>
              <a:rPr sz="1950" spc="-20">
                <a:latin typeface="SimSun"/>
                <a:cs typeface="SimSun"/>
              </a:rPr>
              <a:t>幼儿对时间间隔（时隔）</a:t>
            </a:r>
            <a:r>
              <a:rPr sz="1950" spc="40">
                <a:latin typeface="SimSun"/>
                <a:cs typeface="SimSun"/>
              </a:rPr>
              <a:t>的估计及利用时间标尺的能力发展较</a:t>
            </a:r>
            <a:r>
              <a:rPr sz="1950" spc="5585">
                <a:latin typeface="SimSun"/>
                <a:cs typeface="SimSun"/>
              </a:rPr>
              <a:t>早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39"/>
              </a:spcBef>
            </a:pP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ABC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89000"/>
              </a:lnSpc>
              <a:spcBef>
                <a:spcPts val="55"/>
              </a:spcBef>
            </a:pPr>
            <a:r>
              <a:rPr sz="3150" spc="-2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时间知觉表现出以下特点和发展趋势：</a:t>
            </a:r>
            <a:r>
              <a:rPr sz="3150" spc="-644" baseline="3968">
                <a:latin typeface="SimSun"/>
                <a:cs typeface="SimSun"/>
              </a:rPr>
              <a:t>（</a:t>
            </a:r>
            <a:r>
              <a:rPr sz="3150" spc="1717" baseline="3968">
                <a:latin typeface="SimSun"/>
                <a:cs typeface="SimSun"/>
              </a:rPr>
              <a:t>1</a:t>
            </a:r>
            <a:r>
              <a:rPr sz="3150" spc="-644" baseline="3968">
                <a:latin typeface="SimSun"/>
                <a:cs typeface="SimSun"/>
              </a:rPr>
              <a:t>）</a:t>
            </a:r>
            <a:r>
              <a:rPr sz="1950" spc="280">
                <a:latin typeface="SimSun"/>
                <a:cs typeface="SimSun"/>
              </a:rPr>
              <a:t>时间知觉</a:t>
            </a:r>
            <a:r>
              <a:rPr sz="1950" spc="5635">
                <a:latin typeface="SimSun"/>
                <a:cs typeface="SimSun"/>
              </a:rPr>
              <a:t>的</a:t>
            </a:r>
            <a:r>
              <a:rPr sz="1950" spc="-10">
                <a:latin typeface="SimSun"/>
                <a:cs typeface="SimSun"/>
              </a:rPr>
              <a:t>精确性与年龄呈正相关，即年龄越大，精确性越高。</a:t>
            </a:r>
            <a:r>
              <a:rPr sz="3150" spc="7" baseline="3968">
                <a:latin typeface="SimSun"/>
                <a:cs typeface="SimSun"/>
              </a:rPr>
              <a:t>7</a:t>
            </a:r>
            <a:r>
              <a:rPr sz="3150" baseline="3968">
                <a:latin typeface="Microsoft YaHei"/>
                <a:cs typeface="Microsoft YaHei"/>
              </a:rPr>
              <a:t>〜</a:t>
            </a:r>
            <a:r>
              <a:rPr sz="3150" baseline="3968">
                <a:latin typeface="SimSun"/>
                <a:cs typeface="SimSun"/>
              </a:rPr>
              <a:t>8</a:t>
            </a:r>
            <a:r>
              <a:rPr sz="3150" spc="-637" baseline="3968">
                <a:latin typeface="SimSun"/>
                <a:cs typeface="SimSun"/>
              </a:rPr>
              <a:t> </a:t>
            </a:r>
            <a:r>
              <a:rPr sz="1950" spc="145">
                <a:latin typeface="SimSun"/>
                <a:cs typeface="SimSun"/>
              </a:rPr>
              <a:t>岁可能是时间知觉迅</a:t>
            </a:r>
            <a:r>
              <a:rPr sz="1950" spc="-10">
                <a:latin typeface="SimSun"/>
                <a:cs typeface="SimSun"/>
              </a:rPr>
              <a:t>速发展的时期。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2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15">
                <a:latin typeface="SimSun"/>
                <a:cs typeface="SimSun"/>
              </a:rPr>
              <a:t>时间知觉的发展水平与儿童的</a:t>
            </a:r>
            <a:r>
              <a:rPr sz="1950" spc="60">
                <a:latin typeface="SimSun"/>
                <a:cs typeface="SimSun"/>
              </a:rPr>
              <a:t>生活经验呈正相关。生活制</a:t>
            </a:r>
            <a:r>
              <a:rPr sz="1950" spc="-15">
                <a:latin typeface="SimSun"/>
                <a:cs typeface="SimSun"/>
              </a:rPr>
              <a:t>度和作息制度在儿童的时间知觉中起着极为重要的作用，幼儿常以作息制度作为</a:t>
            </a:r>
            <a:r>
              <a:rPr sz="1950" spc="-10">
                <a:latin typeface="SimSun"/>
                <a:cs typeface="SimSun"/>
              </a:rPr>
              <a:t>时间定向的依据。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3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5">
                <a:latin typeface="SimSun"/>
                <a:cs typeface="SimSun"/>
              </a:rPr>
              <a:t>幼儿对时间单元的知觉和理解有一个“由中间向两端”</a:t>
            </a:r>
            <a:r>
              <a:rPr sz="1950" spc="-250">
                <a:latin typeface="SimSun"/>
                <a:cs typeface="SimSun"/>
              </a:rPr>
              <a:t> </a:t>
            </a:r>
            <a:r>
              <a:rPr sz="1950" spc="15">
                <a:latin typeface="SimSun"/>
                <a:cs typeface="SimSun"/>
              </a:rPr>
              <a:t>“由近及远”的发展趋势。</a:t>
            </a:r>
            <a:r>
              <a:rPr sz="3150" spc="-855" baseline="3968">
                <a:latin typeface="SimSun"/>
                <a:cs typeface="SimSun"/>
              </a:rPr>
              <a:t>（</a:t>
            </a:r>
            <a:r>
              <a:rPr sz="3150" spc="1507" baseline="3968">
                <a:latin typeface="SimSun"/>
                <a:cs typeface="SimSun"/>
              </a:rPr>
              <a:t>4</a:t>
            </a:r>
            <a:r>
              <a:rPr sz="3150" spc="-914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理解和利用时间标尺（</a:t>
            </a:r>
            <a:r>
              <a:rPr sz="1950" spc="-25">
                <a:latin typeface="SimSun"/>
                <a:cs typeface="SimSun"/>
              </a:rPr>
              <a:t>包括计时工具</a:t>
            </a:r>
            <a:r>
              <a:rPr sz="1950" spc="-20">
                <a:latin typeface="SimSun"/>
                <a:cs typeface="SimSun"/>
              </a:rPr>
              <a:t>）的能力</a:t>
            </a:r>
            <a:r>
              <a:rPr sz="1950">
                <a:latin typeface="SimSun"/>
                <a:cs typeface="SimSun"/>
              </a:rPr>
              <a:t>与其年龄呈正相关。有研究表明，大约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190"/>
              </a:spcBef>
            </a:pPr>
            <a:r>
              <a:rPr sz="1950" spc="-240">
                <a:latin typeface="SimSun"/>
                <a:cs typeface="SimSun"/>
              </a:rPr>
              <a:t>到 </a:t>
            </a:r>
            <a:r>
              <a:rPr sz="3150" baseline="3968">
                <a:latin typeface="SimSun"/>
                <a:cs typeface="SimSun"/>
              </a:rPr>
              <a:t>7</a:t>
            </a:r>
            <a:r>
              <a:rPr sz="3150" spc="-705" baseline="3968">
                <a:latin typeface="SimSun"/>
                <a:cs typeface="SimSun"/>
              </a:rPr>
              <a:t> </a:t>
            </a:r>
            <a:r>
              <a:rPr sz="1950" spc="25">
                <a:latin typeface="SimSun"/>
                <a:cs typeface="SimSun"/>
              </a:rPr>
              <a:t>岁，儿童才开始利用时间标尺估计时间。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7944536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19.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7982788"/>
            <a:ext cx="5184140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影响选择与确定单元主题的因素包括（）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8559470"/>
            <a:ext cx="8919845" cy="5691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儿童</a:t>
            </a:r>
            <a:endParaRPr sz="2925" baseline="-4273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30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主题自身的特性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02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52" baseline="-4273">
                <a:latin typeface="SimSun"/>
                <a:cs typeface="SimSun"/>
              </a:rPr>
              <a:t>教师</a:t>
            </a:r>
            <a:endParaRPr sz="2925" baseline="-4273">
              <a:latin typeface="SimSun"/>
              <a:cs typeface="SimSun"/>
            </a:endParaRPr>
          </a:p>
          <a:p>
            <a:pPr marL="526415" marR="5778500" indent="378460">
              <a:lnSpc>
                <a:spcPct val="180400"/>
              </a:lnSpc>
              <a:spcBef>
                <a:spcPts val="27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可以利用的教育资源</a:t>
            </a:r>
            <a:r>
              <a:rPr sz="2100" spc="-434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290">
                <a:latin typeface="SimSun"/>
                <a:cs typeface="SimSun"/>
              </a:rPr>
              <a:t>ABCD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82900"/>
              </a:lnSpc>
              <a:spcBef>
                <a:spcPts val="120"/>
              </a:spcBef>
            </a:pP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0">
                <a:latin typeface="SimSun"/>
                <a:cs typeface="SimSun"/>
              </a:rPr>
              <a:t>影响选择与确定单元主题的因素包括：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62" baseline="3968">
                <a:latin typeface="SimSun"/>
                <a:cs typeface="SimSun"/>
              </a:rPr>
              <a:t>1</a:t>
            </a:r>
            <a:r>
              <a:rPr sz="3150" spc="-644" baseline="3968">
                <a:latin typeface="SimSun"/>
                <a:cs typeface="SimSun"/>
              </a:rPr>
              <a:t>）</a:t>
            </a:r>
            <a:r>
              <a:rPr sz="1950" spc="275">
                <a:latin typeface="SimSun"/>
                <a:cs typeface="SimSun"/>
              </a:rPr>
              <a:t>儿童；</a:t>
            </a:r>
            <a:r>
              <a:rPr sz="3150" spc="1064" baseline="3968">
                <a:latin typeface="SimSun"/>
                <a:cs typeface="SimSun"/>
              </a:rPr>
              <a:t>（</a:t>
            </a:r>
            <a:r>
              <a:rPr sz="3150" spc="3442" baseline="3968">
                <a:latin typeface="SimSun"/>
                <a:cs typeface="SimSun"/>
              </a:rPr>
              <a:t>2</a:t>
            </a:r>
            <a:r>
              <a:rPr sz="3150" spc="3404" baseline="3968">
                <a:latin typeface="SimSun"/>
                <a:cs typeface="SimSun"/>
              </a:rPr>
              <a:t>）</a:t>
            </a:r>
            <a:r>
              <a:rPr sz="1950" spc="-65">
                <a:latin typeface="SimSun"/>
                <a:cs typeface="SimSun"/>
              </a:rPr>
              <a:t>主题自身的特性；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3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125">
                <a:latin typeface="SimSun"/>
                <a:cs typeface="SimSun"/>
              </a:rPr>
              <a:t>教师；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4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55">
                <a:latin typeface="SimSun"/>
                <a:cs typeface="SimSun"/>
              </a:rPr>
              <a:t>可以利用的教育资源；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5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5585">
                <a:latin typeface="SimSun"/>
                <a:cs typeface="SimSun"/>
              </a:rPr>
              <a:t>己 </a:t>
            </a:r>
            <a:r>
              <a:rPr sz="1950" spc="-65">
                <a:latin typeface="SimSun"/>
                <a:cs typeface="SimSun"/>
              </a:rPr>
              <a:t>经开展过的主题；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6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学科知识</a:t>
            </a:r>
            <a:r>
              <a:rPr sz="1950" spc="557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290"/>
              </a:spcBef>
            </a:pPr>
            <a:r>
              <a:rPr sz="3150" spc="-15" baseline="3968">
                <a:latin typeface="SimSun"/>
                <a:cs typeface="SimSun"/>
              </a:rPr>
              <a:t>20</a:t>
            </a:r>
            <a:r>
              <a:rPr sz="3150" spc="-225" baseline="3968">
                <a:latin typeface="SimSun"/>
                <a:cs typeface="SimSun"/>
              </a:rPr>
              <a:t>. </a:t>
            </a:r>
            <a:r>
              <a:rPr sz="1950" spc="-114">
                <a:latin typeface="SimSun"/>
                <a:cs typeface="SimSun"/>
              </a:rPr>
              <a:t>学校已履行了相应职责，行为并无不当，无法律责任的情形有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245"/>
              </a:spcBef>
            </a:pPr>
            <a:r>
              <a:rPr sz="3150" baseline="3968">
                <a:latin typeface="SimSun"/>
                <a:cs typeface="SimSun"/>
              </a:rPr>
              <a:t>A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210">
                <a:latin typeface="SimSun"/>
                <a:cs typeface="SimSun"/>
              </a:rPr>
              <a:t>来自学校外部的突发性、偶发性侵 害 造 成 </a:t>
            </a:r>
            <a:r>
              <a:rPr sz="1950" spc="5585">
                <a:latin typeface="SimSun"/>
                <a:cs typeface="SimSun"/>
              </a:rPr>
              <a:t>的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9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32446"/>
            <a:ext cx="8277225" cy="12839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52" baseline="3968">
                <a:latin typeface="SimSun"/>
                <a:cs typeface="SimSun"/>
              </a:rPr>
              <a:t>. </a:t>
            </a:r>
            <a:r>
              <a:rPr sz="1950" spc="-30">
                <a:latin typeface="SimSun"/>
                <a:cs typeface="SimSun"/>
              </a:rPr>
              <a:t>地震、台风、雷击、洪水等不可抗的自然因素造成的</a:t>
            </a:r>
            <a:endParaRPr sz="1950">
              <a:latin typeface="SimSun"/>
              <a:cs typeface="SimSun"/>
            </a:endParaRPr>
          </a:p>
          <a:p>
            <a:pPr marL="12700" marR="276225" indent="532130">
              <a:lnSpc>
                <a:spcPts val="4750"/>
              </a:lnSpc>
              <a:spcBef>
                <a:spcPts val="530"/>
              </a:spcBef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127" baseline="3968">
                <a:latin typeface="SimSun"/>
                <a:cs typeface="SimSun"/>
              </a:rPr>
              <a:t>. </a:t>
            </a:r>
            <a:r>
              <a:rPr sz="1950" spc="-30">
                <a:latin typeface="SimSun"/>
                <a:cs typeface="SimSun"/>
              </a:rPr>
              <a:t>学生有特异体质、特定疾病或者异常心理状态，学校不知道或 难</a:t>
            </a:r>
            <a:r>
              <a:rPr sz="1950" spc="-35">
                <a:latin typeface="SimSun"/>
                <a:cs typeface="SimSun"/>
              </a:rPr>
              <a:t>于知道的</a:t>
            </a:r>
            <a:endParaRPr sz="1950">
              <a:latin typeface="SimSun"/>
              <a:cs typeface="SimSun"/>
            </a:endParaRPr>
          </a:p>
          <a:p>
            <a:pPr marL="526415" marR="5080" indent="17780">
              <a:lnSpc>
                <a:spcPts val="4610"/>
              </a:lnSpc>
              <a:spcBef>
                <a:spcPts val="135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209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在对抗性或者具有风险性的体育竞赛活动中发生意外伤害的 </a:t>
            </a:r>
            <a:r>
              <a:rPr sz="3150" spc="-30" baseline="3968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-75" baseline="3968">
                <a:solidFill>
                  <a:srgbClr val="F40C0C"/>
                </a:solidFill>
                <a:latin typeface="SimSun"/>
                <a:cs typeface="SimSun"/>
              </a:rPr>
              <a:t> </a:t>
            </a:r>
            <a:r>
              <a:rPr sz="2100" spc="-20">
                <a:latin typeface="SimSun"/>
                <a:cs typeface="SimSun"/>
              </a:rPr>
              <a:t>ABCD</a:t>
            </a:r>
            <a:endParaRPr sz="2100">
              <a:latin typeface="SimSun"/>
              <a:cs typeface="SimSun"/>
            </a:endParaRPr>
          </a:p>
          <a:p>
            <a:pPr marL="12700" marR="276225" indent="646430">
              <a:lnSpc>
                <a:spcPts val="4670"/>
              </a:lnSpc>
              <a:spcBef>
                <a:spcPts val="180"/>
              </a:spcBef>
            </a:pPr>
            <a:r>
              <a:rPr sz="3150" spc="-2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本题考查《学生伤害事故处理办法》的内容。根据《学 生</a:t>
            </a:r>
            <a:r>
              <a:rPr sz="1950" spc="-135">
                <a:latin typeface="SimSun"/>
                <a:cs typeface="SimSun"/>
              </a:rPr>
              <a:t>伤害事故处理办法》第十二条规定，因下列情形之一造成的学生伤 害事故，</a:t>
            </a:r>
            <a:endParaRPr sz="1950">
              <a:latin typeface="SimSun"/>
              <a:cs typeface="SimSun"/>
            </a:endParaRPr>
          </a:p>
          <a:p>
            <a:pPr marL="12700" marR="274320">
              <a:lnSpc>
                <a:spcPts val="4660"/>
              </a:lnSpc>
              <a:spcBef>
                <a:spcPts val="15"/>
              </a:spcBef>
            </a:pPr>
            <a:r>
              <a:rPr sz="1950" spc="-25">
                <a:latin typeface="SimSun"/>
                <a:cs typeface="SimSun"/>
              </a:rPr>
              <a:t>学校已履行了相应职责，行为并无不当的，无法律责任：</a:t>
            </a:r>
            <a:r>
              <a:rPr sz="3150" baseline="3968">
                <a:latin typeface="SimSun"/>
                <a:cs typeface="SimSun"/>
              </a:rPr>
              <a:t>（1） </a:t>
            </a:r>
            <a:r>
              <a:rPr sz="1950" spc="-35">
                <a:latin typeface="SimSun"/>
                <a:cs typeface="SimSun"/>
              </a:rPr>
              <a:t>地震、雷</a:t>
            </a:r>
            <a:r>
              <a:rPr sz="1950" spc="-25">
                <a:latin typeface="SimSun"/>
                <a:cs typeface="SimSun"/>
              </a:rPr>
              <a:t>击、台风、洪水等不可抗的自然因素造成的：</a:t>
            </a:r>
            <a:r>
              <a:rPr sz="3150" baseline="3968">
                <a:latin typeface="SimSun"/>
                <a:cs typeface="SimSun"/>
              </a:rPr>
              <a:t>（2）</a:t>
            </a:r>
            <a:r>
              <a:rPr sz="1950" spc="-15">
                <a:latin typeface="SimSun"/>
                <a:cs typeface="SimSun"/>
              </a:rPr>
              <a:t>来自学 校外部的突发</a:t>
            </a:r>
            <a:endParaRPr sz="1950">
              <a:latin typeface="SimSun"/>
              <a:cs typeface="SimSun"/>
            </a:endParaRPr>
          </a:p>
          <a:p>
            <a:pPr marL="12700" marR="276860">
              <a:lnSpc>
                <a:spcPts val="4660"/>
              </a:lnSpc>
              <a:spcBef>
                <a:spcPts val="25"/>
              </a:spcBef>
            </a:pPr>
            <a:r>
              <a:rPr sz="1950" spc="-25">
                <a:latin typeface="SimSun"/>
                <a:cs typeface="SimSun"/>
              </a:rPr>
              <a:t>性、偶发性侵害造成的；</a:t>
            </a:r>
            <a:r>
              <a:rPr sz="3150" spc="-15" baseline="3968">
                <a:latin typeface="SimSun"/>
                <a:cs typeface="SimSun"/>
              </a:rPr>
              <a:t>（3）</a:t>
            </a:r>
            <a:r>
              <a:rPr sz="1950" spc="-30">
                <a:latin typeface="SimSun"/>
                <a:cs typeface="SimSun"/>
              </a:rPr>
              <a:t>学生有特异体质、特定 疾病或者异常心理</a:t>
            </a:r>
            <a:r>
              <a:rPr sz="1950" spc="-40">
                <a:latin typeface="SimSun"/>
                <a:cs typeface="SimSun"/>
              </a:rPr>
              <a:t>状态，学校不知道或者难于知道的；</a:t>
            </a:r>
            <a:r>
              <a:rPr sz="3150" spc="-135" baseline="3968">
                <a:latin typeface="SimSun"/>
                <a:cs typeface="SimSun"/>
              </a:rPr>
              <a:t>（4）</a:t>
            </a:r>
            <a:r>
              <a:rPr sz="1950" spc="-65">
                <a:latin typeface="SimSun"/>
                <a:cs typeface="SimSun"/>
              </a:rPr>
              <a:t>学生自 杀、自伤的；</a:t>
            </a:r>
            <a:r>
              <a:rPr sz="3150" spc="-150" baseline="3968">
                <a:latin typeface="SimSun"/>
                <a:cs typeface="SimSun"/>
              </a:rPr>
              <a:t>（5）</a:t>
            </a:r>
            <a:r>
              <a:rPr sz="1950" spc="-55">
                <a:latin typeface="SimSun"/>
                <a:cs typeface="SimSun"/>
              </a:rPr>
              <a:t>在对</a:t>
            </a:r>
            <a:endParaRPr sz="1950">
              <a:latin typeface="SimSun"/>
              <a:cs typeface="SimSun"/>
            </a:endParaRPr>
          </a:p>
          <a:p>
            <a:pPr marL="12700" marR="276860">
              <a:lnSpc>
                <a:spcPts val="4680"/>
              </a:lnSpc>
              <a:spcBef>
                <a:spcPts val="5"/>
              </a:spcBef>
            </a:pPr>
            <a:r>
              <a:rPr sz="1950" spc="-25">
                <a:latin typeface="SimSun"/>
                <a:cs typeface="SimSun"/>
              </a:rPr>
              <a:t>抗性或者具有风险性的体育竞赛活动中发生 意外伤害的；</a:t>
            </a:r>
            <a:r>
              <a:rPr sz="3150" spc="-15" baseline="3968">
                <a:latin typeface="SimSun"/>
                <a:cs typeface="SimSun"/>
              </a:rPr>
              <a:t>（6）</a:t>
            </a:r>
            <a:r>
              <a:rPr sz="1950" spc="-35">
                <a:latin typeface="SimSun"/>
                <a:cs typeface="SimSun"/>
              </a:rPr>
              <a:t>其他意外</a:t>
            </a:r>
            <a:r>
              <a:rPr sz="1950" spc="-30">
                <a:latin typeface="SimSun"/>
                <a:cs typeface="SimSun"/>
              </a:rPr>
              <a:t>因素造成的。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1630"/>
              </a:spcBef>
              <a:buSzPct val="107692"/>
              <a:buAutoNum type="arabicPeriod" startAt="21"/>
              <a:tabLst>
                <a:tab pos="1016000"/>
              </a:tabLst>
            </a:pPr>
            <a:r>
              <a:rPr sz="1950" spc="-50">
                <a:latin typeface="SimSun"/>
                <a:cs typeface="SimSun"/>
              </a:rPr>
              <a:t>当事人应当自收到行政处罚决定书起 </a:t>
            </a:r>
            <a:r>
              <a:rPr sz="3150" baseline="3968">
                <a:latin typeface="SimSun"/>
                <a:cs typeface="SimSun"/>
              </a:rPr>
              <a:t>15</a:t>
            </a:r>
            <a:r>
              <a:rPr sz="3150" spc="-667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日内到（）</a:t>
            </a:r>
            <a:r>
              <a:rPr sz="1950" spc="-30">
                <a:latin typeface="SimSun"/>
                <a:cs typeface="SimSun"/>
              </a:rPr>
              <a:t>缴纳罚款。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作出罚款决定的行政机关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指定的银行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其所在地的村委会、居委会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财政局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0"/>
              </a:spcBef>
            </a:pP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答案</a:t>
            </a:r>
            <a:endParaRPr sz="2100">
              <a:latin typeface="SimSun"/>
              <a:cs typeface="SimSun"/>
            </a:endParaRPr>
          </a:p>
          <a:p>
            <a:pPr marL="12700" marR="40640" indent="646430">
              <a:lnSpc>
                <a:spcPts val="4680"/>
              </a:lnSpc>
              <a:spcBef>
                <a:spcPts val="455"/>
              </a:spcBef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85">
                <a:latin typeface="SimSun"/>
                <a:cs typeface="SimSun"/>
              </a:rPr>
              <a:t>《行政处罚法》第 </a:t>
            </a:r>
            <a:r>
              <a:rPr sz="3150" baseline="3968">
                <a:latin typeface="SimSun"/>
                <a:cs typeface="SimSun"/>
              </a:rPr>
              <a:t>67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>
                <a:latin typeface="SimSun"/>
                <a:cs typeface="SimSun"/>
              </a:rPr>
              <a:t>条规定，当事人应当自收到行政 处</a:t>
            </a:r>
            <a:r>
              <a:rPr sz="1950" spc="-50">
                <a:latin typeface="SimSun"/>
                <a:cs typeface="SimSun"/>
              </a:rPr>
              <a:t> 罚决定书之日起十五日内，到指定的银行或者通过电子支付系统缴 纳罚款。</a:t>
            </a:r>
            <a:r>
              <a:rPr sz="1950" spc="-40">
                <a:latin typeface="SimSun"/>
                <a:cs typeface="SimSun"/>
              </a:rPr>
              <a:t>银行应当收受罚款，并将罚款直接上缴国库。故选 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1950" spc="-50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10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005445" cy="128295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5370" indent="-510540">
              <a:lnSpc>
                <a:spcPts val="2465"/>
              </a:lnSpc>
              <a:buSzPct val="107692"/>
              <a:buAutoNum type="arabicPeriod" startAt="22"/>
              <a:tabLst>
                <a:tab pos="1055370"/>
              </a:tabLst>
            </a:pPr>
            <a:r>
              <a:rPr sz="1950" spc="-25">
                <a:latin typeface="SimSun"/>
                <a:cs typeface="SimSun"/>
              </a:rPr>
              <a:t>《土地管理法》第十四条规定：“土地所有权和使用权争议, 由</a:t>
            </a:r>
            <a:endParaRPr sz="1950">
              <a:latin typeface="SimSun"/>
              <a:cs typeface="SimSun"/>
            </a:endParaRPr>
          </a:p>
          <a:p>
            <a:pPr marL="12700" marR="5715">
              <a:lnSpc>
                <a:spcPts val="4680"/>
              </a:lnSpc>
              <a:spcBef>
                <a:spcPts val="515"/>
              </a:spcBef>
            </a:pPr>
            <a:r>
              <a:rPr sz="1950" spc="-15">
                <a:latin typeface="SimSun"/>
                <a:cs typeface="SimSun"/>
              </a:rPr>
              <a:t>当事人协商解决；解决不成的，由人民政府处理。”关于这款规定, 下列</a:t>
            </a:r>
            <a:r>
              <a:rPr sz="1950" spc="-25">
                <a:latin typeface="SimSun"/>
                <a:cs typeface="SimSun"/>
              </a:rPr>
              <a:t>表述正确的是（）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6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该款规定中的行政行为是行政调解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该款规定中的行政行为包含行政确认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对该款规定中的行政行为不可以提起行政诉讼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5">
                <a:latin typeface="SimSun"/>
                <a:cs typeface="SimSun"/>
              </a:rPr>
              <a:t>人民政府处理争议，行政相对人不需要申请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20"/>
              </a:spcBef>
            </a:pPr>
            <a:r>
              <a:rPr sz="2100" spc="-27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6985" indent="646430">
              <a:lnSpc>
                <a:spcPct val="188800"/>
              </a:lnSpc>
              <a:spcBef>
                <a:spcPts val="25"/>
              </a:spcBef>
            </a:pPr>
            <a:r>
              <a:rPr sz="3150" spc="-6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该款规定中的行为包含行政机关对不动产所有权和使用 权</a:t>
            </a:r>
            <a:r>
              <a:rPr sz="1950" spc="-50">
                <a:latin typeface="SimSun"/>
                <a:cs typeface="SimSun"/>
              </a:rPr>
              <a:t>的行政确认，对行政机关作出的相关决定不服的可以提起行政诉 讼。此种</a:t>
            </a:r>
            <a:endParaRPr sz="1950">
              <a:latin typeface="SimSun"/>
              <a:cs typeface="SimSun"/>
            </a:endParaRPr>
          </a:p>
          <a:p>
            <a:pPr marL="12700" marR="8255">
              <a:lnSpc>
                <a:spcPct val="191400"/>
              </a:lnSpc>
              <a:spcBef>
                <a:spcPts val="145"/>
              </a:spcBef>
              <a:tabLst>
                <a:tab pos="6526530"/>
              </a:tabLst>
            </a:pPr>
            <a:r>
              <a:rPr sz="1950" spc="-70">
                <a:latin typeface="SimSun"/>
                <a:cs typeface="SimSun"/>
              </a:rPr>
              <a:t>行政确认不属于依职权的行政确认，需要以行政相对人的</a:t>
            </a:r>
            <a:r>
              <a:rPr sz="1950" spc="-50">
                <a:latin typeface="SimSun"/>
                <a:cs typeface="SimSun"/>
              </a:rPr>
              <a:t>申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55">
                <a:latin typeface="SimSun"/>
                <a:cs typeface="SimSun"/>
              </a:rPr>
              <a:t>请为</a:t>
            </a:r>
            <a:r>
              <a:rPr sz="1950" spc="-50">
                <a:latin typeface="SimSun"/>
                <a:cs typeface="SimSun"/>
              </a:rPr>
              <a:t>条</a:t>
            </a:r>
            <a:r>
              <a:rPr sz="1950" spc="-55">
                <a:latin typeface="SimSun"/>
                <a:cs typeface="SimSun"/>
              </a:rPr>
              <a:t>件。</a:t>
            </a:r>
            <a:r>
              <a:rPr sz="1950" spc="-50">
                <a:latin typeface="SimSun"/>
                <a:cs typeface="SimSun"/>
              </a:rPr>
              <a:t>因</a:t>
            </a:r>
            <a:r>
              <a:rPr sz="1950" spc="-55">
                <a:latin typeface="SimSun"/>
                <a:cs typeface="SimSun"/>
              </a:rPr>
              <a:t>此</a:t>
            </a:r>
            <a:r>
              <a:rPr sz="1950">
                <a:latin typeface="SimSun"/>
                <a:cs typeface="SimSun"/>
              </a:rPr>
              <a:t>，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-25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1950" spc="-30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35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项错误</a:t>
            </a:r>
            <a:r>
              <a:rPr sz="1950" spc="-10">
                <a:latin typeface="SimSun"/>
                <a:cs typeface="SimSun"/>
              </a:rPr>
              <a:t>，</a:t>
            </a:r>
            <a:r>
              <a:rPr sz="3150" spc="-15" baseline="3968">
                <a:latin typeface="SimSun"/>
                <a:cs typeface="SimSun"/>
              </a:rPr>
              <a:t>B</a:t>
            </a:r>
            <a:r>
              <a:rPr sz="3150" spc="-735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项正确。故选</a:t>
            </a:r>
            <a:r>
              <a:rPr sz="1950" spc="-455"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1950" spc="-50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700" marR="18415" indent="1042669">
              <a:lnSpc>
                <a:spcPts val="4860"/>
              </a:lnSpc>
              <a:spcBef>
                <a:spcPts val="480"/>
              </a:spcBef>
              <a:buSzPct val="107692"/>
              <a:buAutoNum type="arabicPeriod" startAt="23"/>
              <a:tabLst>
                <a:tab pos="1055370"/>
              </a:tabLst>
            </a:pPr>
            <a:r>
              <a:rPr sz="1950" spc="-85">
                <a:latin typeface="SimSun"/>
                <a:cs typeface="SimSun"/>
              </a:rPr>
              <a:t>《学记》指出“独学而无友，则孤陋而寡闻”“相观而善” 等。</a:t>
            </a:r>
            <a:r>
              <a:rPr sz="1950" spc="-25">
                <a:latin typeface="SimSun"/>
                <a:cs typeface="SimSun"/>
              </a:rPr>
              <a:t>这说明我们在教学中要注意运用（）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6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谈话</a:t>
            </a:r>
            <a:r>
              <a:rPr sz="1950" spc="5585">
                <a:latin typeface="SimSun"/>
                <a:cs typeface="SimSun"/>
              </a:rPr>
              <a:t>法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讨论</a:t>
            </a:r>
            <a:r>
              <a:rPr sz="1950" spc="5585">
                <a:latin typeface="SimSun"/>
                <a:cs typeface="SimSun"/>
              </a:rPr>
              <a:t>法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讲授</a:t>
            </a:r>
            <a:r>
              <a:rPr sz="1950" spc="5585">
                <a:latin typeface="SimSun"/>
                <a:cs typeface="SimSun"/>
              </a:rPr>
              <a:t>法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练习</a:t>
            </a:r>
            <a:r>
              <a:rPr sz="1950" spc="5585">
                <a:latin typeface="SimSun"/>
                <a:cs typeface="SimSun"/>
              </a:rPr>
              <a:t>法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5"/>
              </a:spcBef>
            </a:pP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答案</a:t>
            </a:r>
            <a:endParaRPr sz="2100">
              <a:latin typeface="SimSun"/>
              <a:cs typeface="SimSun"/>
            </a:endParaRPr>
          </a:p>
          <a:p>
            <a:pPr marL="12700" marR="6985" indent="646430">
              <a:lnSpc>
                <a:spcPct val="177100"/>
              </a:lnSpc>
              <a:spcBef>
                <a:spcPts val="625"/>
              </a:spcBef>
            </a:pPr>
            <a:r>
              <a:rPr sz="3150" spc="-3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题干中的描述是指在教学中同伴之间要相互学习，讨论 切</a:t>
            </a:r>
            <a:r>
              <a:rPr sz="1950" spc="-40">
                <a:latin typeface="SimSun"/>
                <a:cs typeface="SimSun"/>
              </a:rPr>
              <a:t>磋，取长补短，共同进步。这体现了讨论法的意义。故选 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675" baseline="3968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项。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75"/>
              </a:spcBef>
            </a:pPr>
            <a:r>
              <a:rPr sz="3150" baseline="3968">
                <a:latin typeface="SimSun"/>
                <a:cs typeface="SimSun"/>
              </a:rPr>
              <a:t>24</a:t>
            </a:r>
            <a:r>
              <a:rPr sz="3150" spc="-60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“晓之以理，动之以情，持之以恒，导之以行”所体现的是 ()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11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3303"/>
            <a:ext cx="8724900" cy="12839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智育过程规律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体育过程规律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德育过程规律</a:t>
            </a:r>
            <a:endParaRPr sz="1950">
              <a:latin typeface="SimSun"/>
              <a:cs typeface="SimSun"/>
            </a:endParaRPr>
          </a:p>
          <a:p>
            <a:pPr marL="526415" marR="6326505" indent="378460">
              <a:lnSpc>
                <a:spcPct val="179500"/>
              </a:lnSpc>
              <a:spcBef>
                <a:spcPts val="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美育过程规律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9525" indent="646430">
              <a:lnSpc>
                <a:spcPct val="190400"/>
              </a:lnSpc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题干体现的是德育过程的基本规律之一：德育过程是对</a:t>
            </a:r>
            <a:r>
              <a:rPr sz="1950" spc="5585">
                <a:latin typeface="SimSun"/>
                <a:cs typeface="SimSun"/>
              </a:rPr>
              <a:t>学</a:t>
            </a:r>
            <a:r>
              <a:rPr sz="1950" spc="-15">
                <a:latin typeface="SimSun"/>
                <a:cs typeface="SimSun"/>
              </a:rPr>
              <a:t>生知、情、意、行的培养与提高过程。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75"/>
              </a:spcBef>
              <a:buSzPct val="107692"/>
              <a:buAutoNum type="arabicPeriod" startAt="25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关于掌握知识和发展智力的关系，下列说法有误的一项是()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智力的发展依赖于对知识的掌握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知识不等于智力，但传授了知识等于训练了智力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智力不是知识的简单记取，不是主观自生的东西</a:t>
            </a:r>
            <a:endParaRPr sz="1950">
              <a:latin typeface="SimSun"/>
              <a:cs typeface="SimSun"/>
            </a:endParaRPr>
          </a:p>
          <a:p>
            <a:pPr marL="12700" marR="6985" lvl="1" indent="906144">
              <a:lnSpc>
                <a:spcPts val="4860"/>
              </a:lnSpc>
              <a:spcBef>
                <a:spcPts val="520"/>
              </a:spcBef>
              <a:buSzPct val="107692"/>
              <a:buAutoNum type="alphaUcPeriod"/>
              <a:tabLst>
                <a:tab pos="918844"/>
              </a:tabLst>
            </a:pPr>
            <a:r>
              <a:rPr sz="1950" spc="-20">
                <a:latin typeface="SimSun"/>
                <a:cs typeface="SimSun"/>
              </a:rPr>
              <a:t>智力是在掌握和运用知识、认识和改造世界过程中的认识与</a:t>
            </a:r>
            <a:r>
              <a:rPr sz="1950" spc="1115">
                <a:latin typeface="SimSun"/>
                <a:cs typeface="SimSun"/>
              </a:rPr>
              <a:t>行</a:t>
            </a:r>
            <a:r>
              <a:rPr sz="1950" spc="5585">
                <a:latin typeface="SimSun"/>
                <a:cs typeface="SimSun"/>
              </a:rPr>
              <a:t>动</a:t>
            </a:r>
            <a:r>
              <a:rPr sz="1950" spc="-35">
                <a:latin typeface="SimSun"/>
                <a:cs typeface="SimSun"/>
              </a:rPr>
              <a:t>的内化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1525"/>
              </a:spcBef>
            </a:pPr>
            <a:r>
              <a:rPr sz="2100" spc="-30">
                <a:solidFill>
                  <a:srgbClr val="F40C0C"/>
                </a:solidFill>
                <a:latin typeface="SimSun"/>
                <a:cs typeface="SimSun"/>
              </a:rPr>
              <a:t>答案</a:t>
            </a:r>
            <a:endParaRPr sz="2100">
              <a:latin typeface="SimSun"/>
              <a:cs typeface="SimSun"/>
            </a:endParaRPr>
          </a:p>
          <a:p>
            <a:pPr marL="12700" marR="9525" indent="646430">
              <a:lnSpc>
                <a:spcPts val="4700"/>
              </a:lnSpc>
              <a:spcBef>
                <a:spcPts val="65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5">
                <a:latin typeface="SimSun"/>
                <a:cs typeface="SimSun"/>
              </a:rPr>
              <a:t>通过传授知识发展学生的智力是教学的一个重要任务。</a:t>
            </a:r>
            <a:r>
              <a:rPr sz="1950" spc="5585">
                <a:latin typeface="SimSun"/>
                <a:cs typeface="SimSun"/>
              </a:rPr>
              <a:t>然</a:t>
            </a:r>
            <a:r>
              <a:rPr sz="1950" spc="-20">
                <a:latin typeface="SimSun"/>
                <a:cs typeface="SimSun"/>
              </a:rPr>
              <a:t>而，知识不等于智力，传授了知识不等于训练了智力。一个学生知识的多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10"/>
              </a:spcBef>
            </a:pPr>
            <a:r>
              <a:rPr sz="1950" spc="-25">
                <a:latin typeface="SimSun"/>
                <a:cs typeface="SimSun"/>
              </a:rPr>
              <a:t>少并不一定能标志他的智力发展的高低。</a:t>
            </a:r>
            <a:endParaRPr sz="1950">
              <a:latin typeface="SimSun"/>
              <a:cs typeface="SimSun"/>
            </a:endParaRPr>
          </a:p>
          <a:p>
            <a:pPr marL="12700" marR="5080" indent="532130">
              <a:lnSpc>
                <a:spcPts val="4680"/>
              </a:lnSpc>
              <a:spcBef>
                <a:spcPts val="565"/>
              </a:spcBef>
            </a:pPr>
            <a:r>
              <a:rPr sz="3150" spc="-15" baseline="3968">
                <a:latin typeface="SimSun"/>
                <a:cs typeface="SimSun"/>
              </a:rPr>
              <a:t>26</a:t>
            </a:r>
            <a:r>
              <a:rPr sz="3150" spc="-150" baseline="3968">
                <a:latin typeface="SimSun"/>
                <a:cs typeface="SimSun"/>
              </a:rPr>
              <a:t>. </a:t>
            </a:r>
            <a:r>
              <a:rPr sz="1950" spc="-15">
                <a:latin typeface="SimSun"/>
                <a:cs typeface="SimSun"/>
              </a:rPr>
              <a:t>小伟和小亮谈论某次测试的成绩，小伟说：“我考得不好，我</a:t>
            </a:r>
            <a:r>
              <a:rPr sz="1950" spc="5585">
                <a:latin typeface="SimSun"/>
                <a:cs typeface="SimSun"/>
              </a:rPr>
              <a:t>是</a:t>
            </a:r>
            <a:r>
              <a:rPr sz="1950" spc="-25">
                <a:latin typeface="SimSun"/>
                <a:cs typeface="SimSun"/>
              </a:rPr>
              <a:t>学不好了。”小亮说：“我居然刚及格，老师有没有认真看我的试卷！我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95"/>
              </a:spcBef>
            </a:pPr>
            <a:r>
              <a:rPr sz="1950" spc="-40">
                <a:latin typeface="SimSun"/>
                <a:cs typeface="SimSun"/>
              </a:rPr>
              <a:t>觉得这次成绩分数应该更高一些。”下列关于两人的归因倾 向分类正确</a:t>
            </a:r>
            <a:r>
              <a:rPr sz="1950" spc="5585">
                <a:latin typeface="SimSun"/>
                <a:cs typeface="SimSun"/>
              </a:rPr>
              <a:t>的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55"/>
              </a:spcBef>
            </a:pPr>
            <a:r>
              <a:rPr sz="1950" spc="-10">
                <a:latin typeface="SimSun"/>
                <a:cs typeface="SimSun"/>
              </a:rPr>
              <a:t>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90"/>
              </a:spcBef>
            </a:pPr>
            <a:r>
              <a:rPr sz="3150" baseline="3968">
                <a:latin typeface="SimSun"/>
                <a:cs typeface="SimSun"/>
              </a:rPr>
              <a:t>A</a:t>
            </a:r>
            <a:r>
              <a:rPr sz="3150" spc="-112" baseline="3968">
                <a:latin typeface="SimSun"/>
                <a:cs typeface="SimSun"/>
              </a:rPr>
              <a:t>. </a:t>
            </a:r>
            <a:r>
              <a:rPr sz="1950" spc="-30">
                <a:latin typeface="SimSun"/>
                <a:cs typeface="SimSun"/>
              </a:rPr>
              <a:t>两人均为内控型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12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722995" cy="12786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小伟为内控型，小亮为外控型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75"/>
              </a:spcBef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11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两人均为外控型</a:t>
            </a:r>
            <a:endParaRPr sz="1950">
              <a:latin typeface="SimSun"/>
              <a:cs typeface="SimSun"/>
            </a:endParaRPr>
          </a:p>
          <a:p>
            <a:pPr marL="544830" marR="4573905">
              <a:lnSpc>
                <a:spcPct val="180200"/>
              </a:lnSpc>
              <a:spcBef>
                <a:spcPts val="14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小伟为外控型，小亮为内控型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6985" indent="646430">
              <a:lnSpc>
                <a:spcPct val="199700"/>
              </a:lnSpc>
              <a:spcBef>
                <a:spcPts val="114"/>
              </a:spcBef>
            </a:pPr>
            <a:r>
              <a:rPr sz="1950" spc="-15">
                <a:solidFill>
                  <a:srgbClr val="1F42D1"/>
                </a:solidFill>
                <a:latin typeface="SimSun"/>
                <a:cs typeface="SimSun"/>
              </a:rPr>
              <a:t>【解析】内</a:t>
            </a:r>
            <a:r>
              <a:rPr sz="1950" spc="-10">
                <a:latin typeface="SimSun"/>
                <a:cs typeface="SimSun"/>
              </a:rPr>
              <a:t>控型的人认为自己可以控制周围的环境，无论成功</a:t>
            </a:r>
            <a:r>
              <a:rPr sz="1950" spc="1180">
                <a:latin typeface="SimSun"/>
                <a:cs typeface="SimSun"/>
              </a:rPr>
              <a:t>还</a:t>
            </a:r>
            <a:r>
              <a:rPr sz="1950" spc="5635">
                <a:latin typeface="SimSun"/>
                <a:cs typeface="SimSun"/>
              </a:rPr>
              <a:t>是</a:t>
            </a:r>
            <a:r>
              <a:rPr sz="1950" spc="-25">
                <a:latin typeface="SimSun"/>
                <a:cs typeface="SimSun"/>
              </a:rPr>
              <a:t>失败，都是由于自己的能力或努力等内部因素造成的，他们乐于对自己的行为负</a:t>
            </a:r>
            <a:r>
              <a:rPr sz="1950" spc="-20">
                <a:latin typeface="SimSun"/>
                <a:cs typeface="SimSun"/>
              </a:rPr>
              <a:t>责；外控型的人则感到自己无法控制周围的环境，无论成败都归因为他人的影响</a:t>
            </a:r>
            <a:r>
              <a:rPr sz="1950" spc="-30">
                <a:latin typeface="SimSun"/>
                <a:cs typeface="SimSun"/>
              </a:rPr>
              <a:t>或运气等外在因素，他们往往对自己的行为不愿承担责任。小伟将考试不好归因</a:t>
            </a:r>
            <a:r>
              <a:rPr sz="1950" spc="-20">
                <a:latin typeface="SimSun"/>
                <a:cs typeface="SimSun"/>
              </a:rPr>
              <a:t>于自己的能力，属于内控型；小亮将自己考试刚及格归因于他人的影响，属于外控型。</a:t>
            </a:r>
            <a:endParaRPr sz="1950">
              <a:latin typeface="SimSun"/>
              <a:cs typeface="SimSun"/>
            </a:endParaRPr>
          </a:p>
          <a:p>
            <a:pPr marL="12700" marR="720090" indent="1019810">
              <a:lnSpc>
                <a:spcPts val="4670"/>
              </a:lnSpc>
              <a:spcBef>
                <a:spcPts val="555"/>
              </a:spcBef>
              <a:buSzPct val="107692"/>
              <a:buAutoNum type="arabicPeriod" startAt="27"/>
              <a:tabLst>
                <a:tab pos="1032510"/>
                <a:tab pos="7747000"/>
              </a:tabLst>
            </a:pPr>
            <a:r>
              <a:rPr sz="1950">
                <a:latin typeface="SimSun"/>
                <a:cs typeface="SimSun"/>
              </a:rPr>
              <a:t>教师荣誉是社会对教师道徳行为的价值所做出的客观评价</a:t>
            </a:r>
            <a:r>
              <a:rPr sz="1950" spc="-50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50">
                <a:latin typeface="SimSun"/>
                <a:cs typeface="SimSun"/>
              </a:rPr>
              <a:t>教</a:t>
            </a:r>
            <a:r>
              <a:rPr sz="1950" spc="-25">
                <a:latin typeface="SimSun"/>
                <a:cs typeface="SimSun"/>
              </a:rPr>
              <a:t>师</a:t>
            </a:r>
            <a:r>
              <a:rPr sz="1950" spc="-10">
                <a:latin typeface="SimSun"/>
                <a:cs typeface="SimSun"/>
              </a:rPr>
              <a:t>对自己行为</a:t>
            </a:r>
            <a:r>
              <a:rPr sz="1950" spc="-25">
                <a:latin typeface="SimSun"/>
                <a:cs typeface="SimSun"/>
              </a:rPr>
              <a:t>价值</a:t>
            </a:r>
            <a:r>
              <a:rPr sz="1950" spc="-10">
                <a:latin typeface="SimSun"/>
                <a:cs typeface="SimSun"/>
              </a:rPr>
              <a:t>的自</a:t>
            </a:r>
            <a:r>
              <a:rPr sz="1950" spc="-25">
                <a:latin typeface="SimSun"/>
                <a:cs typeface="SimSun"/>
              </a:rPr>
              <a:t>我意识。教师荣誉</a:t>
            </a:r>
            <a:r>
              <a:rPr sz="1950" spc="-10">
                <a:latin typeface="SimSun"/>
                <a:cs typeface="SimSun"/>
              </a:rPr>
              <a:t>的内</a:t>
            </a:r>
            <a:r>
              <a:rPr sz="1950" spc="-25">
                <a:latin typeface="SimSun"/>
                <a:cs typeface="SimSun"/>
              </a:rPr>
              <a:t>容</a:t>
            </a:r>
            <a:r>
              <a:rPr sz="1950" spc="-10">
                <a:latin typeface="SimSun"/>
                <a:cs typeface="SimSun"/>
              </a:rPr>
              <a:t>不</a:t>
            </a:r>
            <a:r>
              <a:rPr sz="1950" spc="-25">
                <a:latin typeface="SimSun"/>
                <a:cs typeface="SimSun"/>
              </a:rPr>
              <a:t>包括（）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639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光荣的角色称号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崇高的人格形象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无私的职业特性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低微的劳动回报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85000"/>
              </a:lnSpc>
              <a:spcBef>
                <a:spcPts val="14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0">
                <a:latin typeface="SimSun"/>
                <a:cs typeface="SimSun"/>
              </a:rPr>
              <a:t>教师荣誉的内容有</a:t>
            </a:r>
            <a:r>
              <a:rPr sz="1950" spc="-1175">
                <a:latin typeface="SimSun"/>
                <a:cs typeface="SimSun"/>
              </a:rPr>
              <a:t>：</a:t>
            </a:r>
            <a:r>
              <a:rPr sz="3150" spc="480" baseline="3968">
                <a:latin typeface="SimSun"/>
                <a:cs typeface="SimSun"/>
              </a:rPr>
              <a:t>（</a:t>
            </a:r>
            <a:r>
              <a:rPr sz="3150" spc="487" baseline="3968">
                <a:latin typeface="SimSun"/>
                <a:cs typeface="SimSun"/>
              </a:rPr>
              <a:t>1</a:t>
            </a:r>
            <a:r>
              <a:rPr sz="3150" spc="315" baseline="3968">
                <a:latin typeface="SimSun"/>
                <a:cs typeface="SimSun"/>
              </a:rPr>
              <a:t>）</a:t>
            </a:r>
            <a:r>
              <a:rPr sz="1950" spc="-35">
                <a:latin typeface="SimSun"/>
                <a:cs typeface="SimSun"/>
              </a:rPr>
              <a:t>光荣的角色称号</a:t>
            </a:r>
            <a:r>
              <a:rPr sz="1950" spc="-1170">
                <a:latin typeface="SimSun"/>
                <a:cs typeface="SimSun"/>
              </a:rPr>
              <a:t>；</a:t>
            </a:r>
            <a:r>
              <a:rPr sz="3150" spc="480" baseline="3968">
                <a:latin typeface="SimSun"/>
                <a:cs typeface="SimSun"/>
              </a:rPr>
              <a:t>（</a:t>
            </a:r>
            <a:r>
              <a:rPr sz="3150" spc="494" baseline="3968">
                <a:latin typeface="SimSun"/>
                <a:cs typeface="SimSun"/>
              </a:rPr>
              <a:t>2</a:t>
            </a:r>
            <a:r>
              <a:rPr sz="3150" spc="322" baseline="3968">
                <a:latin typeface="SimSun"/>
                <a:cs typeface="SimSun"/>
              </a:rPr>
              <a:t>）</a:t>
            </a:r>
            <a:r>
              <a:rPr sz="1950" spc="-45">
                <a:latin typeface="SimSun"/>
                <a:cs typeface="SimSun"/>
              </a:rPr>
              <a:t>无私 </a:t>
            </a:r>
            <a:r>
              <a:rPr sz="1950" spc="5585">
                <a:latin typeface="SimSun"/>
                <a:cs typeface="SimSun"/>
              </a:rPr>
              <a:t>的</a:t>
            </a:r>
            <a:r>
              <a:rPr sz="1950" spc="-240">
                <a:latin typeface="SimSun"/>
                <a:cs typeface="SimSun"/>
              </a:rPr>
              <a:t>职业特性；</a:t>
            </a:r>
            <a:r>
              <a:rPr sz="3150" spc="540" baseline="3968">
                <a:latin typeface="SimSun"/>
                <a:cs typeface="SimSun"/>
              </a:rPr>
              <a:t>（</a:t>
            </a:r>
            <a:r>
              <a:rPr sz="3150" spc="547" baseline="3968">
                <a:latin typeface="SimSun"/>
                <a:cs typeface="SimSun"/>
              </a:rPr>
              <a:t>3</a:t>
            </a:r>
            <a:r>
              <a:rPr sz="3150" spc="540" baseline="3968">
                <a:latin typeface="SimSun"/>
                <a:cs typeface="SimSun"/>
              </a:rPr>
              <a:t>）</a:t>
            </a:r>
            <a:r>
              <a:rPr sz="1950" spc="-30">
                <a:latin typeface="SimSun"/>
                <a:cs typeface="SimSun"/>
              </a:rPr>
              <a:t>崇高的人格形象。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40"/>
              </a:spcBef>
              <a:buSzPct val="107692"/>
              <a:buAutoNum type="arabicPeriod" startAt="28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我国和世界上最早的马克思主义教育学著作分别是（）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凯洛夫的《教育学》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克鲁普斯卡娅的《国民教育与民主主义教育》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01800" y="14020800"/>
            <a:ext cx="7950200" cy="4699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67967" y="1423303"/>
            <a:ext cx="8720455" cy="12887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 algn="just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545">
                <a:latin typeface="SimSun"/>
                <a:cs typeface="SimSun"/>
              </a:rPr>
              <a:t>杨 贤 江 的 《 新 教 育 大 纲 》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 algn="just">
              <a:lnSpc>
                <a:spcPct val="100000"/>
              </a:lnSpc>
              <a:spcBef>
                <a:spcPts val="214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550">
                <a:latin typeface="SimSun"/>
                <a:cs typeface="SimSun"/>
              </a:rPr>
              <a:t>潘 菽 的 《 教 育 学 》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5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25">
                <a:latin typeface="SimSun"/>
                <a:cs typeface="SimSun"/>
              </a:rPr>
              <a:t>AC</a:t>
            </a:r>
            <a:endParaRPr sz="2100">
              <a:latin typeface="SimSun"/>
              <a:cs typeface="SimSun"/>
            </a:endParaRPr>
          </a:p>
          <a:p>
            <a:pPr marL="640715" algn="just">
              <a:lnSpc>
                <a:spcPct val="100000"/>
              </a:lnSpc>
              <a:spcBef>
                <a:spcPts val="2280"/>
              </a:spcBef>
            </a:pPr>
            <a:r>
              <a:rPr sz="3150" spc="-794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570">
                <a:latin typeface="SimSun"/>
                <a:cs typeface="SimSun"/>
              </a:rPr>
              <a:t>我 国 教 育 家 杨 贤 江 以 李 浩 吾 为 化 名 出 版 的 《 新 教 育 大 纲 》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marR="720725" indent="132080" algn="just">
              <a:lnSpc>
                <a:spcPts val="4730"/>
              </a:lnSpc>
              <a:spcBef>
                <a:spcPts val="515"/>
              </a:spcBef>
            </a:pPr>
            <a:r>
              <a:rPr sz="3150" spc="-1575" baseline="3968">
                <a:latin typeface="SimSun"/>
                <a:cs typeface="SimSun"/>
              </a:rPr>
              <a:t>（</a:t>
            </a:r>
            <a:r>
              <a:rPr sz="3150" baseline="3968">
                <a:latin typeface="SimSun"/>
                <a:cs typeface="SimSun"/>
              </a:rPr>
              <a:t> </a:t>
            </a:r>
            <a:r>
              <a:rPr sz="3150" spc="-7" baseline="3968">
                <a:latin typeface="SimSun"/>
                <a:cs typeface="SimSun"/>
              </a:rPr>
              <a:t>193</a:t>
            </a:r>
            <a:r>
              <a:rPr sz="3150" baseline="3968">
                <a:latin typeface="SimSun"/>
                <a:cs typeface="SimSun"/>
              </a:rPr>
              <a:t>0</a:t>
            </a:r>
            <a:r>
              <a:rPr sz="3150" spc="-750" baseline="3968">
                <a:latin typeface="SimSun"/>
                <a:cs typeface="SimSun"/>
              </a:rPr>
              <a:t> </a:t>
            </a:r>
            <a:r>
              <a:rPr sz="1950" spc="-500">
                <a:latin typeface="SimSun"/>
                <a:cs typeface="SimSun"/>
              </a:rPr>
              <a:t>年 </a:t>
            </a:r>
            <a:r>
              <a:rPr sz="1950" spc="-994">
                <a:latin typeface="SimSun"/>
                <a:cs typeface="SimSun"/>
              </a:rPr>
              <a:t>）</a:t>
            </a:r>
            <a:r>
              <a:rPr sz="1950" spc="-525">
                <a:latin typeface="SimSun"/>
                <a:cs typeface="SimSun"/>
              </a:rPr>
              <a:t> 是 我 国 第 一 部 马 克 思 主 义 的 教 育 学 著 作 。 </a:t>
            </a:r>
            <a:r>
              <a:rPr sz="3150" baseline="3968">
                <a:latin typeface="SimSun"/>
                <a:cs typeface="SimSun"/>
              </a:rPr>
              <a:t>1939</a:t>
            </a:r>
            <a:r>
              <a:rPr sz="3150" spc="-742" baseline="3968">
                <a:latin typeface="SimSun"/>
                <a:cs typeface="SimSun"/>
              </a:rPr>
              <a:t> </a:t>
            </a:r>
            <a:r>
              <a:rPr sz="1950" spc="-275">
                <a:latin typeface="SimSun"/>
                <a:cs typeface="SimSun"/>
              </a:rPr>
              <a:t>年凯洛夫 主 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500">
                <a:latin typeface="SimSun"/>
                <a:cs typeface="SimSun"/>
              </a:rPr>
              <a:t>的 《 教 育 学 》 总 结 了 苏 联 </a:t>
            </a:r>
            <a:r>
              <a:rPr sz="3150" spc="7" baseline="3968">
                <a:latin typeface="SimSun"/>
                <a:cs typeface="SimSun"/>
              </a:rPr>
              <a:t>2</a:t>
            </a:r>
            <a:r>
              <a:rPr sz="3150" baseline="3968">
                <a:latin typeface="SimSun"/>
                <a:cs typeface="SimSun"/>
              </a:rPr>
              <a:t>0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520">
                <a:latin typeface="SimSun"/>
                <a:cs typeface="SimSun"/>
              </a:rPr>
              <a:t>世 纪 二 三 十 年 代 教 育 的 经 验 ， 论 述 了 全 面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marR="720090" algn="just">
              <a:lnSpc>
                <a:spcPts val="4730"/>
              </a:lnSpc>
              <a:spcBef>
                <a:spcPts val="10"/>
              </a:spcBef>
            </a:pPr>
            <a:r>
              <a:rPr sz="1950" spc="-190">
                <a:latin typeface="SimSun"/>
                <a:cs typeface="SimSun"/>
              </a:rPr>
              <a:t>发展的教育目的，并极其重视智育及教养的地位和作用，提出 了 一 套 比 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555">
                <a:latin typeface="SimSun"/>
                <a:cs typeface="SimSun"/>
              </a:rPr>
              <a:t>严 格 和 严 密 的 教 学 理 论 ， 该 书 被 公 认 为 世 界 上 第 一 -部 马 克 思 主 义 的 教 育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575">
                <a:latin typeface="SimSun"/>
                <a:cs typeface="SimSun"/>
              </a:rPr>
              <a:t>学 著 作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 algn="just">
              <a:lnSpc>
                <a:spcPct val="100000"/>
              </a:lnSpc>
              <a:spcBef>
                <a:spcPts val="1695"/>
              </a:spcBef>
              <a:buAutoNum type="arabicPeriod" startAt="29"/>
              <a:tabLst>
                <a:tab pos="1016000"/>
              </a:tabLst>
            </a:pP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540">
                <a:latin typeface="SimSun"/>
                <a:cs typeface="SimSun"/>
              </a:rPr>
              <a:t>列 哪 些 现 象 属 于 个 体 身 心 发 展 的 互 补 性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50">
                <a:latin typeface="SimSun"/>
                <a:cs typeface="SimSun"/>
              </a:rPr>
              <a:t>盲 人 一 般 听 觉 灵 敏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480">
                <a:latin typeface="SimSun"/>
                <a:cs typeface="SimSun"/>
              </a:rPr>
              <a:t>聪 明 的 儿 童 常 常 学 习 不 努力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180">
                <a:latin typeface="SimSun"/>
                <a:cs typeface="SimSun"/>
              </a:rPr>
              <a:t>坚强的 意志能战胜肢体 残缺带来的 困难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45">
                <a:latin typeface="SimSun"/>
                <a:cs typeface="SimSun"/>
              </a:rPr>
              <a:t>失去双手的 人 能用 口写字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5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25">
                <a:latin typeface="SimSun"/>
                <a:cs typeface="SimSun"/>
              </a:rPr>
              <a:t>ACD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70"/>
              </a:lnSpc>
              <a:spcBef>
                <a:spcPts val="645"/>
              </a:spcBef>
            </a:pPr>
            <a:r>
              <a:rPr sz="3150" spc="-322" baseline="3968">
                <a:solidFill>
                  <a:srgbClr val="1F42D1"/>
                </a:solidFill>
                <a:latin typeface="SimSun"/>
                <a:cs typeface="SimSun"/>
              </a:rPr>
              <a:t>【解析】 </a:t>
            </a:r>
            <a:r>
              <a:rPr sz="1950" spc="-480">
                <a:latin typeface="SimSun"/>
                <a:cs typeface="SimSun"/>
              </a:rPr>
              <a:t>个 体 身 心 发 展 的 互 补 性 一 方面 是 指机体 某一 方面 的 机</a:t>
            </a:r>
            <a:r>
              <a:rPr sz="1950" spc="730">
                <a:latin typeface="SimSun"/>
                <a:cs typeface="SimSun"/>
              </a:rPr>
              <a:t>能</a:t>
            </a:r>
            <a:r>
              <a:rPr sz="1950" spc="5585">
                <a:latin typeface="SimSun"/>
                <a:cs typeface="SimSun"/>
              </a:rPr>
              <a:t>受</a:t>
            </a:r>
            <a:r>
              <a:rPr sz="1950" spc="-285">
                <a:latin typeface="SimSun"/>
                <a:cs typeface="SimSun"/>
              </a:rPr>
              <a:t>损甚至缺失后， 可通过其 他方面的 超常发展 得到部 分补 偿。 另一 </a:t>
            </a:r>
            <a:r>
              <a:rPr sz="1950" spc="-114">
                <a:latin typeface="SimSun"/>
                <a:cs typeface="SimSun"/>
              </a:rPr>
              <a:t>方面，互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marR="721995">
              <a:lnSpc>
                <a:spcPts val="4640"/>
              </a:lnSpc>
              <a:spcBef>
                <a:spcPts val="10"/>
              </a:spcBef>
              <a:tabLst>
                <a:tab pos="6506209"/>
              </a:tabLst>
            </a:pPr>
            <a:r>
              <a:rPr sz="1950" spc="-35">
                <a:latin typeface="SimSun"/>
                <a:cs typeface="SimSun"/>
              </a:rPr>
              <a:t>补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也存在</a:t>
            </a:r>
            <a:r>
              <a:rPr sz="1950" spc="-35">
                <a:latin typeface="SimSun"/>
                <a:cs typeface="SimSun"/>
              </a:rPr>
              <a:t>于心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机能与生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机能之间</a:t>
            </a:r>
            <a:r>
              <a:rPr sz="1950" spc="-35">
                <a:latin typeface="SimSun"/>
                <a:cs typeface="SimSun"/>
              </a:rPr>
              <a:t>。人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精神力量</a:t>
            </a:r>
            <a:r>
              <a:rPr sz="1950" spc="-30">
                <a:latin typeface="SimSun"/>
                <a:cs typeface="SimSun"/>
              </a:rPr>
              <a:t>、</a:t>
            </a:r>
            <a:r>
              <a:rPr sz="1950" spc="-25">
                <a:latin typeface="SimSun"/>
                <a:cs typeface="SimSun"/>
              </a:rPr>
              <a:t>意志、</a:t>
            </a:r>
            <a:r>
              <a:rPr sz="1950" spc="-245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情绪状</a:t>
            </a:r>
            <a:r>
              <a:rPr sz="1950" spc="-50">
                <a:latin typeface="SimSun"/>
                <a:cs typeface="SimSun"/>
              </a:rPr>
              <a:t>态</a:t>
            </a:r>
            <a:r>
              <a:rPr sz="1950" spc="-35">
                <a:latin typeface="SimSun"/>
                <a:cs typeface="SimSun"/>
              </a:rPr>
              <a:t>对整</a:t>
            </a:r>
            <a:r>
              <a:rPr sz="1950" spc="-994">
                <a:latin typeface="SimSun"/>
                <a:cs typeface="SimSun"/>
              </a:rPr>
              <a:t>个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机能</a:t>
            </a:r>
            <a:r>
              <a:rPr sz="1950" spc="-35">
                <a:latin typeface="SimSun"/>
                <a:cs typeface="SimSun"/>
              </a:rPr>
              <a:t>起</a:t>
            </a:r>
            <a:r>
              <a:rPr sz="1950" spc="-30">
                <a:latin typeface="SimSun"/>
                <a:cs typeface="SimSun"/>
              </a:rPr>
              <a:t>到</a:t>
            </a:r>
            <a:r>
              <a:rPr sz="1950" spc="-35">
                <a:latin typeface="SimSun"/>
                <a:cs typeface="SimSun"/>
              </a:rPr>
              <a:t>调节</a:t>
            </a:r>
            <a:r>
              <a:rPr sz="1950" spc="-40">
                <a:latin typeface="SimSun"/>
                <a:cs typeface="SimSun"/>
              </a:rPr>
              <a:t>作用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能</a:t>
            </a:r>
            <a:r>
              <a:rPr sz="1950" spc="-35">
                <a:latin typeface="SimSun"/>
                <a:cs typeface="SimSun"/>
              </a:rPr>
              <a:t>帮助</a:t>
            </a:r>
            <a:r>
              <a:rPr sz="1950" spc="-994">
                <a:latin typeface="SimSun"/>
                <a:cs typeface="SimSun"/>
              </a:rPr>
              <a:t>人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战胜</a:t>
            </a:r>
            <a:r>
              <a:rPr sz="1950" spc="-35">
                <a:latin typeface="SimSun"/>
                <a:cs typeface="SimSun"/>
              </a:rPr>
              <a:t>疾病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残缺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5">
                <a:latin typeface="SimSun"/>
                <a:cs typeface="SimSun"/>
              </a:rPr>
              <a:t>使</a:t>
            </a:r>
            <a:r>
              <a:rPr sz="1950" spc="-1045">
                <a:latin typeface="SimSun"/>
                <a:cs typeface="SimSun"/>
              </a:rPr>
              <a:t>身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心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依然</a:t>
            </a:r>
            <a:r>
              <a:rPr sz="1950" spc="-10">
                <a:latin typeface="SimSun"/>
                <a:cs typeface="SimSun"/>
              </a:rPr>
              <a:t>得到</a:t>
            </a:r>
            <a:r>
              <a:rPr sz="1950" spc="-1045">
                <a:latin typeface="SimSun"/>
                <a:cs typeface="SimSun"/>
              </a:rPr>
              <a:t>发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640"/>
              </a:spcBef>
            </a:pPr>
            <a:r>
              <a:rPr sz="1950" spc="-500">
                <a:latin typeface="SimSun"/>
                <a:cs typeface="SimSun"/>
              </a:rPr>
              <a:t>展 。 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-25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1950" spc="-30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500">
                <a:latin typeface="SimSun"/>
                <a:cs typeface="SimSun"/>
              </a:rPr>
              <a:t>三 项均体 现 了 个 体 身 心 发 展 的 互 补 性 特征。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0"/>
              </a:spcBef>
            </a:pPr>
            <a:r>
              <a:rPr sz="3150" spc="-15" baseline="3968">
                <a:latin typeface="SimSun"/>
                <a:cs typeface="SimSun"/>
              </a:rPr>
              <a:t>30</a:t>
            </a:r>
            <a:r>
              <a:rPr sz="3150" spc="-262" baseline="3968">
                <a:latin typeface="SimSun"/>
                <a:cs typeface="SimSun"/>
              </a:rPr>
              <a:t>. </a:t>
            </a: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360">
                <a:latin typeface="SimSun"/>
                <a:cs typeface="SimSun"/>
              </a:rPr>
              <a:t>面 描述 中属 于 思 维品质的 有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1950">
              <a:latin typeface="SimSun"/>
              <a:cs typeface="SimSun"/>
            </a:endParaRPr>
          </a:p>
          <a:p>
            <a:pPr marL="560705" algn="just">
              <a:lnSpc>
                <a:spcPct val="100000"/>
              </a:lnSpc>
              <a:spcBef>
                <a:spcPts val="5"/>
              </a:spcBef>
            </a:pPr>
            <a:r>
              <a:rPr sz="2100">
                <a:latin typeface="SimSun"/>
                <a:cs typeface="SimSun"/>
              </a:rPr>
              <a:t>A.</a:t>
            </a:r>
            <a:r>
              <a:rPr sz="2925" spc="-637" baseline="-4273">
                <a:latin typeface="SimSun"/>
                <a:cs typeface="SimSun"/>
              </a:rPr>
              <a:t>论 证严 密 ， </a:t>
            </a:r>
            <a:r>
              <a:rPr sz="1950" spc="-220">
                <a:latin typeface="SimSun"/>
                <a:cs typeface="SimSun"/>
              </a:rPr>
              <a:t>有理 有据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13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</p:spTree>
  </p:cSld>
  <p:clrMapOvr>
    <a:masterClrMapping/>
  </p:clrMapOvr>
  <p:transition>
    <p:cut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01800" y="1231900"/>
            <a:ext cx="7950200" cy="1841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67967" y="1327290"/>
            <a:ext cx="8720455" cy="34169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60705">
              <a:lnSpc>
                <a:spcPct val="100000"/>
              </a:lnSpc>
              <a:spcBef>
                <a:spcPts val="105"/>
              </a:spcBef>
            </a:pPr>
            <a:r>
              <a:rPr sz="3150" baseline="3968">
                <a:latin typeface="SimSun"/>
                <a:cs typeface="SimSun"/>
              </a:rPr>
              <a:t>B.</a:t>
            </a:r>
            <a:r>
              <a:rPr sz="1950" spc="30">
                <a:latin typeface="SimSun"/>
                <a:cs typeface="SimSun"/>
              </a:rPr>
              <a:t>锲而不舍，</a:t>
            </a:r>
            <a:r>
              <a:rPr sz="2925" spc="-30" baseline="1424">
                <a:latin typeface="SimSun"/>
                <a:cs typeface="SimSun"/>
              </a:rPr>
              <a:t>坚韧不拔</a:t>
            </a:r>
            <a:endParaRPr sz="2925" baseline="1424">
              <a:latin typeface="SimSun"/>
              <a:cs typeface="SimSun"/>
            </a:endParaRPr>
          </a:p>
          <a:p>
            <a:pPr marL="560705" marR="5622290">
              <a:lnSpc>
                <a:spcPts val="4750"/>
              </a:lnSpc>
              <a:spcBef>
                <a:spcPts val="475"/>
              </a:spcBef>
            </a:pPr>
            <a:r>
              <a:rPr sz="3150" baseline="3968">
                <a:latin typeface="SimSun"/>
                <a:cs typeface="SimSun"/>
              </a:rPr>
              <a:t>C.</a:t>
            </a:r>
            <a:r>
              <a:rPr sz="1950" spc="30">
                <a:latin typeface="SimSun"/>
                <a:cs typeface="SimSun"/>
              </a:rPr>
              <a:t>明察秋毫，</a:t>
            </a:r>
            <a:r>
              <a:rPr sz="2925" spc="-30" baseline="1424">
                <a:latin typeface="SimSun"/>
                <a:cs typeface="SimSun"/>
              </a:rPr>
              <a:t>洞若观火</a:t>
            </a:r>
            <a:r>
              <a:rPr sz="2925" spc="-75" baseline="1424"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D.</a:t>
            </a:r>
            <a:r>
              <a:rPr sz="1950" spc="30">
                <a:latin typeface="SimSun"/>
                <a:cs typeface="SimSun"/>
              </a:rPr>
              <a:t>热情乐观，</a:t>
            </a:r>
            <a:r>
              <a:rPr sz="2925" spc="-30" baseline="1424">
                <a:latin typeface="SimSun"/>
                <a:cs typeface="SimSun"/>
              </a:rPr>
              <a:t>积极向上</a:t>
            </a:r>
            <a:endParaRPr sz="2925" baseline="1424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355"/>
              </a:spcBef>
            </a:pPr>
            <a:r>
              <a:rPr sz="1950" spc="-34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690" baseline="3968">
                <a:latin typeface="SimSun"/>
                <a:cs typeface="SimSun"/>
              </a:rPr>
              <a:t>AC</a:t>
            </a:r>
            <a:endParaRPr sz="3150" baseline="3968">
              <a:latin typeface="SimSun"/>
              <a:cs typeface="SimSun"/>
            </a:endParaRPr>
          </a:p>
          <a:p>
            <a:pPr marL="12700" marR="5080" indent="646430">
              <a:lnSpc>
                <a:spcPct val="185000"/>
              </a:lnSpc>
            </a:pPr>
            <a:r>
              <a:rPr sz="1950" spc="-20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3150" spc="-390" baseline="3968">
                <a:latin typeface="SimSun"/>
                <a:cs typeface="SimSun"/>
              </a:rPr>
              <a:t> </a:t>
            </a:r>
            <a:r>
              <a:rPr sz="1950" spc="-65">
                <a:latin typeface="SimSun"/>
                <a:cs typeface="SimSun"/>
              </a:rPr>
              <a:t>项属于思维的逻辑性和严谨性；</a:t>
            </a:r>
            <a:r>
              <a:rPr sz="3150" spc="1087" baseline="3968">
                <a:latin typeface="SimSun"/>
                <a:cs typeface="SimSun"/>
              </a:rPr>
              <a:t>C</a:t>
            </a:r>
            <a:r>
              <a:rPr sz="3150" spc="-390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项表现出思维的</a:t>
            </a:r>
            <a:r>
              <a:rPr sz="1950" spc="1450">
                <a:latin typeface="SimSun"/>
                <a:cs typeface="SimSun"/>
              </a:rPr>
              <a:t>深</a:t>
            </a:r>
            <a:r>
              <a:rPr sz="1950" spc="5585">
                <a:latin typeface="SimSun"/>
                <a:cs typeface="SimSun"/>
              </a:rPr>
              <a:t>刻</a:t>
            </a:r>
            <a:r>
              <a:rPr sz="1950" spc="-385">
                <a:latin typeface="SimSun"/>
                <a:cs typeface="SimSun"/>
              </a:rPr>
              <a:t>性；</a:t>
            </a:r>
            <a:r>
              <a:rPr sz="3150" spc="1072" baseline="3968">
                <a:latin typeface="SimSun"/>
                <a:cs typeface="SimSun"/>
              </a:rPr>
              <a:t>B</a:t>
            </a:r>
            <a:r>
              <a:rPr sz="3150" spc="-682" baseline="3968">
                <a:latin typeface="SimSun"/>
                <a:cs typeface="SimSun"/>
              </a:rPr>
              <a:t> </a:t>
            </a:r>
            <a:r>
              <a:rPr sz="1950" spc="-95">
                <a:latin typeface="SimSun"/>
                <a:cs typeface="SimSun"/>
              </a:rPr>
              <a:t>项属于意志的坚韧性；</a:t>
            </a:r>
            <a:r>
              <a:rPr sz="3150" spc="1072" baseline="3968">
                <a:latin typeface="SimSun"/>
                <a:cs typeface="SimSun"/>
              </a:rPr>
              <a:t>D</a:t>
            </a:r>
            <a:r>
              <a:rPr sz="3150" spc="-682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项描述的是性格的特征。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14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0516" y="4992929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31.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039478" y="5031182"/>
            <a:ext cx="735139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70">
                <a:latin typeface="SimSun"/>
                <a:cs typeface="SimSun"/>
              </a:rPr>
              <a:t>群体规范会使群体成员产生惰性，这不利于群体成员</a:t>
            </a:r>
            <a:r>
              <a:rPr sz="1950" spc="-240">
                <a:latin typeface="SimSun"/>
                <a:cs typeface="SimSun"/>
              </a:rPr>
              <a:t>（）</a:t>
            </a:r>
            <a:r>
              <a:rPr sz="1950" spc="750">
                <a:latin typeface="SimSun"/>
                <a:cs typeface="SimSun"/>
              </a:rPr>
              <a:t>的</a:t>
            </a:r>
            <a:r>
              <a:rPr sz="1950" spc="5585">
                <a:latin typeface="SimSun"/>
                <a:cs typeface="SimSun"/>
              </a:rPr>
              <a:t>发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67967" y="5646115"/>
            <a:ext cx="8720455" cy="86277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30">
                <a:latin typeface="SimSun"/>
                <a:cs typeface="SimSun"/>
              </a:rPr>
              <a:t>展。</a:t>
            </a:r>
            <a:endParaRPr sz="1950">
              <a:latin typeface="SimSun"/>
              <a:cs typeface="SimSun"/>
            </a:endParaRPr>
          </a:p>
          <a:p>
            <a:pPr marL="923290" indent="-378460">
              <a:lnSpc>
                <a:spcPct val="100000"/>
              </a:lnSpc>
              <a:spcBef>
                <a:spcPts val="220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从众行为</a:t>
            </a:r>
            <a:endParaRPr sz="1950">
              <a:latin typeface="SimSun"/>
              <a:cs typeface="SimSun"/>
            </a:endParaRPr>
          </a:p>
          <a:p>
            <a:pPr marL="923290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5">
                <a:latin typeface="SimSun"/>
                <a:cs typeface="SimSun"/>
              </a:rPr>
              <a:t>积极性</a:t>
            </a:r>
            <a:endParaRPr sz="1950">
              <a:latin typeface="SimSun"/>
              <a:cs typeface="SimSun"/>
            </a:endParaRPr>
          </a:p>
          <a:p>
            <a:pPr marL="923290" indent="-378460">
              <a:lnSpc>
                <a:spcPct val="100000"/>
              </a:lnSpc>
              <a:spcBef>
                <a:spcPts val="212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5">
                <a:latin typeface="SimSun"/>
                <a:cs typeface="SimSun"/>
              </a:rPr>
              <a:t>创造性</a:t>
            </a:r>
            <a:endParaRPr sz="1950">
              <a:latin typeface="SimSun"/>
              <a:cs typeface="SimSun"/>
            </a:endParaRPr>
          </a:p>
          <a:p>
            <a:pPr marL="544830" marR="6795134" indent="378460">
              <a:lnSpc>
                <a:spcPct val="185000"/>
              </a:lnSpc>
              <a:spcBef>
                <a:spcPts val="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认同功能</a:t>
            </a:r>
            <a:r>
              <a:rPr sz="1950" spc="-34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690" baseline="3968">
                <a:latin typeface="SimSun"/>
                <a:cs typeface="SimSun"/>
              </a:rPr>
              <a:t>BC</a:t>
            </a:r>
            <a:endParaRPr sz="3150" baseline="3968">
              <a:latin typeface="SimSun"/>
              <a:cs typeface="SimSun"/>
            </a:endParaRPr>
          </a:p>
          <a:p>
            <a:pPr marL="12700" marR="5080" indent="646430">
              <a:lnSpc>
                <a:spcPts val="4640"/>
              </a:lnSpc>
              <a:spcBef>
                <a:spcPts val="530"/>
              </a:spcBef>
            </a:pPr>
            <a:r>
              <a:rPr sz="1950" spc="-20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10">
                <a:latin typeface="SimSun"/>
                <a:cs typeface="SimSun"/>
              </a:rPr>
              <a:t>群体规范会使群体成员产生惰性，这是群体规范消极</a:t>
            </a:r>
            <a:r>
              <a:rPr sz="1950" spc="1185">
                <a:latin typeface="SimSun"/>
                <a:cs typeface="SimSun"/>
              </a:rPr>
              <a:t>的</a:t>
            </a:r>
            <a:r>
              <a:rPr sz="1950" spc="5585">
                <a:latin typeface="SimSun"/>
                <a:cs typeface="SimSun"/>
              </a:rPr>
              <a:t>一</a:t>
            </a:r>
            <a:r>
              <a:rPr sz="1950" spc="-20">
                <a:latin typeface="SimSun"/>
                <a:cs typeface="SimSun"/>
              </a:rPr>
              <a:t>面。群体规范是一种多数人的意见，要求成员行为趋于一致，它约束人的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90"/>
              </a:spcBef>
            </a:pPr>
            <a:r>
              <a:rPr sz="1950" spc="-25">
                <a:latin typeface="SimSun"/>
                <a:cs typeface="SimSun"/>
              </a:rPr>
              <a:t>行为，就是为了把人的行为限制在一个中等水平上，既不能积极，也不能</a:t>
            </a:r>
            <a:endParaRPr sz="1950">
              <a:latin typeface="SimSun"/>
              <a:cs typeface="SimSun"/>
            </a:endParaRPr>
          </a:p>
          <a:p>
            <a:pPr marL="12700" marR="720725" algn="just">
              <a:lnSpc>
                <a:spcPct val="198800"/>
              </a:lnSpc>
              <a:spcBef>
                <a:spcPts val="10"/>
              </a:spcBef>
            </a:pPr>
            <a:r>
              <a:rPr sz="1950" spc="-30">
                <a:latin typeface="SimSun"/>
                <a:cs typeface="SimSun"/>
              </a:rPr>
              <a:t>落后。在规范的限制下，人们往往把一些创造性行为看作是越轨的、不符</a:t>
            </a:r>
            <a:r>
              <a:rPr sz="1950" spc="-15">
                <a:latin typeface="SimSun"/>
                <a:cs typeface="SimSun"/>
              </a:rPr>
              <a:t>合社会要求的行为，这些行为往往受到打击和排斥，因而不利于群体成员</a:t>
            </a:r>
            <a:r>
              <a:rPr sz="1950" spc="-25">
                <a:latin typeface="SimSun"/>
                <a:cs typeface="SimSun"/>
              </a:rPr>
              <a:t>积极性和创造性的发挥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016000" indent="-489584" algn="just">
              <a:lnSpc>
                <a:spcPct val="100000"/>
              </a:lnSpc>
              <a:spcBef>
                <a:spcPts val="2210"/>
              </a:spcBef>
              <a:buSzPct val="107692"/>
              <a:buAutoNum type="arabicPeriod" startAt="32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教育法的基本特征有()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教育法的规定具有不变性特点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教育法的规定具有公定力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15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7874"/>
            <a:ext cx="8722995" cy="12898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89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教育法的规定具有强制性</a:t>
            </a:r>
            <a:endParaRPr sz="1950">
              <a:latin typeface="SimSun"/>
              <a:cs typeface="SimSun"/>
            </a:endParaRPr>
          </a:p>
          <a:p>
            <a:pPr marL="526415" marR="4592320">
              <a:lnSpc>
                <a:spcPct val="180900"/>
              </a:lnSpc>
              <a:spcBef>
                <a:spcPts val="14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在教育法之上没有统一的法典</a:t>
            </a: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BCD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88200"/>
              </a:lnSpc>
              <a:spcBef>
                <a:spcPts val="90"/>
              </a:spcBef>
            </a:pPr>
            <a:r>
              <a:rPr sz="3150" spc="-35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65">
                <a:latin typeface="SimSun"/>
                <a:cs typeface="SimSun"/>
              </a:rPr>
              <a:t>教育法作为行政法的一个分支，具有行政法所特有的性质</a:t>
            </a:r>
            <a:r>
              <a:rPr sz="1950" spc="5635">
                <a:latin typeface="SimSun"/>
                <a:cs typeface="SimSun"/>
              </a:rPr>
              <a:t>。</a:t>
            </a:r>
            <a:r>
              <a:rPr sz="1950" spc="2815">
                <a:latin typeface="SimSun"/>
                <a:cs typeface="SimSun"/>
              </a:rPr>
              <a:t> </a:t>
            </a:r>
            <a:r>
              <a:rPr sz="3150" spc="-7" baseline="3968">
                <a:latin typeface="SimSun"/>
                <a:cs typeface="SimSun"/>
              </a:rPr>
              <a:t>(1</a:t>
            </a:r>
            <a:r>
              <a:rPr sz="3150" spc="15" baseline="3968">
                <a:latin typeface="SimSun"/>
                <a:cs typeface="SimSun"/>
              </a:rPr>
              <a:t>)</a:t>
            </a:r>
            <a:r>
              <a:rPr sz="1950" spc="-10">
                <a:latin typeface="SimSun"/>
                <a:cs typeface="SimSun"/>
              </a:rPr>
              <a:t>形式上的特点：①在教育法之上不存在统一的法典；②</a:t>
            </a:r>
            <a:r>
              <a:rPr sz="1950" spc="105">
                <a:latin typeface="SimSun"/>
                <a:cs typeface="SimSun"/>
              </a:rPr>
              <a:t>教育法极富于变动性</a:t>
            </a:r>
            <a:r>
              <a:rPr sz="1950" spc="-30">
                <a:latin typeface="SimSun"/>
                <a:cs typeface="SimSun"/>
              </a:rPr>
              <a:t>。</a:t>
            </a:r>
            <a:r>
              <a:rPr sz="3150" spc="7" baseline="3968">
                <a:latin typeface="SimSun"/>
                <a:cs typeface="SimSun"/>
              </a:rPr>
              <a:t>(2)</a:t>
            </a:r>
            <a:r>
              <a:rPr sz="1950" spc="-15">
                <a:latin typeface="SimSun"/>
                <a:cs typeface="SimSun"/>
              </a:rPr>
              <a:t>内容上的特点：①教育法的规定具有公</a:t>
            </a:r>
            <a:r>
              <a:rPr sz="1950" spc="50">
                <a:latin typeface="SimSun"/>
                <a:cs typeface="SimSun"/>
              </a:rPr>
              <a:t>定力；②教育法的规定具有强制性</a:t>
            </a:r>
            <a:r>
              <a:rPr sz="1950" spc="25">
                <a:latin typeface="SimSun"/>
                <a:cs typeface="SimSun"/>
              </a:rPr>
              <a:t>；③教育法解决纠纷的手段也不同于其他法律。</a:t>
            </a:r>
            <a:endParaRPr sz="1950">
              <a:latin typeface="SimSun"/>
              <a:cs typeface="SimSun"/>
            </a:endParaRPr>
          </a:p>
          <a:p>
            <a:pPr marL="1041400" indent="-514984">
              <a:lnSpc>
                <a:spcPct val="100000"/>
              </a:lnSpc>
              <a:spcBef>
                <a:spcPts val="2210"/>
              </a:spcBef>
              <a:buSzPct val="107692"/>
              <a:buAutoNum type="arabicPeriod" startAt="33"/>
              <a:tabLst>
                <a:tab pos="1041400"/>
              </a:tabLst>
            </a:pPr>
            <a:r>
              <a:rPr sz="1950" spc="-30">
                <a:latin typeface="SimSun"/>
                <a:cs typeface="SimSun"/>
              </a:rPr>
              <a:t>“建设有中国特色的社会主义 是在党的()上提出的。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十一届三中全会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十二大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十三大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十二届一中全会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75"/>
              </a:spcBef>
            </a:pPr>
            <a:r>
              <a:rPr sz="2100" spc="-30">
                <a:solidFill>
                  <a:srgbClr val="F40C0C"/>
                </a:solidFill>
                <a:latin typeface="SimSun"/>
                <a:cs typeface="SimSun"/>
              </a:rPr>
              <a:t>答案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75"/>
              </a:spcBef>
            </a:pPr>
            <a:r>
              <a:rPr sz="1950" spc="-20">
                <a:solidFill>
                  <a:srgbClr val="1F42D1"/>
                </a:solidFill>
                <a:latin typeface="SimSun"/>
                <a:cs typeface="SimSun"/>
              </a:rPr>
              <a:t>【解析】中</a:t>
            </a:r>
            <a:r>
              <a:rPr sz="1950" spc="10">
                <a:latin typeface="SimSun"/>
                <a:cs typeface="SimSun"/>
              </a:rPr>
              <a:t>国共产党第十二次全国代表大会于</a:t>
            </a:r>
            <a:r>
              <a:rPr sz="3150" baseline="3968">
                <a:latin typeface="SimSun"/>
                <a:cs typeface="SimSun"/>
              </a:rPr>
              <a:t>1982</a:t>
            </a:r>
            <a:r>
              <a:rPr sz="3150" spc="-750" baseline="3968">
                <a:latin typeface="SimSun"/>
                <a:cs typeface="SimSun"/>
              </a:rPr>
              <a:t> </a:t>
            </a:r>
            <a:r>
              <a:rPr sz="1950" spc="-250">
                <a:latin typeface="SimSun"/>
                <a:cs typeface="SimSun"/>
              </a:rPr>
              <a:t>年 </a:t>
            </a:r>
            <a:r>
              <a:rPr sz="3150" baseline="3968">
                <a:latin typeface="SimSun"/>
                <a:cs typeface="SimSun"/>
              </a:rPr>
              <a:t>9</a:t>
            </a:r>
            <a:r>
              <a:rPr sz="3150" spc="-757" baseline="3968">
                <a:latin typeface="SimSun"/>
                <a:cs typeface="SimSun"/>
              </a:rPr>
              <a:t> </a:t>
            </a:r>
            <a:r>
              <a:rPr sz="1950" spc="-250">
                <a:latin typeface="SimSun"/>
                <a:cs typeface="SimSun"/>
              </a:rPr>
              <a:t>月 </a:t>
            </a:r>
            <a:r>
              <a:rPr sz="3150" baseline="3968">
                <a:latin typeface="SimSun"/>
                <a:cs typeface="SimSun"/>
              </a:rPr>
              <a:t>1</a:t>
            </a:r>
            <a:r>
              <a:rPr sz="3150" spc="-794" baseline="3968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日 至</a:t>
            </a:r>
            <a:endParaRPr sz="1950">
              <a:latin typeface="SimSun"/>
              <a:cs typeface="SimSun"/>
            </a:endParaRPr>
          </a:p>
          <a:p>
            <a:pPr marL="12700" marR="812800">
              <a:lnSpc>
                <a:spcPts val="4750"/>
              </a:lnSpc>
              <a:spcBef>
                <a:spcPts val="550"/>
              </a:spcBef>
            </a:pPr>
            <a:r>
              <a:rPr sz="3150" baseline="3968">
                <a:latin typeface="SimSun"/>
                <a:cs typeface="SimSun"/>
              </a:rPr>
              <a:t>11</a:t>
            </a:r>
            <a:r>
              <a:rPr sz="3150" spc="-712" baseline="3968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日在北京召开。邓小平主持了大会开幕式，并致开幕词。他高 度评价</a:t>
            </a:r>
            <a:r>
              <a:rPr sz="1950" spc="-25">
                <a:latin typeface="SimSun"/>
                <a:cs typeface="SimSun"/>
              </a:rPr>
              <a:t>了这次大会的历史地位，认为这次大会将是党的第七次全国代 表大会以</a:t>
            </a:r>
            <a:endParaRPr sz="1950">
              <a:latin typeface="SimSun"/>
              <a:cs typeface="SimSun"/>
            </a:endParaRPr>
          </a:p>
          <a:p>
            <a:pPr marL="12700" marR="900430">
              <a:lnSpc>
                <a:spcPts val="4750"/>
              </a:lnSpc>
              <a:spcBef>
                <a:spcPts val="5"/>
              </a:spcBef>
            </a:pPr>
            <a:r>
              <a:rPr sz="1950" spc="-25">
                <a:latin typeface="SimSun"/>
                <a:cs typeface="SimSun"/>
              </a:rPr>
              <a:t>来最重要的一次会议，他还总结了我国建国以来的历史</a:t>
            </a:r>
            <a:r>
              <a:rPr sz="1950" spc="125">
                <a:latin typeface="SimSun"/>
                <a:cs typeface="SimSun"/>
              </a:rPr>
              <a:t>经验，正式提出</a:t>
            </a:r>
            <a:r>
              <a:rPr sz="1950" spc="-20">
                <a:latin typeface="SimSun"/>
                <a:cs typeface="SimSun"/>
              </a:rPr>
              <a:t>了 “建设有中国特色的社会主义”的新命题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018540" indent="-473709">
              <a:lnSpc>
                <a:spcPct val="100000"/>
              </a:lnSpc>
              <a:spcBef>
                <a:spcPts val="1670"/>
              </a:spcBef>
              <a:buSzPct val="107692"/>
              <a:buAutoNum type="arabicPeriod" startAt="34"/>
              <a:tabLst>
                <a:tab pos="1018540"/>
              </a:tabLst>
            </a:pPr>
            <a:r>
              <a:rPr sz="1950" spc="-50">
                <a:latin typeface="SimSun"/>
                <a:cs typeface="SimSun"/>
              </a:rPr>
              <a:t>小明刚上小学时，课间只顾自己玩，老是忘记上厕所。这表 明小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30"/>
              </a:spcBef>
            </a:pPr>
            <a:r>
              <a:rPr sz="1950" spc="-25">
                <a:latin typeface="SimSun"/>
                <a:cs typeface="SimSun"/>
              </a:rPr>
              <a:t>明在幼儿园教育阶段缺乏()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2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主动性培养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5">
                <a:latin typeface="SimSun"/>
                <a:cs typeface="SimSun"/>
              </a:rPr>
              <a:t>独 立 性培养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16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7874"/>
            <a:ext cx="8007350" cy="12905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104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人际交往能力培养</a:t>
            </a:r>
            <a:endParaRPr sz="1950">
              <a:latin typeface="SimSun"/>
              <a:cs typeface="SimSun"/>
            </a:endParaRPr>
          </a:p>
          <a:p>
            <a:pPr marL="544830" marR="6082665">
              <a:lnSpc>
                <a:spcPct val="181600"/>
              </a:lnSpc>
              <a:spcBef>
                <a:spcPts val="12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95" baseline="3968">
                <a:latin typeface="SimSun"/>
                <a:cs typeface="SimSun"/>
              </a:rPr>
              <a:t>. </a:t>
            </a:r>
            <a:r>
              <a:rPr sz="1950" spc="-20">
                <a:latin typeface="SimSun"/>
                <a:cs typeface="SimSun"/>
              </a:rPr>
              <a:t>动作培养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6985" indent="646430" algn="just">
              <a:lnSpc>
                <a:spcPts val="4680"/>
              </a:lnSpc>
              <a:spcBef>
                <a:spcPts val="655"/>
              </a:spcBef>
            </a:pP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5">
                <a:latin typeface="SimSun"/>
                <a:cs typeface="SimSun"/>
              </a:rPr>
              <a:t>幼儿的独立性、生活自理能力对入学后的适应影响很大。</a:t>
            </a:r>
            <a:r>
              <a:rPr sz="1950" spc="-45">
                <a:latin typeface="SimSun"/>
                <a:cs typeface="SimSun"/>
              </a:rPr>
              <a:t>很多幼儿因为不能自己管理好自己的学习用具和生活用品、不能自己 按情况穿脱衣服、不能记住喝水或害怕独自上厕所等，从而影响身体 健康和学</a:t>
            </a:r>
            <a:endParaRPr sz="1950">
              <a:latin typeface="SimSun"/>
              <a:cs typeface="SimSun"/>
            </a:endParaRPr>
          </a:p>
          <a:p>
            <a:pPr marL="12700" marR="6985">
              <a:lnSpc>
                <a:spcPts val="4680"/>
              </a:lnSpc>
              <a:spcBef>
                <a:spcPts val="5"/>
              </a:spcBef>
            </a:pPr>
            <a:r>
              <a:rPr sz="1950" spc="-30">
                <a:latin typeface="SimSun"/>
                <a:cs typeface="SimSun"/>
              </a:rPr>
              <a:t>习，使其对小学生活感到适应困难。题干所述表明小明在幼儿园教育阶段缺乏独立性培养。</a:t>
            </a:r>
            <a:endParaRPr sz="1950">
              <a:latin typeface="SimSun"/>
              <a:cs typeface="SimSun"/>
            </a:endParaRPr>
          </a:p>
          <a:p>
            <a:pPr marL="1032510" indent="-487680">
              <a:lnSpc>
                <a:spcPct val="100000"/>
              </a:lnSpc>
              <a:spcBef>
                <a:spcPts val="1790"/>
              </a:spcBef>
              <a:buSzPct val="107692"/>
              <a:buAutoNum type="arabicPeriod" startAt="35"/>
              <a:tabLst>
                <a:tab pos="1032510"/>
              </a:tabLst>
            </a:pPr>
            <a:r>
              <a:rPr sz="1950" spc="-60">
                <a:latin typeface="SimSun"/>
                <a:cs typeface="SimSun"/>
              </a:rPr>
              <a:t>教师用讲解示范的方法向幼儿传授手指操，其使用的教学策 略是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470"/>
              </a:spcBef>
            </a:pPr>
            <a:r>
              <a:rPr sz="1950" spc="-25">
                <a:latin typeface="SimSun"/>
                <a:cs typeface="SimSun"/>
              </a:rPr>
              <a:t>()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4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直接教学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间接教学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支架教学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互动式教学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4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332105" indent="646430">
              <a:lnSpc>
                <a:spcPts val="4700"/>
              </a:lnSpc>
              <a:spcBef>
                <a:spcPts val="65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0">
                <a:latin typeface="SimSun"/>
                <a:cs typeface="SimSun"/>
              </a:rPr>
              <a:t>直接教学表现为教师直接、明确地传递教育意图。这是一种明确简捷、系统有效的教学方式。</a:t>
            </a:r>
            <a:endParaRPr sz="1950">
              <a:latin typeface="SimSun"/>
              <a:cs typeface="SimSun"/>
            </a:endParaRPr>
          </a:p>
          <a:p>
            <a:pPr marL="12700" marR="6350" indent="1005840">
              <a:lnSpc>
                <a:spcPts val="4840"/>
              </a:lnSpc>
              <a:spcBef>
                <a:spcPts val="15"/>
              </a:spcBef>
              <a:buSzPct val="107692"/>
              <a:buAutoNum type="arabicPeriod" startAt="36"/>
              <a:tabLst>
                <a:tab pos="1018540"/>
              </a:tabLst>
            </a:pPr>
            <a:r>
              <a:rPr sz="1950" spc="-25">
                <a:latin typeface="SimSun"/>
                <a:cs typeface="SimSun"/>
              </a:rPr>
              <a:t>-般来说，学前期男孩的语言发展比同龄女孩迟，这种现象 的影</a:t>
            </a:r>
            <a:r>
              <a:rPr sz="1950" spc="-90">
                <a:latin typeface="SimSun"/>
                <a:cs typeface="SimSun"/>
              </a:rPr>
              <a:t>响因素主要是 </a:t>
            </a:r>
            <a:r>
              <a:rPr sz="3150" spc="-75" baseline="3968">
                <a:latin typeface="SimSun"/>
                <a:cs typeface="SimSun"/>
              </a:rPr>
              <a:t>O</a:t>
            </a:r>
            <a:endParaRPr sz="3150" baseline="3968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65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遗传囚素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生理成熟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025"/>
              </a:spcBef>
              <a:buSzPct val="107692"/>
              <a:buAutoNum type="alphaUcPeriod"/>
              <a:tabLst>
                <a:tab pos="923290"/>
              </a:tabLst>
            </a:pPr>
            <a:r>
              <a:rPr sz="2925" spc="-52" baseline="-4273">
                <a:latin typeface="SimSun"/>
                <a:cs typeface="SimSun"/>
              </a:rPr>
              <a:t>环境</a:t>
            </a:r>
            <a:endParaRPr sz="2925" baseline="-4273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17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07910"/>
            <a:ext cx="8710295" cy="12868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2100">
                <a:latin typeface="SimSun"/>
                <a:cs typeface="SimSun"/>
              </a:rPr>
              <a:t>D</a:t>
            </a:r>
            <a:r>
              <a:rPr sz="2100" spc="-90">
                <a:latin typeface="SimSun"/>
                <a:cs typeface="SimSun"/>
              </a:rPr>
              <a:t>. </a:t>
            </a:r>
            <a:r>
              <a:rPr sz="2925" spc="-44" baseline="-4273">
                <a:latin typeface="SimSun"/>
                <a:cs typeface="SimSun"/>
              </a:rPr>
              <a:t>教育</a:t>
            </a:r>
            <a:endParaRPr sz="2925" baseline="-4273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7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711835" indent="646430">
              <a:lnSpc>
                <a:spcPts val="4680"/>
              </a:lnSpc>
              <a:spcBef>
                <a:spcPts val="655"/>
              </a:spcBef>
            </a:pPr>
            <a:r>
              <a:rPr sz="3150" spc="-44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0">
                <a:latin typeface="SimSun"/>
                <a:cs typeface="SimSun"/>
              </a:rPr>
              <a:t>由于遗传及先天、后天环境的千差万别，儿童生理成熟 的</a:t>
            </a:r>
            <a:r>
              <a:rPr sz="1950" spc="-45">
                <a:latin typeface="SimSun"/>
                <a:cs typeface="SimSun"/>
              </a:rPr>
              <a:t>时间、速度等方面都存在个别差异。这些差异影响并制约着儿童心 理发展</a:t>
            </a:r>
            <a:endParaRPr sz="1950">
              <a:latin typeface="SimSun"/>
              <a:cs typeface="SimSun"/>
            </a:endParaRPr>
          </a:p>
          <a:p>
            <a:pPr marL="12700" marR="709295">
              <a:lnSpc>
                <a:spcPts val="4680"/>
              </a:lnSpc>
              <a:spcBef>
                <a:spcPts val="20"/>
              </a:spcBef>
            </a:pPr>
            <a:r>
              <a:rPr sz="1950" spc="-45">
                <a:latin typeface="SimSun"/>
                <a:cs typeface="SimSun"/>
              </a:rPr>
              <a:t>的个别差异。例如，女孩的语言发展比男孩早，是和女孩的相 应部分生理</a:t>
            </a:r>
            <a:r>
              <a:rPr sz="1950" spc="-30">
                <a:latin typeface="SimSun"/>
                <a:cs typeface="SimSun"/>
              </a:rPr>
              <a:t>成熟较早有关。</a:t>
            </a:r>
            <a:endParaRPr sz="1950">
              <a:latin typeface="SimSun"/>
              <a:cs typeface="SimSun"/>
            </a:endParaRPr>
          </a:p>
          <a:p>
            <a:pPr marL="12700" marR="704850" indent="1019810">
              <a:lnSpc>
                <a:spcPts val="4680"/>
              </a:lnSpc>
              <a:spcBef>
                <a:spcPts val="20"/>
              </a:spcBef>
              <a:buSzPct val="107692"/>
              <a:buAutoNum type="arabicPeriod" startAt="37"/>
              <a:tabLst>
                <a:tab pos="1032510"/>
              </a:tabLst>
            </a:pPr>
            <a:r>
              <a:rPr sz="1950" spc="-50">
                <a:latin typeface="SimSun"/>
                <a:cs typeface="SimSun"/>
              </a:rPr>
              <a:t>老师带着幼儿到户外观察果树，小班时，幼儿东张西望，不 能完</a:t>
            </a:r>
            <a:r>
              <a:rPr sz="1950" spc="-40">
                <a:latin typeface="SimSun"/>
                <a:cs typeface="SimSun"/>
              </a:rPr>
              <a:t>成老师要求的观察任务；到了大班，幼儿能认真完成老师的要求,  完整地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14"/>
              </a:spcBef>
            </a:pPr>
            <a:r>
              <a:rPr sz="1950" spc="-25">
                <a:latin typeface="SimSun"/>
                <a:cs typeface="SimSun"/>
              </a:rPr>
              <a:t>说出果树的特征。这说明幼儿心理的发展趋势是（）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9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从简单到复杂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从具体到抽象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从被动到主动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5">
                <a:latin typeface="SimSun"/>
                <a:cs typeface="SimSun"/>
              </a:rPr>
              <a:t>从零乱到成体</a:t>
            </a:r>
            <a:r>
              <a:rPr sz="1950" spc="5585">
                <a:latin typeface="SimSun"/>
                <a:cs typeface="SimSun"/>
              </a:rPr>
              <a:t>系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39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711835" indent="646430">
              <a:lnSpc>
                <a:spcPts val="4680"/>
              </a:lnSpc>
              <a:spcBef>
                <a:spcPts val="65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>
                <a:latin typeface="SimSun"/>
                <a:cs typeface="SimSun"/>
              </a:rPr>
              <a:t>幼儿心理活动最初是被动的，心理活动的主动性后来才发</a:t>
            </a:r>
            <a:r>
              <a:rPr sz="1950" spc="-30">
                <a:latin typeface="SimSun"/>
                <a:cs typeface="SimSun"/>
              </a:rPr>
              <a:t>展起来，并逐渐提高，直到成人所具有的极大的主观能动性。</a:t>
            </a:r>
            <a:endParaRPr sz="1950">
              <a:latin typeface="SimSun"/>
              <a:cs typeface="SimSun"/>
            </a:endParaRPr>
          </a:p>
          <a:p>
            <a:pPr marL="526415" marR="3471545" indent="489584">
              <a:lnSpc>
                <a:spcPts val="4540"/>
              </a:lnSpc>
              <a:spcBef>
                <a:spcPts val="135"/>
              </a:spcBef>
              <a:buSzPct val="107692"/>
              <a:buAutoNum type="arabicPeriod" startAt="38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与成人的心率相比，幼儿的心率慢。()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181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0">
                <a:latin typeface="SimSun"/>
                <a:cs typeface="SimSun"/>
              </a:rPr>
              <a:t>与成人的心率相比，幼儿的心率快。</a:t>
            </a:r>
            <a:endParaRPr sz="1950">
              <a:latin typeface="SimSun"/>
              <a:cs typeface="SimSun"/>
            </a:endParaRPr>
          </a:p>
          <a:p>
            <a:pPr marL="12700" marR="707390" indent="1005840">
              <a:lnSpc>
                <a:spcPts val="4860"/>
              </a:lnSpc>
              <a:spcBef>
                <a:spcPts val="500"/>
              </a:spcBef>
              <a:buSzPct val="107692"/>
              <a:buAutoNum type="arabicPeriod" startAt="39"/>
              <a:tabLst>
                <a:tab pos="1018540"/>
              </a:tabLst>
            </a:pPr>
            <a:r>
              <a:rPr sz="1950" spc="-95">
                <a:latin typeface="SimSun"/>
                <a:cs typeface="SimSun"/>
              </a:rPr>
              <a:t>由膳食供给的蛋白质，只有其所含必需氨基酸 的比例与人体 蛋白</a:t>
            </a:r>
            <a:r>
              <a:rPr sz="1950" spc="-300">
                <a:latin typeface="SimSun"/>
                <a:cs typeface="SimSun"/>
              </a:rPr>
              <a:t>质必需氨 基 酸 的比例相一 致 ，才能被充 分利 用 。()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50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V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18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05014"/>
            <a:ext cx="8005445" cy="2719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40715" algn="just">
              <a:lnSpc>
                <a:spcPct val="100000"/>
              </a:lnSpc>
              <a:spcBef>
                <a:spcPts val="105"/>
              </a:spcBef>
            </a:pPr>
            <a:r>
              <a:rPr sz="3150" spc="-892" baseline="3968">
                <a:solidFill>
                  <a:srgbClr val="1F42D1"/>
                </a:solidFill>
                <a:latin typeface="SimSun"/>
                <a:cs typeface="SimSun"/>
              </a:rPr>
              <a:t>【 解 析 】</a:t>
            </a:r>
            <a:r>
              <a:rPr sz="1950" spc="-575">
                <a:latin typeface="SimSun"/>
                <a:cs typeface="SimSun"/>
              </a:rPr>
              <a:t>由 于 组 成 人 体 各 种 组 织 细 胞 蛋 白 质 的 氨 基 酸 有 一 定 的 比  例 ，</a:t>
            </a:r>
            <a:endParaRPr sz="1950">
              <a:latin typeface="SimSun"/>
              <a:cs typeface="SimSun"/>
            </a:endParaRPr>
          </a:p>
          <a:p>
            <a:pPr marL="12700" marR="5080" algn="just">
              <a:lnSpc>
                <a:spcPts val="4680"/>
              </a:lnSpc>
              <a:spcBef>
                <a:spcPts val="315"/>
              </a:spcBef>
            </a:pPr>
            <a:r>
              <a:rPr sz="1950" spc="-545">
                <a:latin typeface="SimSun"/>
                <a:cs typeface="SimSun"/>
              </a:rPr>
              <a:t>因 此 人 体 对 必 需 氨 基 酸 的 需 求 是 非 常 严 格 的 ， 不 但 要 有 量 和 质 的 保证，而</a:t>
            </a:r>
            <a:r>
              <a:rPr sz="1950" spc="-50">
                <a:latin typeface="SimSun"/>
                <a:cs typeface="SimSun"/>
              </a:rPr>
              <a:t> </a:t>
            </a:r>
            <a:r>
              <a:rPr sz="1950" spc="-215">
                <a:latin typeface="SimSun"/>
                <a:cs typeface="SimSun"/>
              </a:rPr>
              <a:t>且还要求各种必需氨基酸之间有适当的比例。也就是说膳食 蛋 白 质 中 的 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4">
                <a:latin typeface="SimSun"/>
                <a:cs typeface="SimSun"/>
              </a:rPr>
              <a:t>需氨基酸既要在数量上满足机体的需要，又要有符合机 体 要 求 的 比 例 才 能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550">
                <a:latin typeface="SimSun"/>
                <a:cs typeface="SimSun"/>
              </a:rPr>
              <a:t>在 体 内 被 充 分 利 用 ， 满 足 机 体 合 成 组 织 蛋 白 质 的 需 要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4377424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40.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4415676"/>
            <a:ext cx="663384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45">
                <a:latin typeface="SimSun"/>
                <a:cs typeface="SimSun"/>
              </a:rPr>
              <a:t>在 整 个 幼 儿 期 ， 无 意 记 忆 与 有 意 识 记 忆 都 在 发 展 ， 一 般 来 说 ,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5031182"/>
            <a:ext cx="7999730" cy="269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25">
                <a:latin typeface="SimSun"/>
                <a:cs typeface="SimSun"/>
              </a:rPr>
              <a:t>学 前 儿 童 的 无 意 识 记 忆 效 果 好 于 有 意 识 记 忆 。 ()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65"/>
              </a:spcBef>
            </a:pPr>
            <a:r>
              <a:rPr sz="2100" spc="-640">
                <a:solidFill>
                  <a:srgbClr val="F40C0C"/>
                </a:solidFill>
                <a:latin typeface="SimSun"/>
                <a:cs typeface="SimSun"/>
              </a:rPr>
              <a:t>答 案 ：</a:t>
            </a:r>
            <a:r>
              <a:rPr sz="2100">
                <a:solidFill>
                  <a:srgbClr val="F40C0C"/>
                </a:solidFill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60"/>
              </a:lnSpc>
              <a:spcBef>
                <a:spcPts val="455"/>
              </a:spcBef>
              <a:tabLst>
                <a:tab pos="7255509"/>
                <a:tab pos="7742555"/>
              </a:tabLst>
            </a:pPr>
            <a:r>
              <a:rPr sz="3150" spc="-1560" baseline="3968">
                <a:solidFill>
                  <a:srgbClr val="1F42D1"/>
                </a:solidFill>
                <a:latin typeface="SimSun"/>
                <a:cs typeface="SimSun"/>
              </a:rPr>
              <a:t>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0" baseline="3968">
                <a:solidFill>
                  <a:srgbClr val="1F42D1"/>
                </a:solidFill>
                <a:latin typeface="SimSun"/>
                <a:cs typeface="SimSun"/>
              </a:rPr>
              <a:t>解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0" baseline="3968">
                <a:solidFill>
                  <a:srgbClr val="1F42D1"/>
                </a:solidFill>
                <a:latin typeface="SimSun"/>
                <a:cs typeface="SimSun"/>
              </a:rPr>
              <a:t>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幼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他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过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年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龄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增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而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逐</a:t>
            </a:r>
            <a:r>
              <a:rPr sz="1950" spc="-35">
                <a:latin typeface="SimSun"/>
                <a:cs typeface="SimSun"/>
              </a:rPr>
              <a:t>渐发展的。幼儿记忆的基本特点是无意记忆占优势，有意记忆逐</a:t>
            </a:r>
            <a:r>
              <a:rPr sz="1950" spc="-1045">
                <a:latin typeface="SimSun"/>
                <a:cs typeface="SimSun"/>
              </a:rPr>
              <a:t>渐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60">
                <a:latin typeface="SimSun"/>
                <a:cs typeface="SimSun"/>
              </a:rPr>
              <a:t>发展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优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有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82228" y="8038262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41.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39478" y="8076514"/>
            <a:ext cx="4484370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440">
                <a:latin typeface="SimSun"/>
                <a:cs typeface="SimSun"/>
              </a:rPr>
              <a:t>瑞 吉 欧 教 育体 系的 特 点 是 发 展 一 互动。 ()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82228" y="8664626"/>
            <a:ext cx="6245225" cy="9975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535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0">
              <a:lnSpc>
                <a:spcPct val="100000"/>
              </a:lnSpc>
              <a:spcBef>
                <a:spcPts val="2605"/>
              </a:spcBef>
            </a:pPr>
            <a:r>
              <a:rPr sz="3150" spc="-794" baseline="3968">
                <a:solidFill>
                  <a:srgbClr val="1F42D1"/>
                </a:solidFill>
                <a:latin typeface="SimSun"/>
                <a:cs typeface="SimSun"/>
              </a:rPr>
              <a:t>【 解 </a:t>
            </a:r>
            <a:r>
              <a:rPr sz="1950" spc="-409">
                <a:solidFill>
                  <a:srgbClr val="1F42D1"/>
                </a:solidFill>
                <a:latin typeface="SimSun"/>
                <a:cs typeface="SimSun"/>
              </a:rPr>
              <a:t>析 】 斑</a:t>
            </a:r>
            <a:r>
              <a:rPr sz="1950" spc="-405">
                <a:latin typeface="SimSun"/>
                <a:cs typeface="SimSun"/>
              </a:rPr>
              <a:t>克街早期 教 育方案 的 特 点 是 “发 展 一 互动”。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82228" y="9928784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42.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039478" y="9967037"/>
            <a:ext cx="7331709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350">
                <a:latin typeface="SimSun"/>
                <a:cs typeface="SimSun"/>
              </a:rPr>
              <a:t>儿 童 在 语言习得过 程 中 是 被 动接受知识 和 能 力的 ， 听到什么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667967" y="10287076"/>
            <a:ext cx="8722995" cy="38747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375">
                <a:latin typeface="SimSun"/>
                <a:cs typeface="SimSun"/>
              </a:rPr>
              <a:t>才 有 可能 说 出什么。 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675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285"/>
              </a:spcBef>
            </a:pPr>
            <a:r>
              <a:rPr sz="3150" spc="-794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500">
                <a:solidFill>
                  <a:srgbClr val="1F42D1"/>
                </a:solidFill>
                <a:latin typeface="SimSun"/>
                <a:cs typeface="SimSun"/>
              </a:rPr>
              <a:t>儿 </a:t>
            </a:r>
            <a:r>
              <a:rPr sz="1950" spc="-295">
                <a:latin typeface="SimSun"/>
                <a:cs typeface="SimSun"/>
              </a:rPr>
              <a:t>童的 语言学 习是 主动进行的</a:t>
            </a:r>
            <a:endParaRPr sz="1950">
              <a:latin typeface="SimSun"/>
              <a:cs typeface="SimSun"/>
            </a:endParaRPr>
          </a:p>
          <a:p>
            <a:pPr marL="12700" marR="5080" indent="1019810">
              <a:lnSpc>
                <a:spcPts val="4810"/>
              </a:lnSpc>
              <a:spcBef>
                <a:spcPts val="520"/>
              </a:spcBef>
              <a:buSzPct val="107692"/>
              <a:buAutoNum type="arabicPeriod" startAt="43"/>
              <a:tabLst>
                <a:tab pos="1032510"/>
                <a:tab pos="6809740"/>
                <a:tab pos="7495540"/>
              </a:tabLst>
            </a:pPr>
            <a:r>
              <a:rPr sz="1950" spc="-20">
                <a:latin typeface="SimSun"/>
                <a:cs typeface="SimSun"/>
              </a:rPr>
              <a:t>银行</a:t>
            </a:r>
            <a:r>
              <a:rPr sz="1950" spc="-994">
                <a:latin typeface="SimSun"/>
                <a:cs typeface="SimSun"/>
              </a:rPr>
              <a:t>发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放</a:t>
            </a:r>
            <a:r>
              <a:rPr sz="1950" spc="-994">
                <a:latin typeface="SimSun"/>
                <a:cs typeface="SimSun"/>
              </a:rPr>
              <a:t>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款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要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定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费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利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息</a:t>
            </a:r>
            <a:r>
              <a:rPr sz="1950" spc="-254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。</a:t>
            </a:r>
            <a:r>
              <a:rPr sz="1950" spc="-27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收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费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囚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为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5585">
                <a:latin typeface="SimSun"/>
                <a:cs typeface="SimSun"/>
              </a:rPr>
              <a:t>银</a:t>
            </a:r>
            <a:r>
              <a:rPr sz="1950" spc="-20">
                <a:latin typeface="SimSun"/>
                <a:cs typeface="SimSun"/>
              </a:rPr>
              <a:t>行</a:t>
            </a:r>
            <a:r>
              <a:rPr sz="1950" spc="-994">
                <a:latin typeface="SimSun"/>
                <a:cs typeface="SimSun"/>
              </a:rPr>
              <a:t>提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了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定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服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务</a:t>
            </a:r>
            <a:r>
              <a:rPr sz="1950" spc="-434">
                <a:latin typeface="SimSun"/>
                <a:cs typeface="SimSun"/>
              </a:rPr>
              <a:t> </a:t>
            </a:r>
            <a:r>
              <a:rPr sz="1950" spc="-60">
                <a:latin typeface="SimSun"/>
                <a:cs typeface="SimSun"/>
              </a:rPr>
              <a:t>（</a:t>
            </a:r>
            <a:r>
              <a:rPr sz="1950" spc="-994">
                <a:latin typeface="SimSun"/>
                <a:cs typeface="SimSun"/>
              </a:rPr>
              <a:t>如</a:t>
            </a:r>
            <a:r>
              <a:rPr sz="1950" spc="-4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记</a:t>
            </a:r>
            <a:r>
              <a:rPr sz="1950" spc="-40">
                <a:latin typeface="SimSun"/>
                <a:cs typeface="SimSun"/>
              </a:rPr>
              <a:t> </a:t>
            </a:r>
            <a:r>
              <a:rPr sz="1950" spc="-70">
                <a:latin typeface="SimSun"/>
                <a:cs typeface="SimSun"/>
              </a:rPr>
              <a:t>账、账户</a:t>
            </a:r>
            <a:r>
              <a:rPr sz="1950" spc="-994">
                <a:latin typeface="SimSun"/>
                <a:cs typeface="SimSun"/>
              </a:rPr>
              <a:t>管</a:t>
            </a:r>
            <a:r>
              <a:rPr sz="1950" spc="-4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 spc="-4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等</a:t>
            </a:r>
            <a:r>
              <a:rPr sz="1950" spc="-45">
                <a:latin typeface="SimSun"/>
                <a:cs typeface="SimSun"/>
              </a:rPr>
              <a:t> </a:t>
            </a:r>
            <a:r>
              <a:rPr sz="1950" spc="-685">
                <a:latin typeface="SimSun"/>
                <a:cs typeface="SimSun"/>
              </a:rPr>
              <a:t>）</a:t>
            </a:r>
            <a:r>
              <a:rPr sz="1950" spc="-994">
                <a:latin typeface="SimSun"/>
                <a:cs typeface="SimSun"/>
              </a:rPr>
              <a:t>。</a:t>
            </a:r>
            <a:r>
              <a:rPr sz="1950" spc="-24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收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贷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款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利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 spc="-455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63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480">
                <a:latin typeface="SimSun"/>
                <a:cs typeface="SimSun"/>
              </a:rPr>
              <a:t>银行居 于 垄 断 地 位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490">
                <a:latin typeface="SimSun"/>
                <a:cs typeface="SimSun"/>
              </a:rPr>
              <a:t>银行信 用 高 于 商 业 信 用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19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722360" cy="12766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银行提供的资本是一种生产要素</a:t>
            </a:r>
            <a:endParaRPr sz="1950">
              <a:latin typeface="SimSun"/>
              <a:cs typeface="SimSun"/>
            </a:endParaRPr>
          </a:p>
          <a:p>
            <a:pPr marL="544830" marR="4573905">
              <a:lnSpc>
                <a:spcPct val="180200"/>
              </a:lnSpc>
              <a:spcBef>
                <a:spcPts val="120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8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银行是再生产顺利进行的枢纽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6985" indent="646430">
              <a:lnSpc>
                <a:spcPct val="190100"/>
              </a:lnSpc>
              <a:spcBef>
                <a:spcPts val="10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5">
                <a:latin typeface="SimSun"/>
                <a:cs typeface="SimSun"/>
              </a:rPr>
              <a:t>银行吸收存款要支付储户利息，而银行吸收的这些存款</a:t>
            </a:r>
            <a:r>
              <a:rPr sz="1950" spc="5635">
                <a:latin typeface="SimSun"/>
                <a:cs typeface="SimSun"/>
              </a:rPr>
              <a:t>作</a:t>
            </a:r>
            <a:r>
              <a:rPr sz="1950" spc="-15">
                <a:latin typeface="SimSun"/>
                <a:cs typeface="SimSun"/>
              </a:rPr>
              <a:t>为一种资本，发放给贷款人，要收取借款人的利息。商业银行以营利为目的，商</a:t>
            </a:r>
            <a:r>
              <a:rPr sz="1950">
                <a:latin typeface="SimSun"/>
                <a:cs typeface="SimSun"/>
              </a:rPr>
              <a:t>业银行提供的资本是一种生产要素，需要收取贷款利息, 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300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符合题意。</a:t>
            </a:r>
            <a:r>
              <a:rPr sz="3150" spc="7" baseline="3968">
                <a:latin typeface="SimSun"/>
                <a:cs typeface="SimSun"/>
              </a:rPr>
              <a:t>AB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15">
                <a:latin typeface="SimSun"/>
                <a:cs typeface="SimSun"/>
              </a:rPr>
              <a:t>都不是收取贷款利息的理由。</a:t>
            </a:r>
            <a:endParaRPr sz="1950">
              <a:latin typeface="SimSun"/>
              <a:cs typeface="SimSun"/>
            </a:endParaRPr>
          </a:p>
          <a:p>
            <a:pPr marL="12700" marR="721995" indent="1031240">
              <a:lnSpc>
                <a:spcPts val="4660"/>
              </a:lnSpc>
              <a:spcBef>
                <a:spcPts val="530"/>
              </a:spcBef>
              <a:buSzPct val="107692"/>
              <a:buAutoNum type="arabicPeriod" startAt="44"/>
              <a:tabLst>
                <a:tab pos="1043940"/>
              </a:tabLst>
            </a:pPr>
            <a:r>
              <a:rPr sz="1950" spc="100">
                <a:latin typeface="SimSun"/>
                <a:cs typeface="SimSun"/>
              </a:rPr>
              <a:t>全国政协</a:t>
            </a:r>
            <a:r>
              <a:rPr sz="3150" baseline="3968">
                <a:latin typeface="SimSun"/>
                <a:cs typeface="SimSun"/>
              </a:rPr>
              <a:t>2018</a:t>
            </a:r>
            <a:r>
              <a:rPr sz="3150" spc="-727" baseline="3968">
                <a:latin typeface="SimSun"/>
                <a:cs typeface="SimSun"/>
              </a:rPr>
              <a:t> </a:t>
            </a:r>
            <a:r>
              <a:rPr sz="1950" spc="470">
                <a:latin typeface="SimSun"/>
                <a:cs typeface="SimSun"/>
              </a:rPr>
              <a:t>年</a:t>
            </a:r>
            <a:r>
              <a:rPr sz="3150" baseline="3968">
                <a:latin typeface="SimSun"/>
                <a:cs typeface="SimSun"/>
              </a:rPr>
              <a:t>7</a:t>
            </a:r>
            <a:r>
              <a:rPr sz="3150" spc="-757" baseline="3968">
                <a:latin typeface="SimSun"/>
                <a:cs typeface="SimSun"/>
              </a:rPr>
              <a:t> </a:t>
            </a:r>
            <a:r>
              <a:rPr sz="1950" spc="470">
                <a:latin typeface="SimSun"/>
                <a:cs typeface="SimSun"/>
              </a:rPr>
              <a:t>月</a:t>
            </a:r>
            <a:r>
              <a:rPr sz="3150" baseline="3968">
                <a:latin typeface="SimSun"/>
                <a:cs typeface="SimSun"/>
              </a:rPr>
              <a:t>10</a:t>
            </a:r>
            <a:r>
              <a:rPr sz="3150" spc="-727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日在北京召开“发展实体经济，</a:t>
            </a:r>
            <a:r>
              <a:rPr sz="1950" spc="680">
                <a:latin typeface="SimSun"/>
                <a:cs typeface="SimSun"/>
              </a:rPr>
              <a:t>提高</a:t>
            </a:r>
            <a:r>
              <a:rPr sz="1950" spc="-40">
                <a:latin typeface="SimSun"/>
                <a:cs typeface="SimSun"/>
              </a:rPr>
              <a:t>供给体系质量”专题协商会，中共中央政治局常委、全国政协主席 汪洋强</a:t>
            </a:r>
            <a:endParaRPr sz="1950">
              <a:latin typeface="SimSun"/>
              <a:cs typeface="SimSun"/>
            </a:endParaRPr>
          </a:p>
          <a:p>
            <a:pPr marL="12700" marR="724535">
              <a:lnSpc>
                <a:spcPts val="4680"/>
              </a:lnSpc>
              <a:spcBef>
                <a:spcPts val="10"/>
              </a:spcBef>
            </a:pPr>
            <a:r>
              <a:rPr sz="1950" spc="-50">
                <a:latin typeface="SimSun"/>
                <a:cs typeface="SimSun"/>
              </a:rPr>
              <a:t>调，发展实体经济，提高供给体系质量，是建设现代化经济体 系、实现高</a:t>
            </a:r>
            <a:r>
              <a:rPr sz="1950" spc="-20">
                <a:latin typeface="SimSun"/>
                <a:cs typeface="SimSun"/>
              </a:rPr>
              <a:t>质量发展的必由之路。下列举措能有效促进实体经济发展 的有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775"/>
              </a:spcBef>
              <a:tabLst>
                <a:tab pos="981710"/>
              </a:tabLst>
            </a:pPr>
            <a:r>
              <a:rPr sz="1950" spc="-50">
                <a:latin typeface="SimSun"/>
                <a:cs typeface="SimSun"/>
              </a:rPr>
              <a:t>①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20">
                <a:latin typeface="SimSun"/>
                <a:cs typeface="SimSun"/>
              </a:rPr>
              <a:t>推动大数据、人工智能与制造业的深度融</a:t>
            </a:r>
            <a:r>
              <a:rPr sz="1950" spc="5585">
                <a:latin typeface="SimSun"/>
                <a:cs typeface="SimSun"/>
              </a:rPr>
              <a:t>合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340"/>
              </a:spcBef>
            </a:pPr>
            <a:r>
              <a:rPr sz="1950">
                <a:latin typeface="SimSun"/>
                <a:cs typeface="SimSun"/>
              </a:rPr>
              <a:t>②根本改变我国的收入分配制度，让一切创造财富的源泉充分涌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305"/>
              </a:spcBef>
            </a:pPr>
            <a:r>
              <a:rPr sz="1950" spc="35">
                <a:latin typeface="SimSun"/>
                <a:cs typeface="SimSun"/>
              </a:rPr>
              <a:t>③再分配提高最低工资标准，调动劳动者的积</a:t>
            </a:r>
            <a:r>
              <a:rPr sz="1950" spc="-645">
                <a:latin typeface="SimSun"/>
                <a:cs typeface="SimSun"/>
              </a:rPr>
              <a:t>极 性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325"/>
              </a:spcBef>
              <a:tabLst>
                <a:tab pos="967740"/>
              </a:tabLst>
            </a:pPr>
            <a:r>
              <a:rPr sz="1950" spc="-1045">
                <a:latin typeface="SimSun"/>
                <a:cs typeface="SimSun"/>
              </a:rPr>
              <a:t>④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450">
                <a:latin typeface="SimSun"/>
                <a:cs typeface="SimSun"/>
              </a:rPr>
              <a:t>弘 扬 劳模 精 神 和 工匠 精 神 ，营造敬 业氛 围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30"/>
              </a:spcBef>
              <a:buAutoNum type="alphaUcPeriod"/>
              <a:tabLst>
                <a:tab pos="904875"/>
              </a:tabLst>
            </a:pPr>
            <a:r>
              <a:rPr sz="2100" spc="3030">
                <a:latin typeface="SimSun"/>
                <a:cs typeface="SimSun"/>
              </a:rPr>
              <a:t>①③</a:t>
            </a:r>
            <a:endParaRPr sz="210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AutoNum type="alphaUcPeriod"/>
              <a:tabLst>
                <a:tab pos="904875"/>
              </a:tabLst>
            </a:pPr>
            <a:r>
              <a:rPr sz="2100" spc="-550">
                <a:latin typeface="SimSun"/>
                <a:cs typeface="SimSun"/>
              </a:rPr>
              <a:t>①④</a:t>
            </a:r>
            <a:endParaRPr sz="210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AutoNum type="alphaUcPeriod"/>
              <a:tabLst>
                <a:tab pos="904875"/>
              </a:tabLst>
            </a:pPr>
            <a:r>
              <a:rPr sz="2100" spc="-25">
                <a:latin typeface="SimSun"/>
                <a:cs typeface="SimSun"/>
              </a:rPr>
              <a:t>②③</a:t>
            </a:r>
            <a:endParaRPr sz="2100">
              <a:latin typeface="SimSun"/>
              <a:cs typeface="SimSun"/>
            </a:endParaRPr>
          </a:p>
          <a:p>
            <a:pPr marL="526415" marR="7253605" lvl="1" indent="378460">
              <a:lnSpc>
                <a:spcPct val="185000"/>
              </a:lnSpc>
              <a:buAutoNum type="alphaUcPeriod"/>
              <a:tabLst>
                <a:tab pos="904875"/>
              </a:tabLst>
            </a:pPr>
            <a:r>
              <a:rPr sz="2100" spc="-555">
                <a:latin typeface="SimSun"/>
                <a:cs typeface="SimSun"/>
              </a:rPr>
              <a:t>②④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90200"/>
              </a:lnSpc>
              <a:spcBef>
                <a:spcPts val="10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5">
                <a:latin typeface="SimSun"/>
                <a:cs typeface="SimSun"/>
              </a:rPr>
              <a:t>促进实体经济发展要推动大数据、人工智能与制造业的</a:t>
            </a:r>
            <a:r>
              <a:rPr sz="1950" spc="5585">
                <a:latin typeface="SimSun"/>
                <a:cs typeface="SimSun"/>
              </a:rPr>
              <a:t>深</a:t>
            </a:r>
            <a:r>
              <a:rPr sz="1950" spc="-220">
                <a:latin typeface="SimSun"/>
                <a:cs typeface="SimSun"/>
              </a:rPr>
              <a:t>度融合，需要弘扬 劳模精神和 工匠精神 ，营造敬 业氛围 </a:t>
            </a:r>
            <a:r>
              <a:rPr sz="1950" spc="-600">
                <a:latin typeface="SimSun"/>
                <a:cs typeface="SimSun"/>
              </a:rPr>
              <a:t>，①</a:t>
            </a:r>
            <a:r>
              <a:rPr sz="1950" spc="530">
                <a:latin typeface="SimSun"/>
                <a:cs typeface="SimSun"/>
              </a:rPr>
              <a:t>④正</a:t>
            </a:r>
            <a:r>
              <a:rPr sz="1950" spc="-85">
                <a:latin typeface="SimSun"/>
                <a:cs typeface="SimSun"/>
              </a:rPr>
              <a:t>确 。我</a:t>
            </a:r>
            <a:r>
              <a:rPr sz="1950" spc="5585">
                <a:latin typeface="SimSun"/>
                <a:cs typeface="SimSun"/>
              </a:rPr>
              <a:t>国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20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3303"/>
            <a:ext cx="8241030" cy="128822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40">
                <a:latin typeface="SimSun"/>
                <a:cs typeface="SimSun"/>
              </a:rPr>
              <a:t>的收入分配制度是以按劳分配为主体，多种分配方式并存，“根 本改变”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20"/>
              </a:spcBef>
            </a:pPr>
            <a:r>
              <a:rPr sz="1950" spc="-35">
                <a:latin typeface="SimSun"/>
                <a:cs typeface="SimSun"/>
              </a:rPr>
              <a:t>说法错误，②错误。最低工资标准属于初次分配，不是再分配，③错误。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155"/>
              </a:spcBef>
            </a:pP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765" baseline="3968">
                <a:latin typeface="SimSun"/>
                <a:cs typeface="SimSun"/>
              </a:rPr>
              <a:t> </a:t>
            </a:r>
            <a:r>
              <a:rPr sz="1950" spc="-50">
                <a:latin typeface="SimSun"/>
                <a:cs typeface="SimSun"/>
              </a:rPr>
              <a:t>正确。</a:t>
            </a:r>
            <a:endParaRPr sz="1950">
              <a:latin typeface="SimSun"/>
              <a:cs typeface="SimSun"/>
            </a:endParaRPr>
          </a:p>
          <a:p>
            <a:pPr marL="1029969" indent="-503555">
              <a:lnSpc>
                <a:spcPct val="100000"/>
              </a:lnSpc>
              <a:spcBef>
                <a:spcPts val="2140"/>
              </a:spcBef>
              <a:buSzPct val="107692"/>
              <a:buAutoNum type="arabicPeriod" startAt="45"/>
              <a:tabLst>
                <a:tab pos="1029969"/>
              </a:tabLst>
            </a:pPr>
            <a:r>
              <a:rPr sz="1950" spc="-25">
                <a:latin typeface="SimSun"/>
                <a:cs typeface="SimSun"/>
              </a:rPr>
              <a:t>所谓在教学时要用“一把钥匙开一把锁”，是指教师要有()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针对性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逻辑性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3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知识性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创造性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75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235585" indent="646430">
              <a:lnSpc>
                <a:spcPts val="4770"/>
              </a:lnSpc>
              <a:spcBef>
                <a:spcPts val="655"/>
              </a:spcBef>
            </a:pPr>
            <a:r>
              <a:rPr sz="3150" spc="7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5">
                <a:latin typeface="SimSun"/>
                <a:cs typeface="SimSun"/>
              </a:rPr>
              <a:t>“一-把钥匙开一把锁”说明教师要对每个学生进行有针</a:t>
            </a:r>
            <a:r>
              <a:rPr sz="1950" spc="-30">
                <a:latin typeface="SimSun"/>
                <a:cs typeface="SimSun"/>
              </a:rPr>
              <a:t>对性的教育，即因材施教。</a:t>
            </a:r>
            <a:endParaRPr sz="1950">
              <a:latin typeface="SimSun"/>
              <a:cs typeface="SimSun"/>
            </a:endParaRPr>
          </a:p>
          <a:p>
            <a:pPr marL="1029969" indent="-503555">
              <a:lnSpc>
                <a:spcPct val="100000"/>
              </a:lnSpc>
              <a:spcBef>
                <a:spcPts val="1610"/>
              </a:spcBef>
              <a:buSzPct val="107692"/>
              <a:buAutoNum type="arabicPeriod" startAt="46"/>
              <a:tabLst>
                <a:tab pos="1029969"/>
              </a:tabLst>
            </a:pPr>
            <a:r>
              <a:rPr sz="1950" spc="-25">
                <a:latin typeface="SimSun"/>
                <a:cs typeface="SimSun"/>
              </a:rPr>
              <a:t>平行教育原则的提出者是苏联教育家()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1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凯洛夫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5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赞科夫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马卡连柯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苏霍姆林斯基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5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280"/>
              </a:spcBef>
            </a:pPr>
            <a:r>
              <a:rPr sz="3150" spc="-44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0">
                <a:latin typeface="SimSun"/>
                <a:cs typeface="SimSun"/>
              </a:rPr>
              <a:t>平行教育原则是苏联教育家马卡连柯成功教育经验的总 结。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15"/>
              </a:spcBef>
            </a:pPr>
            <a:r>
              <a:rPr sz="3150" spc="-15" baseline="3968">
                <a:latin typeface="SimSun"/>
                <a:cs typeface="SimSun"/>
              </a:rPr>
              <a:t>47</a:t>
            </a:r>
            <a:r>
              <a:rPr sz="3150" spc="-14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对有机体维持生命、延续后代有重要意义的需要是()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自然需要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社会需要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后天需要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21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32446"/>
            <a:ext cx="8384540" cy="12923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20">
                <a:latin typeface="SimSun"/>
                <a:cs typeface="SimSun"/>
              </a:rPr>
              <a:t>生理需要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9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12700" marR="709295" indent="646430">
              <a:lnSpc>
                <a:spcPts val="4770"/>
              </a:lnSpc>
              <a:spcBef>
                <a:spcPts val="65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">
                <a:latin typeface="SimSun"/>
                <a:cs typeface="SimSun"/>
              </a:rPr>
              <a:t>生理需要是指与保持个体的生命安全和种族延续相联系的一些需要，如饮食、睡眠、休息、性、运动、排泄、繁衍等。</a:t>
            </a:r>
            <a:endParaRPr sz="1950">
              <a:latin typeface="SimSun"/>
              <a:cs typeface="SimSun"/>
            </a:endParaRPr>
          </a:p>
          <a:p>
            <a:pPr marL="1032510" indent="-487680">
              <a:lnSpc>
                <a:spcPct val="100000"/>
              </a:lnSpc>
              <a:spcBef>
                <a:spcPts val="1700"/>
              </a:spcBef>
              <a:buSzPct val="107692"/>
              <a:buAutoNum type="arabicPeriod" startAt="48"/>
              <a:tabLst>
                <a:tab pos="1032510"/>
              </a:tabLst>
            </a:pPr>
            <a:r>
              <a:rPr sz="1950" spc="-50">
                <a:latin typeface="SimSun"/>
                <a:cs typeface="SimSun"/>
              </a:rPr>
              <a:t>在教学过程中，教师进行实验演示使学生得到感性知识。这 是()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实物直观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4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模像直观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言语直观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感知直观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1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indent="646430">
              <a:lnSpc>
                <a:spcPct val="100000"/>
              </a:lnSpc>
              <a:spcBef>
                <a:spcPts val="2335"/>
              </a:spcBef>
            </a:pPr>
            <a:r>
              <a:rPr sz="3150" spc="-89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实物直观指在感知实际事物的基础上提供感性材料的直 观</a:t>
            </a:r>
            <a:endParaRPr sz="1950">
              <a:latin typeface="SimSun"/>
              <a:cs typeface="SimSun"/>
            </a:endParaRPr>
          </a:p>
          <a:p>
            <a:pPr marL="12700" marR="386080">
              <a:lnSpc>
                <a:spcPts val="4700"/>
              </a:lnSpc>
              <a:spcBef>
                <a:spcPts val="520"/>
              </a:spcBef>
            </a:pPr>
            <a:r>
              <a:rPr sz="1950" spc="-45">
                <a:latin typeface="SimSun"/>
                <a:cs typeface="SimSun"/>
              </a:rPr>
              <a:t>教学方式。例如，观察标本、演示实验、到工厂或农村进行实地参 观访问等。</a:t>
            </a:r>
            <a:endParaRPr sz="1950">
              <a:latin typeface="SimSun"/>
              <a:cs typeface="SimSun"/>
            </a:endParaRPr>
          </a:p>
          <a:p>
            <a:pPr marL="1032510" indent="-487680">
              <a:lnSpc>
                <a:spcPct val="100000"/>
              </a:lnSpc>
              <a:spcBef>
                <a:spcPts val="1655"/>
              </a:spcBef>
              <a:buSzPct val="107692"/>
              <a:buAutoNum type="arabicPeriod" startAt="49"/>
              <a:tabLst>
                <a:tab pos="1032510"/>
              </a:tabLst>
            </a:pPr>
            <a:r>
              <a:rPr sz="1950" spc="-50">
                <a:latin typeface="SimSun"/>
                <a:cs typeface="SimSun"/>
              </a:rPr>
              <a:t>教师在教育教学中，要热爱学生、尊重学生、培养学生的度 好情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30"/>
              </a:spcBef>
            </a:pPr>
            <a:r>
              <a:rPr sz="1950" spc="-105">
                <a:latin typeface="SimSun"/>
                <a:cs typeface="SimSun"/>
              </a:rPr>
              <a:t>操、发展学生的个性；要有向善的价值取向；要公正、民主、团 结、廉洁、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55"/>
              </a:spcBef>
            </a:pPr>
            <a:r>
              <a:rPr sz="1950" spc="-25">
                <a:latin typeface="SimSun"/>
                <a:cs typeface="SimSun"/>
              </a:rPr>
              <a:t>文明。从这个意义上来讲，教师职业道德具有（）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1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社会价值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教育价值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文化价值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伦理价值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4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15"/>
              </a:spcBef>
            </a:pPr>
            <a:r>
              <a:rPr sz="3150" spc="-89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>
                <a:latin typeface="SimSun"/>
                <a:cs typeface="SimSun"/>
              </a:rPr>
              <a:t>题干中的描述确立和保护了学生作为个性的人的价值和精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22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7874"/>
            <a:ext cx="8720455" cy="128454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255509"/>
              </a:tabLst>
            </a:pPr>
            <a:r>
              <a:rPr sz="1950" spc="-35">
                <a:latin typeface="SimSun"/>
                <a:cs typeface="SimSun"/>
              </a:rPr>
              <a:t>神的独立，从而促使他们的发展既符合社会的需要，又满足个体</a:t>
            </a:r>
            <a:r>
              <a:rPr sz="1950" spc="-1045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60">
                <a:latin typeface="SimSun"/>
                <a:cs typeface="SimSun"/>
              </a:rPr>
              <a:t>需要</a:t>
            </a:r>
            <a:r>
              <a:rPr sz="1950" spc="-1045">
                <a:latin typeface="SimSun"/>
                <a:cs typeface="SimSun"/>
              </a:rPr>
              <a:t>；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marR="723900">
              <a:lnSpc>
                <a:spcPct val="200800"/>
              </a:lnSpc>
              <a:tabLst>
                <a:tab pos="6762115"/>
              </a:tabLst>
            </a:pPr>
            <a:r>
              <a:rPr sz="1950" spc="-35">
                <a:latin typeface="SimSun"/>
                <a:cs typeface="SimSun"/>
              </a:rPr>
              <a:t>既符合道德的原则，又符合学生身心成长规律的要求。从这</a:t>
            </a:r>
            <a:r>
              <a:rPr sz="1950" spc="-1045">
                <a:latin typeface="SimSun"/>
                <a:cs typeface="SimSun"/>
              </a:rPr>
              <a:t>个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45">
                <a:latin typeface="SimSun"/>
                <a:cs typeface="SimSun"/>
              </a:rPr>
              <a:t>意义上讲</a:t>
            </a:r>
            <a:r>
              <a:rPr sz="1950" spc="-1045">
                <a:latin typeface="SimSun"/>
                <a:cs typeface="SimSun"/>
              </a:rPr>
              <a:t>，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教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道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有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显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伦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值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205"/>
              </a:spcBef>
              <a:buSzPct val="107692"/>
              <a:buAutoNum type="arabicPeriod" startAt="50"/>
              <a:tabLst>
                <a:tab pos="1016000"/>
              </a:tabLst>
            </a:pPr>
            <a:r>
              <a:rPr sz="1950" spc="-560">
                <a:latin typeface="SimSun"/>
                <a:cs typeface="SimSun"/>
              </a:rPr>
              <a:t>教 育 是 人 类 的 社 会 活 动 ， 也 是 动 物 界 的 生 存 活 动 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20"/>
              </a:spcBef>
            </a:pPr>
            <a:r>
              <a:rPr sz="3150" spc="-794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570">
                <a:latin typeface="SimSun"/>
                <a:cs typeface="SimSun"/>
              </a:rPr>
              <a:t>教 育 是 人 类 的 社 会 活 动 ， 不 是 动 物 界 的 生 存 活 动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80"/>
              </a:spcBef>
              <a:buSzPct val="107692"/>
              <a:buAutoNum type="arabicPeriod" startAt="51"/>
              <a:tabLst>
                <a:tab pos="1016000"/>
              </a:tabLst>
            </a:pPr>
            <a:r>
              <a:rPr sz="1950" spc="-535">
                <a:latin typeface="SimSun"/>
                <a:cs typeface="SimSun"/>
              </a:rPr>
              <a:t>人 的 发 展 是 指 人 的 身 体 的 发 展 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39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1044575" indent="646430">
              <a:lnSpc>
                <a:spcPts val="5150"/>
              </a:lnSpc>
              <a:spcBef>
                <a:spcPts val="295"/>
              </a:spcBef>
            </a:pPr>
            <a:r>
              <a:rPr sz="3150" spc="-794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575">
                <a:latin typeface="SimSun"/>
                <a:cs typeface="SimSun"/>
              </a:rPr>
              <a:t>人 的 发 展 是 指 人 的 身 心 发 展 ， 个 体 身 心 发 展 包 括 身 体 和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550">
                <a:latin typeface="SimSun"/>
                <a:cs typeface="SimSun"/>
              </a:rPr>
              <a:t>心 理 两 方 面 的 发 展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32510" indent="-487680">
              <a:lnSpc>
                <a:spcPct val="100000"/>
              </a:lnSpc>
              <a:spcBef>
                <a:spcPts val="1170"/>
              </a:spcBef>
              <a:buSzPct val="107692"/>
              <a:buAutoNum type="arabicPeriod" startAt="52"/>
              <a:tabLst>
                <a:tab pos="1032510"/>
                <a:tab pos="7498080"/>
              </a:tabLst>
            </a:pPr>
            <a:r>
              <a:rPr sz="1950" spc="-45">
                <a:latin typeface="SimSun"/>
                <a:cs typeface="SimSun"/>
              </a:rPr>
              <a:t>下水游泳，刚开始时觉得很凉，在水中待一会儿后就不再</a:t>
            </a:r>
            <a:r>
              <a:rPr sz="1950" spc="-1045">
                <a:latin typeface="SimSun"/>
                <a:cs typeface="SimSun"/>
              </a:rPr>
              <a:t>觉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85">
                <a:latin typeface="SimSun"/>
                <a:cs typeface="SimSun"/>
              </a:rPr>
              <a:t>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30"/>
              </a:spcBef>
            </a:pPr>
            <a:r>
              <a:rPr sz="1950" spc="-545">
                <a:latin typeface="SimSun"/>
                <a:cs typeface="SimSun"/>
              </a:rPr>
              <a:t>了 。 这 种 现 象 属 于 感 觉 对 比 中 的 先 后 对 比 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55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295"/>
              </a:spcBef>
              <a:tabLst>
                <a:tab pos="7742555"/>
              </a:tabLst>
            </a:pP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解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析</a:t>
            </a:r>
            <a:r>
              <a:rPr sz="3150" spc="7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-254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器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发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生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变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现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象</a:t>
            </a:r>
            <a:endParaRPr sz="1950">
              <a:latin typeface="SimSun"/>
              <a:cs typeface="SimSun"/>
            </a:endParaRPr>
          </a:p>
          <a:p>
            <a:pPr marL="12700" marR="727075">
              <a:lnSpc>
                <a:spcPts val="4680"/>
              </a:lnSpc>
              <a:spcBef>
                <a:spcPts val="535"/>
              </a:spcBef>
              <a:tabLst>
                <a:tab pos="7246620"/>
              </a:tabLst>
            </a:pPr>
            <a:r>
              <a:rPr sz="1950" spc="-35">
                <a:latin typeface="SimSun"/>
                <a:cs typeface="SimSun"/>
              </a:rPr>
              <a:t>叫感觉</a:t>
            </a:r>
            <a:r>
              <a:rPr sz="1950" spc="-994">
                <a:latin typeface="SimSun"/>
                <a:cs typeface="SimSun"/>
              </a:rPr>
              <a:t>适</a:t>
            </a:r>
            <a:r>
              <a:rPr sz="1950" spc="13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应</a:t>
            </a:r>
            <a:r>
              <a:rPr sz="1950" spc="-35">
                <a:latin typeface="SimSun"/>
                <a:cs typeface="SimSun"/>
              </a:rPr>
              <a:t>。下水游泳，刚开始时觉得很凉，在水中待一会儿后</a:t>
            </a:r>
            <a:r>
              <a:rPr sz="1950" spc="-1045">
                <a:latin typeface="SimSun"/>
                <a:cs typeface="SimSun"/>
              </a:rPr>
              <a:t>就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5">
                <a:latin typeface="SimSun"/>
                <a:cs typeface="SimSun"/>
              </a:rPr>
              <a:t>不再</a:t>
            </a:r>
            <a:r>
              <a:rPr sz="1950" spc="-1045">
                <a:latin typeface="SimSun"/>
                <a:cs typeface="SimSun"/>
              </a:rPr>
              <a:t>觉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凉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这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觉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应</a:t>
            </a:r>
            <a:r>
              <a:rPr sz="1950" spc="-104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032510" indent="-487680">
              <a:lnSpc>
                <a:spcPct val="100000"/>
              </a:lnSpc>
              <a:spcBef>
                <a:spcPts val="1795"/>
              </a:spcBef>
              <a:buSzPct val="107692"/>
              <a:buAutoNum type="arabicPeriod" startAt="53"/>
              <a:tabLst>
                <a:tab pos="1032510"/>
              </a:tabLst>
            </a:pPr>
            <a:r>
              <a:rPr sz="1950" spc="-220">
                <a:latin typeface="SimSun"/>
                <a:cs typeface="SimSun"/>
              </a:rPr>
              <a:t>在教学 偏好上， 场独立 型者偏好结构严密的教学， 场依存 型者则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490"/>
              </a:spcBef>
            </a:pPr>
            <a:r>
              <a:rPr sz="1950" spc="-340">
                <a:latin typeface="SimSun"/>
                <a:cs typeface="SimSun"/>
              </a:rPr>
              <a:t>偏好结构不 严密的 教 学 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85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87400"/>
              </a:lnSpc>
              <a:spcBef>
                <a:spcPts val="5"/>
              </a:spcBef>
            </a:pPr>
            <a:r>
              <a:rPr sz="3150" spc="-907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325">
                <a:latin typeface="SimSun"/>
                <a:cs typeface="SimSun"/>
              </a:rPr>
              <a:t>在教学方 式偏爱上 ， 场独 立 型者偏好结构不 严密的 教 学 , </a:t>
            </a:r>
            <a:r>
              <a:rPr sz="1950" spc="5585">
                <a:latin typeface="SimSun"/>
                <a:cs typeface="SimSun"/>
              </a:rPr>
              <a:t>场</a:t>
            </a:r>
            <a:r>
              <a:rPr sz="1950" spc="-305">
                <a:latin typeface="SimSun"/>
                <a:cs typeface="SimSun"/>
              </a:rPr>
              <a:t>依存 型者偏好结构严密的 教 学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065"/>
              </a:spcBef>
              <a:buSzPct val="107692"/>
              <a:buAutoNum type="arabicPeriod" startAt="54"/>
              <a:tabLst>
                <a:tab pos="1016000"/>
              </a:tabLst>
            </a:pPr>
            <a:r>
              <a:rPr sz="1950" spc="-365">
                <a:latin typeface="SimSun"/>
                <a:cs typeface="SimSun"/>
              </a:rPr>
              <a:t>在 新课程背景下 ， 教 师 应从 “教 教 材”走向“用 教 材教 ”。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23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32446"/>
            <a:ext cx="8720455" cy="129209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478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20"/>
              </a:spcBef>
            </a:pPr>
            <a:r>
              <a:rPr sz="2100" spc="-28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solidFill>
                  <a:srgbClr val="F40C0C"/>
                </a:solidFill>
                <a:latin typeface="SimSun"/>
                <a:cs typeface="SimSun"/>
              </a:rPr>
              <a:t>V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ts val="4770"/>
              </a:lnSpc>
              <a:spcBef>
                <a:spcPts val="65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5">
                <a:latin typeface="SimSun"/>
                <a:cs typeface="SimSun"/>
              </a:rPr>
              <a:t>新课程改革倡导教师“用教材教”，而不是简单地“教</a:t>
            </a:r>
            <a:r>
              <a:rPr sz="1950" spc="5585">
                <a:latin typeface="SimSun"/>
                <a:cs typeface="SimSun"/>
              </a:rPr>
              <a:t>教</a:t>
            </a:r>
            <a:r>
              <a:rPr sz="1950" spc="-35">
                <a:latin typeface="SimSun"/>
                <a:cs typeface="SimSun"/>
              </a:rPr>
              <a:t>材”。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1645"/>
              </a:spcBef>
              <a:buSzPct val="107692"/>
              <a:buAutoNum type="arabicPeriod" startAt="55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在新民主主义阶段，中国革命的主要形式是（）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与时俱进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实事求是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武装斗争</a:t>
            </a:r>
            <a:endParaRPr sz="1950">
              <a:latin typeface="SimSun"/>
              <a:cs typeface="SimSun"/>
            </a:endParaRPr>
          </a:p>
          <a:p>
            <a:pPr marL="526415" marR="6813550" lvl="1" indent="378460">
              <a:lnSpc>
                <a:spcPct val="180900"/>
              </a:lnSpc>
              <a:spcBef>
                <a:spcPts val="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解放思想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721995" indent="646430">
              <a:lnSpc>
                <a:spcPts val="4720"/>
              </a:lnSpc>
              <a:spcBef>
                <a:spcPts val="640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毛泽东从中国国情出发，分析了半殖民地半封建社会的 中</a:t>
            </a:r>
            <a:r>
              <a:rPr sz="1950" spc="-30">
                <a:latin typeface="SimSun"/>
                <a:cs typeface="SimSun"/>
              </a:rPr>
              <a:t>国社会的国情，强调中国革命只能以武装斗争为主要形式。</a:t>
            </a:r>
            <a:endParaRPr sz="1950">
              <a:latin typeface="SimSun"/>
              <a:cs typeface="SimSun"/>
            </a:endParaRPr>
          </a:p>
          <a:p>
            <a:pPr marL="1018540" indent="-473709">
              <a:lnSpc>
                <a:spcPct val="100000"/>
              </a:lnSpc>
              <a:spcBef>
                <a:spcPts val="1655"/>
              </a:spcBef>
              <a:buSzPct val="107692"/>
              <a:buAutoNum type="arabicPeriod" startAt="56"/>
              <a:tabLst>
                <a:tab pos="1018540"/>
              </a:tabLst>
            </a:pPr>
            <a:r>
              <a:rPr sz="1950" spc="-50">
                <a:latin typeface="SimSun"/>
                <a:cs typeface="SimSun"/>
              </a:rPr>
              <a:t>小明模仿当医生的爸爸，手拿听诊器，为“病人”看病，小 明玩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25"/>
              </a:spcBef>
            </a:pPr>
            <a:r>
              <a:rPr sz="1950" spc="-25">
                <a:latin typeface="SimSun"/>
                <a:cs typeface="SimSun"/>
              </a:rPr>
              <a:t>的游戏是()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2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角色游戏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1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建构游戏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2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表演游戏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3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0">
                <a:latin typeface="SimSun"/>
                <a:cs typeface="SimSun"/>
              </a:rPr>
              <a:t>语言游戏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9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721995" indent="646430">
              <a:lnSpc>
                <a:spcPts val="4770"/>
              </a:lnSpc>
              <a:spcBef>
                <a:spcPts val="655"/>
              </a:spcBef>
            </a:pPr>
            <a:r>
              <a:rPr sz="3150" spc="-5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角色游戏是指学前儿童以模仿和想象，通过扮演角色， 创</a:t>
            </a:r>
            <a:r>
              <a:rPr sz="1950" spc="-30">
                <a:latin typeface="SimSun"/>
                <a:cs typeface="SimSun"/>
              </a:rPr>
              <a:t>造性地反映周围现实生活的一种游戏，又称想象性游戏。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1680"/>
              </a:spcBef>
            </a:pPr>
            <a:r>
              <a:rPr sz="3150" spc="-15" baseline="3968">
                <a:latin typeface="SimSun"/>
                <a:cs typeface="SimSun"/>
              </a:rPr>
              <a:t>57</a:t>
            </a:r>
            <a:r>
              <a:rPr sz="3150" spc="-232" baseline="3968">
                <a:latin typeface="SimSun"/>
                <a:cs typeface="SimSun"/>
              </a:rPr>
              <a:t>. </a:t>
            </a:r>
            <a:r>
              <a:rPr sz="1950" spc="-65">
                <a:latin typeface="SimSun"/>
                <a:cs typeface="SimSun"/>
              </a:rPr>
              <a:t>幼儿教师在做好教育教学工作的同时，还要做好管理和卫生 保健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24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30159"/>
            <a:ext cx="8724900" cy="128898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工作，使幼儿得到和谐发展。这体现了幼儿教师职业劳动具有()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示范性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1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创造性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1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长期性</a:t>
            </a:r>
            <a:endParaRPr sz="1950">
              <a:latin typeface="SimSun"/>
              <a:cs typeface="SimSun"/>
            </a:endParaRPr>
          </a:p>
          <a:p>
            <a:pPr marL="526415" marR="7066280" indent="378460">
              <a:lnSpc>
                <a:spcPct val="182300"/>
              </a:lnSpc>
              <a:spcBef>
                <a:spcPts val="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全面性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659130">
              <a:lnSpc>
                <a:spcPct val="100000"/>
              </a:lnSpc>
              <a:spcBef>
                <a:spcPts val="2355"/>
              </a:spcBef>
            </a:pPr>
            <a:r>
              <a:rPr sz="3150" spc="-6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学前教育专业教师要在做好教育教学工作的同时，做好</a:t>
            </a:r>
            <a:r>
              <a:rPr sz="1950" spc="5585">
                <a:latin typeface="SimSun"/>
                <a:cs typeface="SimSun"/>
              </a:rPr>
              <a:t>管</a:t>
            </a:r>
            <a:endParaRPr sz="1950">
              <a:latin typeface="SimSun"/>
              <a:cs typeface="SimSun"/>
            </a:endParaRPr>
          </a:p>
          <a:p>
            <a:pPr marL="12700" marR="728980">
              <a:lnSpc>
                <a:spcPts val="4720"/>
              </a:lnSpc>
              <a:spcBef>
                <a:spcPts val="540"/>
              </a:spcBef>
            </a:pPr>
            <a:r>
              <a:rPr sz="1950" spc="-25">
                <a:latin typeface="SimSun"/>
                <a:cs typeface="SimSun"/>
              </a:rPr>
              <a:t>理和卫生保健工作，让儿童学得好，玩、吃、睡得好，使其身心得到全面健康的发展。因此，学前教育教师的工作任务是全面性的、综 合性的。</a:t>
            </a:r>
            <a:endParaRPr sz="1950">
              <a:latin typeface="SimSun"/>
              <a:cs typeface="SimSun"/>
            </a:endParaRPr>
          </a:p>
          <a:p>
            <a:pPr marL="1031875" indent="-505459">
              <a:lnSpc>
                <a:spcPct val="100000"/>
              </a:lnSpc>
              <a:spcBef>
                <a:spcPts val="1705"/>
              </a:spcBef>
              <a:buSzPct val="107692"/>
              <a:buAutoNum type="arabicPeriod" startAt="58"/>
              <a:tabLst>
                <a:tab pos="1031875"/>
              </a:tabLst>
            </a:pPr>
            <a:r>
              <a:rPr sz="1950" spc="-45">
                <a:latin typeface="SimSun"/>
                <a:cs typeface="SimSun"/>
              </a:rPr>
              <a:t>某园固定每周一下午，由幼儿园分管领导负责解答来访家长的问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1950" spc="-20">
                <a:latin typeface="SimSun"/>
                <a:cs typeface="SimSun"/>
              </a:rPr>
              <a:t>题，听取家长的意见和建议。这种幼儿园与家长互动沟通的方式 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1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家长会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家长学校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家长开放日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家长接待日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32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家长接待日是幼儿园安排一个固定的时冋，由主管领导 接</a:t>
            </a:r>
            <a:endParaRPr sz="1950">
              <a:latin typeface="SimSun"/>
              <a:cs typeface="SimSun"/>
            </a:endParaRPr>
          </a:p>
          <a:p>
            <a:pPr marL="12700" marR="6985">
              <a:lnSpc>
                <a:spcPts val="4700"/>
              </a:lnSpc>
              <a:spcBef>
                <a:spcPts val="500"/>
              </a:spcBef>
            </a:pPr>
            <a:r>
              <a:rPr sz="1950" spc="-110">
                <a:latin typeface="SimSun"/>
                <a:cs typeface="SimSun"/>
              </a:rPr>
              <a:t>待家长的来访，解答家长对园所及班级保育教育、管理等方面工作的疑问</a:t>
            </a:r>
            <a:r>
              <a:rPr sz="1950" spc="5585">
                <a:latin typeface="SimSun"/>
                <a:cs typeface="SimSun"/>
              </a:rPr>
              <a:t>，</a:t>
            </a:r>
            <a:r>
              <a:rPr sz="1950" spc="-10">
                <a:latin typeface="SimSun"/>
                <a:cs typeface="SimSun"/>
              </a:rPr>
              <a:t>听取家长的意见和建议，或设意见箱收集家长的意见，从而更好地改进</a:t>
            </a:r>
            <a:r>
              <a:rPr sz="1950" spc="5585">
                <a:latin typeface="SimSun"/>
                <a:cs typeface="SimSun"/>
              </a:rPr>
              <a:t>和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89"/>
              </a:spcBef>
            </a:pPr>
            <a:r>
              <a:rPr sz="1950" spc="-25">
                <a:latin typeface="SimSun"/>
                <a:cs typeface="SimSun"/>
              </a:rPr>
              <a:t>完善园所工作，拉近家园之间的距离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05"/>
              </a:spcBef>
            </a:pPr>
            <a:r>
              <a:rPr sz="3150" baseline="3968">
                <a:latin typeface="SimSun"/>
                <a:cs typeface="SimSun"/>
              </a:rPr>
              <a:t>59</a:t>
            </a:r>
            <a:r>
              <a:rPr sz="3150" spc="-120" baseline="3968">
                <a:latin typeface="SimSun"/>
                <a:cs typeface="SimSun"/>
              </a:rPr>
              <a:t>. </a:t>
            </a:r>
            <a:r>
              <a:rPr sz="1950" spc="-55">
                <a:latin typeface="SimSun"/>
                <a:cs typeface="SimSun"/>
              </a:rPr>
              <a:t>林老师发现乐乐最近变得很爱打人，还经常不 来幼儿园，林老</a:t>
            </a:r>
            <a:r>
              <a:rPr sz="1950" spc="5585">
                <a:latin typeface="SimSun"/>
                <a:cs typeface="SimSun"/>
              </a:rPr>
              <a:t>师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10"/>
              </a:spcBef>
            </a:pPr>
            <a:r>
              <a:rPr sz="1950" spc="-295">
                <a:latin typeface="SimSun"/>
                <a:cs typeface="SimSun"/>
              </a:rPr>
              <a:t>想 要和家长沟通，详 细 了解乐乐发生变化 的原 因。下列 最适 合</a:t>
            </a:r>
            <a:r>
              <a:rPr sz="1950" spc="-210">
                <a:latin typeface="SimSun"/>
                <a:cs typeface="SimSun"/>
              </a:rPr>
              <a:t>的做法 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25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07910"/>
            <a:ext cx="8720455" cy="4507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微信</a:t>
            </a:r>
            <a:endParaRPr sz="2925" baseline="-4273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31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打电话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02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家访</a:t>
            </a:r>
            <a:endParaRPr sz="2925" baseline="-4273">
              <a:latin typeface="SimSun"/>
              <a:cs typeface="SimSun"/>
            </a:endParaRPr>
          </a:p>
          <a:p>
            <a:pPr marL="526415" marR="6813550" indent="378460">
              <a:lnSpc>
                <a:spcPct val="180900"/>
              </a:lnSpc>
              <a:spcBef>
                <a:spcPts val="2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0">
                <a:latin typeface="SimSun"/>
                <a:cs typeface="SimSun"/>
              </a:rPr>
              <a:t>随机交流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700"/>
              </a:lnSpc>
              <a:spcBef>
                <a:spcPts val="64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家庭访问的目的在于深入了解儿童在家中的真实情况，</a:t>
            </a:r>
            <a:r>
              <a:rPr sz="1950" spc="5585">
                <a:latin typeface="SimSun"/>
                <a:cs typeface="SimSun"/>
              </a:rPr>
              <a:t>了</a:t>
            </a:r>
            <a:r>
              <a:rPr sz="1950" spc="-25">
                <a:latin typeface="SimSun"/>
                <a:cs typeface="SimSun"/>
              </a:rPr>
              <a:t>解家长对学前教育的认识、态度和方法，了解家庭及其周围环境对儿童身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95"/>
              </a:spcBef>
            </a:pPr>
            <a:r>
              <a:rPr sz="1950" spc="-30">
                <a:latin typeface="SimSun"/>
                <a:cs typeface="SimSun"/>
              </a:rPr>
              <a:t>心发展的影响。题干中林老师最适合的做法是家访。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6154217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60.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6192470"/>
            <a:ext cx="324167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幼儿对游戏的假想表现在（）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6789115"/>
            <a:ext cx="8005445" cy="7493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以人代人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以物代物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情景转换</a:t>
            </a:r>
            <a:endParaRPr sz="1950">
              <a:latin typeface="SimSun"/>
              <a:cs typeface="SimSun"/>
            </a:endParaRPr>
          </a:p>
          <a:p>
            <a:pPr marL="526415" marR="6098540" indent="378460">
              <a:lnSpc>
                <a:spcPct val="180900"/>
              </a:lnSpc>
              <a:spcBef>
                <a:spcPts val="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模仿创造</a:t>
            </a:r>
            <a:r>
              <a:rPr sz="2925" spc="-569" baseline="-4273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45">
                <a:solidFill>
                  <a:srgbClr val="F40C0C"/>
                </a:solidFill>
                <a:latin typeface="SimSun"/>
                <a:cs typeface="SimSun"/>
              </a:rPr>
              <a:t>ABC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86400"/>
              </a:lnSpc>
              <a:spcBef>
                <a:spcPts val="140"/>
              </a:spcBef>
            </a:pPr>
            <a:r>
              <a:rPr sz="3150" spc="-13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幼儿对游戏的假想表现在</a:t>
            </a:r>
            <a:r>
              <a:rPr sz="1950" spc="-1275">
                <a:latin typeface="SimSun"/>
                <a:cs typeface="SimSun"/>
              </a:rPr>
              <a:t>：</a:t>
            </a:r>
            <a:r>
              <a:rPr sz="3150" spc="419" baseline="3968">
                <a:latin typeface="SimSun"/>
                <a:cs typeface="SimSun"/>
              </a:rPr>
              <a:t>（</a:t>
            </a:r>
            <a:r>
              <a:rPr sz="3150" spc="427" baseline="3968">
                <a:latin typeface="SimSun"/>
                <a:cs typeface="SimSun"/>
              </a:rPr>
              <a:t>1</a:t>
            </a:r>
            <a:r>
              <a:rPr sz="3150" spc="-15" baseline="3968">
                <a:latin typeface="SimSun"/>
                <a:cs typeface="SimSun"/>
              </a:rPr>
              <a:t>）</a:t>
            </a:r>
            <a:r>
              <a:rPr sz="1950" spc="-60">
                <a:latin typeface="SimSun"/>
                <a:cs typeface="SimSun"/>
              </a:rPr>
              <a:t>对游戏角色的假想</a:t>
            </a:r>
            <a:r>
              <a:rPr sz="1950" spc="-10">
                <a:latin typeface="SimSun"/>
                <a:cs typeface="SimSun"/>
              </a:rPr>
              <a:t>（</a:t>
            </a:r>
            <a:r>
              <a:rPr sz="1950" spc="-55">
                <a:latin typeface="SimSun"/>
                <a:cs typeface="SimSun"/>
              </a:rPr>
              <a:t>以 人</a:t>
            </a:r>
            <a:r>
              <a:rPr sz="1950" spc="-10">
                <a:latin typeface="SimSun"/>
                <a:cs typeface="SimSun"/>
              </a:rPr>
              <a:t>代人</a:t>
            </a:r>
            <a:r>
              <a:rPr sz="1950" spc="-130">
                <a:latin typeface="SimSun"/>
                <a:cs typeface="SimSun"/>
              </a:rPr>
              <a:t>）</a:t>
            </a:r>
            <a:r>
              <a:rPr sz="3150" spc="-195" baseline="3968">
                <a:latin typeface="SimSun"/>
                <a:cs typeface="SimSun"/>
              </a:rPr>
              <a:t>；（2）</a:t>
            </a:r>
            <a:r>
              <a:rPr sz="1950" spc="-40">
                <a:latin typeface="SimSun"/>
                <a:cs typeface="SimSun"/>
              </a:rPr>
              <a:t>对游戏材料的假想（以物代物</a:t>
            </a:r>
            <a:r>
              <a:rPr sz="1950" spc="215">
                <a:latin typeface="SimSun"/>
                <a:cs typeface="SimSun"/>
              </a:rPr>
              <a:t>）</a:t>
            </a:r>
            <a:r>
              <a:rPr sz="1950" spc="-1290">
                <a:latin typeface="SimSun"/>
                <a:cs typeface="SimSun"/>
              </a:rPr>
              <a:t>：</a:t>
            </a:r>
            <a:r>
              <a:rPr sz="3150" spc="352" baseline="3968">
                <a:latin typeface="SimSun"/>
                <a:cs typeface="SimSun"/>
              </a:rPr>
              <a:t>（</a:t>
            </a:r>
            <a:r>
              <a:rPr sz="3150" spc="359" baseline="3968">
                <a:latin typeface="SimSun"/>
                <a:cs typeface="SimSun"/>
              </a:rPr>
              <a:t>3</a:t>
            </a:r>
            <a:r>
              <a:rPr sz="3150" spc="135" baseline="3968">
                <a:latin typeface="SimSun"/>
                <a:cs typeface="SimSun"/>
              </a:rPr>
              <a:t>）</a:t>
            </a:r>
            <a:r>
              <a:rPr sz="1950" spc="-35">
                <a:latin typeface="SimSun"/>
                <a:cs typeface="SimSun"/>
              </a:rPr>
              <a:t>对游戏情景 的假想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50"/>
              </a:spcBef>
            </a:pPr>
            <a:r>
              <a:rPr sz="1950" spc="-25">
                <a:latin typeface="SimSun"/>
                <a:cs typeface="SimSun"/>
              </a:rPr>
              <a:t>（情景转换）</a:t>
            </a:r>
            <a:r>
              <a:rPr sz="1950" spc="-50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10"/>
              </a:spcBef>
            </a:pPr>
            <a:r>
              <a:rPr sz="3150" baseline="3968">
                <a:latin typeface="SimSun"/>
                <a:cs typeface="SimSun"/>
              </a:rPr>
              <a:t>61</a:t>
            </a:r>
            <a:r>
              <a:rPr sz="3150" spc="89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.先学前儿童心理发展的主要特点是（）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语言的形成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思维的萌芽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自我意识的萌芽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开始形成最初的个性倾向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26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389621"/>
            <a:ext cx="8293100" cy="15601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6415">
              <a:lnSpc>
                <a:spcPct val="100000"/>
              </a:lnSpc>
              <a:spcBef>
                <a:spcPts val="105"/>
              </a:spcBef>
            </a:pPr>
            <a:r>
              <a:rPr sz="2925" spc="-577" baseline="-4273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45">
                <a:solidFill>
                  <a:srgbClr val="F40C0C"/>
                </a:solidFill>
                <a:latin typeface="SimSun"/>
                <a:cs typeface="SimSun"/>
              </a:rPr>
              <a:t>ABC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31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0">
                <a:latin typeface="SimSun"/>
                <a:cs typeface="SimSun"/>
              </a:rPr>
              <a:t>先学前儿童心理发展的主要特点：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1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25">
                <a:latin typeface="SimSun"/>
                <a:cs typeface="SimSun"/>
              </a:rPr>
              <a:t>语言的形成；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200"/>
              </a:spcBef>
            </a:pP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2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75">
                <a:latin typeface="SimSun"/>
                <a:cs typeface="SimSun"/>
              </a:rPr>
              <a:t>思维的萌芽；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3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25">
                <a:latin typeface="SimSun"/>
                <a:cs typeface="SimSun"/>
              </a:rPr>
              <a:t>自我意识的萌芽。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3181846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62.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3220098"/>
            <a:ext cx="3945890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0">
                <a:latin typeface="SimSun"/>
                <a:cs typeface="SimSun"/>
              </a:rPr>
              <a:t>归因对学生学习的影响有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182228" y="3816744"/>
            <a:ext cx="4573905" cy="1522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91160" indent="-378460">
              <a:lnSpc>
                <a:spcPts val="2465"/>
              </a:lnSpc>
              <a:buSzPct val="107692"/>
              <a:buAutoNum type="alphaUcPeriod"/>
              <a:tabLst>
                <a:tab pos="391160"/>
              </a:tabLst>
            </a:pPr>
            <a:r>
              <a:rPr sz="1950" spc="-25">
                <a:latin typeface="SimSun"/>
                <a:cs typeface="SimSun"/>
              </a:rPr>
              <a:t>影响学生对学习结果的情感体验</a:t>
            </a:r>
            <a:endParaRPr sz="1950">
              <a:latin typeface="SimSun"/>
              <a:cs typeface="SimSun"/>
            </a:endParaRPr>
          </a:p>
          <a:p>
            <a:pPr marL="391160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391160"/>
              </a:tabLst>
            </a:pPr>
            <a:r>
              <a:rPr sz="1950" spc="-25">
                <a:latin typeface="SimSun"/>
                <a:cs typeface="SimSun"/>
              </a:rPr>
              <a:t>影响学生对后续学习的期望</a:t>
            </a:r>
            <a:endParaRPr sz="1950">
              <a:latin typeface="SimSun"/>
              <a:cs typeface="SimSun"/>
            </a:endParaRPr>
          </a:p>
          <a:p>
            <a:pPr marL="391160" indent="-378460">
              <a:lnSpc>
                <a:spcPct val="100000"/>
              </a:lnSpc>
              <a:spcBef>
                <a:spcPts val="2200"/>
              </a:spcBef>
              <a:buSzPct val="107692"/>
              <a:buAutoNum type="alphaUcPeriod"/>
              <a:tabLst>
                <a:tab pos="391160"/>
              </a:tabLst>
            </a:pPr>
            <a:r>
              <a:rPr sz="1950" spc="-25">
                <a:latin typeface="SimSun"/>
                <a:cs typeface="SimSun"/>
              </a:rPr>
              <a:t>影响学生学习的努力程度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82228" y="5566715"/>
            <a:ext cx="29527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D.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39478" y="5604967"/>
            <a:ext cx="3945890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影响学生对自身的认识与评价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67967" y="6156503"/>
            <a:ext cx="8720455" cy="7993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6415">
              <a:lnSpc>
                <a:spcPct val="100000"/>
              </a:lnSpc>
              <a:spcBef>
                <a:spcPts val="105"/>
              </a:spcBef>
            </a:pPr>
            <a:r>
              <a:rPr sz="2100" spc="-434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290">
                <a:latin typeface="SimSun"/>
                <a:cs typeface="SimSun"/>
              </a:rPr>
              <a:t>ABCD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81100"/>
              </a:lnSpc>
              <a:spcBef>
                <a:spcPts val="165"/>
              </a:spcBef>
            </a:pPr>
            <a:r>
              <a:rPr sz="3150" spc="-2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0">
                <a:latin typeface="SimSun"/>
                <a:cs typeface="SimSun"/>
              </a:rPr>
              <a:t>归因对学生学习的影响有：</a:t>
            </a:r>
            <a:r>
              <a:rPr sz="3150" spc="-644" baseline="3968">
                <a:latin typeface="SimSun"/>
                <a:cs typeface="SimSun"/>
              </a:rPr>
              <a:t>（</a:t>
            </a:r>
            <a:r>
              <a:rPr sz="3150" spc="1717" baseline="3968">
                <a:latin typeface="SimSun"/>
                <a:cs typeface="SimSun"/>
              </a:rPr>
              <a:t>1</a:t>
            </a:r>
            <a:r>
              <a:rPr sz="3150" spc="-644" baseline="3968">
                <a:latin typeface="SimSun"/>
                <a:cs typeface="SimSun"/>
              </a:rPr>
              <a:t>）</a:t>
            </a:r>
            <a:r>
              <a:rPr sz="1950" spc="-15">
                <a:latin typeface="SimSun"/>
                <a:cs typeface="SimSun"/>
              </a:rPr>
              <a:t>对学生学习结杲的</a:t>
            </a:r>
            <a:r>
              <a:rPr sz="1950" spc="1325">
                <a:latin typeface="SimSun"/>
                <a:cs typeface="SimSun"/>
              </a:rPr>
              <a:t>情</a:t>
            </a:r>
            <a:r>
              <a:rPr sz="1950" spc="5635">
                <a:latin typeface="SimSun"/>
                <a:cs typeface="SimSun"/>
              </a:rPr>
              <a:t>感</a:t>
            </a:r>
            <a:r>
              <a:rPr sz="1950" spc="-105">
                <a:latin typeface="SimSun"/>
                <a:cs typeface="SimSun"/>
              </a:rPr>
              <a:t>体验的影响；</a:t>
            </a:r>
            <a:r>
              <a:rPr sz="3150" spc="-772" baseline="3968">
                <a:latin typeface="SimSun"/>
                <a:cs typeface="SimSun"/>
              </a:rPr>
              <a:t>（</a:t>
            </a:r>
            <a:r>
              <a:rPr sz="3150" spc="1589" baseline="3968">
                <a:latin typeface="SimSun"/>
                <a:cs typeface="SimSun"/>
              </a:rPr>
              <a:t>2</a:t>
            </a:r>
            <a:r>
              <a:rPr sz="3150" spc="-839" baseline="3968">
                <a:latin typeface="SimSun"/>
                <a:cs typeface="SimSun"/>
              </a:rPr>
              <a:t>）</a:t>
            </a:r>
            <a:r>
              <a:rPr sz="1950" spc="-55">
                <a:latin typeface="SimSun"/>
                <a:cs typeface="SimSun"/>
              </a:rPr>
              <a:t>对学生后续学习的期望的影响；</a:t>
            </a:r>
            <a:r>
              <a:rPr sz="3150" spc="-772" baseline="3968">
                <a:latin typeface="SimSun"/>
                <a:cs typeface="SimSun"/>
              </a:rPr>
              <a:t>（</a:t>
            </a:r>
            <a:r>
              <a:rPr sz="3150" spc="1589" baseline="3968">
                <a:latin typeface="SimSun"/>
                <a:cs typeface="SimSun"/>
              </a:rPr>
              <a:t>3</a:t>
            </a:r>
            <a:r>
              <a:rPr sz="3150" spc="-839" baseline="3968">
                <a:latin typeface="SimSun"/>
                <a:cs typeface="SimSun"/>
              </a:rPr>
              <a:t>）</a:t>
            </a:r>
            <a:r>
              <a:rPr sz="1950" spc="50">
                <a:latin typeface="SimSun"/>
                <a:cs typeface="SimSun"/>
              </a:rPr>
              <a:t>对学生学习的努力程度</a:t>
            </a:r>
            <a:r>
              <a:rPr sz="1950" spc="-90">
                <a:latin typeface="SimSun"/>
                <a:cs typeface="SimSun"/>
              </a:rPr>
              <a:t>的影响；</a:t>
            </a:r>
            <a:r>
              <a:rPr sz="3150" spc="-644" baseline="3968">
                <a:latin typeface="SimSun"/>
                <a:cs typeface="SimSun"/>
              </a:rPr>
              <a:t>（</a:t>
            </a:r>
            <a:r>
              <a:rPr sz="3150" spc="1717" baseline="3968">
                <a:latin typeface="SimSun"/>
                <a:cs typeface="SimSun"/>
              </a:rPr>
              <a:t>4</a:t>
            </a:r>
            <a:r>
              <a:rPr sz="3150" spc="-644" baseline="3968">
                <a:latin typeface="SimSun"/>
                <a:cs typeface="SimSun"/>
              </a:rPr>
              <a:t>）</a:t>
            </a:r>
            <a:r>
              <a:rPr sz="1950" spc="-15">
                <a:latin typeface="SimSun"/>
                <a:cs typeface="SimSun"/>
              </a:rPr>
              <a:t>对学生自身的认识和评价的影响。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035"/>
              </a:spcBef>
              <a:buSzPct val="107692"/>
              <a:buAutoNum type="arabicPeriod" startAt="63"/>
              <a:tabLst>
                <a:tab pos="1016000"/>
              </a:tabLst>
            </a:pPr>
            <a:r>
              <a:rPr sz="1950" spc="-20">
                <a:latin typeface="SimSun"/>
                <a:cs typeface="SimSun"/>
              </a:rPr>
              <a:t>幼儿园班级的人员构成包括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91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教师</a:t>
            </a:r>
            <a:endParaRPr sz="2925" baseline="-4273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1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幼儿</a:t>
            </a:r>
            <a:endParaRPr sz="2925" baseline="-4273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2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保育员</a:t>
            </a:r>
            <a:endParaRPr sz="1950">
              <a:latin typeface="SimSun"/>
              <a:cs typeface="SimSun"/>
            </a:endParaRPr>
          </a:p>
          <a:p>
            <a:pPr marL="526415" marR="6984365" lvl="1" indent="378460">
              <a:lnSpc>
                <a:spcPts val="4670"/>
              </a:lnSpc>
              <a:spcBef>
                <a:spcPts val="35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15" baseline="-4273">
                <a:latin typeface="SimSun"/>
                <a:cs typeface="SimSun"/>
              </a:rPr>
              <a:t>园长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答</a:t>
            </a:r>
            <a:r>
              <a:rPr sz="2100" spc="-610">
                <a:solidFill>
                  <a:srgbClr val="F40C0C"/>
                </a:solidFill>
                <a:latin typeface="SimSun"/>
                <a:cs typeface="SimSun"/>
              </a:rPr>
              <a:t>案：</a:t>
            </a:r>
            <a:r>
              <a:rPr sz="2100" spc="370">
                <a:latin typeface="SimSun"/>
                <a:cs typeface="SimSun"/>
              </a:rPr>
              <a:t>ABC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60"/>
              </a:lnSpc>
              <a:spcBef>
                <a:spcPts val="13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5">
                <a:latin typeface="SimSun"/>
                <a:cs typeface="SimSun"/>
              </a:rPr>
              <a:t>幼儿园的班级人员构成包括教师、保育员以及幼儿。园</a:t>
            </a:r>
            <a:r>
              <a:rPr sz="1950" spc="5585">
                <a:latin typeface="SimSun"/>
                <a:cs typeface="SimSun"/>
              </a:rPr>
              <a:t>长</a:t>
            </a:r>
            <a:r>
              <a:rPr sz="1950" spc="-30">
                <a:latin typeface="SimSun"/>
                <a:cs typeface="SimSun"/>
              </a:rPr>
              <a:t>属于幼儿园的管理人员。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610"/>
              </a:spcBef>
            </a:pPr>
            <a:r>
              <a:rPr sz="3150" spc="-15" baseline="3968">
                <a:latin typeface="SimSun"/>
                <a:cs typeface="SimSun"/>
              </a:rPr>
              <a:t>64</a:t>
            </a:r>
            <a:r>
              <a:rPr sz="3150" spc="-202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以下急救措施中，正确的是（）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5"/>
              </a:spcBef>
            </a:pPr>
            <a:r>
              <a:rPr sz="3150" baseline="3968">
                <a:latin typeface="SimSun"/>
                <a:cs typeface="SimSun"/>
              </a:rPr>
              <a:t>A</a:t>
            </a:r>
            <a:r>
              <a:rPr sz="3150" spc="-44" baseline="3968">
                <a:latin typeface="SimSun"/>
                <a:cs typeface="SimSun"/>
              </a:rPr>
              <a:t>. </a:t>
            </a:r>
            <a:r>
              <a:rPr sz="1950" spc="-30">
                <a:latin typeface="SimSun"/>
                <a:cs typeface="SimSun"/>
              </a:rPr>
              <a:t>动脉出血时，用手指或者手掌压住出血部位的上端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27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3303"/>
            <a:ext cx="8009890" cy="1277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6415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570">
                <a:latin typeface="SimSun"/>
                <a:cs typeface="SimSun"/>
              </a:rPr>
              <a:t>骨 折 有 伤 口 出 血 吋 ， 应 先 固 定 ， 再 止 血 和 清 洗 创 口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0"/>
              </a:spcBef>
            </a:pP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555">
                <a:latin typeface="SimSun"/>
                <a:cs typeface="SimSun"/>
              </a:rPr>
              <a:t>开 放 性 骨 折 时 ， 不 要 将 外 露 断 骨 推 入 伤 口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25"/>
              </a:spcBef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575">
                <a:latin typeface="SimSun"/>
                <a:cs typeface="SimSun"/>
              </a:rPr>
              <a:t>伤 骨 固 定 时 ， 应 露 出 手 指 或 脚 趾 ， 以 观 察 血 液 循 环 情 况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25">
                <a:latin typeface="SimSun"/>
                <a:cs typeface="SimSun"/>
              </a:rPr>
              <a:t>ACD</a:t>
            </a:r>
            <a:endParaRPr sz="2100">
              <a:latin typeface="SimSun"/>
              <a:cs typeface="SimSun"/>
            </a:endParaRPr>
          </a:p>
          <a:p>
            <a:pPr marL="640715" algn="just">
              <a:lnSpc>
                <a:spcPct val="100000"/>
              </a:lnSpc>
              <a:spcBef>
                <a:spcPts val="2285"/>
              </a:spcBef>
            </a:pPr>
            <a:r>
              <a:rPr sz="3150" spc="-885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525">
                <a:latin typeface="SimSun"/>
                <a:cs typeface="SimSun"/>
              </a:rPr>
              <a:t>动脉岀血时 ， 用手 指 、 手 掌 或 拳 头 压 迫 出 血 管 的 上 端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 spc="-459">
                <a:latin typeface="SimSun"/>
                <a:cs typeface="SimSun"/>
              </a:rPr>
              <a:t> 近  心</a:t>
            </a:r>
            <a:endParaRPr sz="1950">
              <a:latin typeface="SimSun"/>
              <a:cs typeface="SimSun"/>
            </a:endParaRPr>
          </a:p>
          <a:p>
            <a:pPr marL="12700" marR="8890" algn="just">
              <a:lnSpc>
                <a:spcPts val="4650"/>
              </a:lnSpc>
              <a:spcBef>
                <a:spcPts val="520"/>
              </a:spcBef>
            </a:pPr>
            <a:r>
              <a:rPr sz="1950" spc="-35">
                <a:latin typeface="SimSun"/>
                <a:cs typeface="SimSun"/>
              </a:rPr>
              <a:t>端），</a:t>
            </a:r>
            <a:r>
              <a:rPr sz="1950" spc="-110">
                <a:latin typeface="SimSun"/>
                <a:cs typeface="SimSun"/>
              </a:rPr>
              <a:t>将血管压住，阻断血液流出。该法的优点是止血迅速，适用  于出血</a:t>
            </a:r>
            <a:r>
              <a:rPr sz="1950" spc="-35">
                <a:latin typeface="SimSun"/>
                <a:cs typeface="SimSun"/>
              </a:rPr>
              <a:t> </a:t>
            </a:r>
            <a:r>
              <a:rPr sz="1950" spc="-210">
                <a:latin typeface="SimSun"/>
                <a:cs typeface="SimSun"/>
              </a:rPr>
              <a:t>量大、紧急情况时，但不适宜长时间使用。如果骨折为开放性  骨 折 伴 有 出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marR="12065" algn="just">
              <a:lnSpc>
                <a:spcPts val="4660"/>
              </a:lnSpc>
              <a:spcBef>
                <a:spcPts val="5"/>
              </a:spcBef>
            </a:pPr>
            <a:r>
              <a:rPr sz="1950" spc="-75">
                <a:latin typeface="SimSun"/>
                <a:cs typeface="SimSun"/>
              </a:rPr>
              <a:t>血，首先要进行止血处理。肢体骨折时使用薄木板将伤肢 固定，若指、趾</a:t>
            </a:r>
            <a:r>
              <a:rPr sz="1950" spc="-25">
                <a:latin typeface="SimSun"/>
                <a:cs typeface="SimSun"/>
              </a:rPr>
              <a:t> </a:t>
            </a:r>
            <a:r>
              <a:rPr sz="1950" spc="-130">
                <a:latin typeface="SimSun"/>
                <a:cs typeface="SimSun"/>
              </a:rPr>
              <a:t>苍白，发凉，表示绷带捆得太紧，应放松绷带，重新 固定。如果皮肉破损，</a:t>
            </a:r>
            <a:r>
              <a:rPr sz="1950" spc="-70">
                <a:latin typeface="SimSun"/>
                <a:cs typeface="SimSun"/>
              </a:rPr>
              <a:t> </a:t>
            </a:r>
            <a:r>
              <a:rPr sz="1950" spc="-135">
                <a:latin typeface="SimSun"/>
                <a:cs typeface="SimSun"/>
              </a:rPr>
              <a:t>断骨露在外面，不要把断骨强行 还纳回去。 可盖上 干净纱布</a:t>
            </a:r>
            <a:r>
              <a:rPr sz="1950" spc="-30">
                <a:latin typeface="SimSun"/>
                <a:cs typeface="SimSun"/>
              </a:rPr>
              <a:t>（</a:t>
            </a:r>
            <a:r>
              <a:rPr sz="1950" spc="-225">
                <a:latin typeface="SimSun"/>
                <a:cs typeface="SimSun"/>
              </a:rPr>
              <a:t>伤口上不要</a:t>
            </a:r>
            <a:r>
              <a:rPr sz="1950" spc="-1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 algn="just">
              <a:lnSpc>
                <a:spcPct val="100000"/>
              </a:lnSpc>
              <a:spcBef>
                <a:spcPts val="1764"/>
              </a:spcBef>
            </a:pPr>
            <a:r>
              <a:rPr sz="1950" spc="-180">
                <a:latin typeface="SimSun"/>
                <a:cs typeface="SimSun"/>
              </a:rPr>
              <a:t>涂紫药水等有 颜色的 药水</a:t>
            </a:r>
            <a:r>
              <a:rPr sz="1950" spc="-994">
                <a:latin typeface="SimSun"/>
                <a:cs typeface="SimSun"/>
              </a:rPr>
              <a:t>）</a:t>
            </a:r>
            <a:r>
              <a:rPr sz="1950" spc="-260">
                <a:latin typeface="SimSun"/>
                <a:cs typeface="SimSun"/>
              </a:rPr>
              <a:t> 然后做简单固  定 ， 送伤 者去医院。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90"/>
              </a:spcBef>
              <a:buSzPct val="107692"/>
              <a:buAutoNum type="arabicPeriod" startAt="65"/>
              <a:tabLst>
                <a:tab pos="1016000"/>
              </a:tabLst>
            </a:pPr>
            <a:r>
              <a:rPr sz="1950" spc="-350">
                <a:latin typeface="SimSun"/>
                <a:cs typeface="SimSun"/>
              </a:rPr>
              <a:t>下列选项中， 属于 辩证法 观 点 的 是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10">
                <a:latin typeface="SimSun"/>
                <a:cs typeface="SimSun"/>
              </a:rPr>
              <a:t>“人的 感官是 人认识外 界事物的 天然屏障”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04">
                <a:latin typeface="SimSun"/>
                <a:cs typeface="SimSun"/>
              </a:rPr>
              <a:t>“存在 就是 被感知”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04">
                <a:latin typeface="SimSun"/>
                <a:cs typeface="SimSun"/>
              </a:rPr>
              <a:t>“人不 能两次踏进 同一条河流 ”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00">
                <a:latin typeface="SimSun"/>
                <a:cs typeface="SimSun"/>
              </a:rPr>
              <a:t>“人一次也不 能踏进 同一条河流 ”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60"/>
              </a:spcBef>
            </a:pPr>
            <a:r>
              <a:rPr sz="1950" spc="-505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3150" spc="-75" baseline="3968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3150" baseline="3968">
              <a:latin typeface="SimSun"/>
              <a:cs typeface="SimSun"/>
            </a:endParaRPr>
          </a:p>
          <a:p>
            <a:pPr marL="12700" marR="10795" indent="646430">
              <a:lnSpc>
                <a:spcPct val="185700"/>
              </a:lnSpc>
              <a:spcBef>
                <a:spcPts val="5"/>
              </a:spcBef>
              <a:tabLst>
                <a:tab pos="7742555"/>
              </a:tabLst>
            </a:pPr>
            <a:r>
              <a:rPr sz="1950" spc="-994">
                <a:solidFill>
                  <a:srgbClr val="1F42D1"/>
                </a:solidFill>
                <a:latin typeface="SimSun"/>
                <a:cs typeface="SimSun"/>
              </a:rPr>
              <a:t>【</a:t>
            </a:r>
            <a:r>
              <a:rPr sz="1950" spc="5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solidFill>
                  <a:srgbClr val="1F42D1"/>
                </a:solidFill>
                <a:latin typeface="SimSun"/>
                <a:cs typeface="SimSun"/>
              </a:rPr>
              <a:t>解</a:t>
            </a:r>
            <a:r>
              <a:rPr sz="1950" spc="5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solidFill>
                  <a:srgbClr val="1F42D1"/>
                </a:solidFill>
                <a:latin typeface="SimSun"/>
                <a:cs typeface="SimSun"/>
              </a:rPr>
              <a:t>析</a:t>
            </a:r>
            <a:r>
              <a:rPr sz="1950" spc="10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1950" spc="-15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630" baseline="3968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项</a:t>
            </a:r>
            <a:r>
              <a:rPr sz="1950" spc="-20">
                <a:latin typeface="SimSun"/>
                <a:cs typeface="SimSun"/>
              </a:rPr>
              <a:t>正确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“人</a:t>
            </a:r>
            <a:r>
              <a:rPr sz="1950" spc="-994">
                <a:latin typeface="SimSun"/>
                <a:cs typeface="SimSun"/>
              </a:rPr>
              <a:t>不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能两次踏</a:t>
            </a:r>
            <a:r>
              <a:rPr sz="1950" spc="-994">
                <a:latin typeface="SimSun"/>
                <a:cs typeface="SimSun"/>
              </a:rPr>
              <a:t>进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同一条河</a:t>
            </a:r>
            <a:r>
              <a:rPr sz="1950" spc="-994">
                <a:latin typeface="SimSun"/>
                <a:cs typeface="SimSun"/>
              </a:rPr>
              <a:t>流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”</a:t>
            </a:r>
            <a:r>
              <a:rPr sz="1950" spc="-994">
                <a:latin typeface="SimSun"/>
                <a:cs typeface="SimSun"/>
              </a:rPr>
              <a:t>体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现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50">
                <a:latin typeface="SimSun"/>
                <a:cs typeface="SimSun"/>
              </a:rPr>
              <a:t>运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动</a:t>
            </a:r>
            <a:r>
              <a:rPr sz="1950" spc="50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绝对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静</a:t>
            </a:r>
            <a:r>
              <a:rPr sz="1950" spc="-994">
                <a:latin typeface="SimSun"/>
                <a:cs typeface="SimSun"/>
              </a:rPr>
              <a:t>止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相对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统一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辩证</a:t>
            </a:r>
            <a:r>
              <a:rPr sz="1950" spc="-994">
                <a:latin typeface="SimSun"/>
                <a:cs typeface="SimSun"/>
              </a:rPr>
              <a:t>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。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项</a:t>
            </a:r>
            <a:r>
              <a:rPr sz="1950" spc="-994">
                <a:latin typeface="SimSun"/>
                <a:cs typeface="SimSun"/>
              </a:rPr>
              <a:t>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认识</a:t>
            </a:r>
            <a:r>
              <a:rPr sz="1950">
                <a:latin typeface="SimSun"/>
                <a:cs typeface="SimSun"/>
              </a:rPr>
              <a:t>与</a:t>
            </a:r>
            <a:r>
              <a:rPr sz="1950" spc="-16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存</a:t>
            </a:r>
            <a:r>
              <a:rPr sz="1950" spc="-994">
                <a:latin typeface="SimSun"/>
                <a:cs typeface="SimSun"/>
              </a:rPr>
              <a:t>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50">
                <a:latin typeface="SimSun"/>
                <a:cs typeface="SimSun"/>
              </a:rPr>
              <a:t>孤</a:t>
            </a:r>
            <a:r>
              <a:rPr sz="1950" spc="-25">
                <a:latin typeface="SimSun"/>
                <a:cs typeface="SimSun"/>
              </a:rPr>
              <a:t>立</a:t>
            </a:r>
            <a:r>
              <a:rPr sz="1950" spc="-994">
                <a:latin typeface="SimSun"/>
                <a:cs typeface="SimSun"/>
              </a:rPr>
              <a:t>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来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-15"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项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主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唯</a:t>
            </a:r>
            <a:r>
              <a:rPr sz="1950" spc="-994">
                <a:latin typeface="SimSun"/>
                <a:cs typeface="SimSun"/>
              </a:rPr>
              <a:t>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主义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项</a:t>
            </a:r>
            <a:r>
              <a:rPr sz="1950" spc="-25">
                <a:latin typeface="SimSun"/>
                <a:cs typeface="SimSun"/>
              </a:rPr>
              <a:t>只承认运</a:t>
            </a:r>
            <a:r>
              <a:rPr sz="1950" spc="-994">
                <a:latin typeface="SimSun"/>
                <a:cs typeface="SimSun"/>
              </a:rPr>
              <a:t>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绝</a:t>
            </a:r>
            <a:r>
              <a:rPr sz="1950">
                <a:latin typeface="SimSun"/>
                <a:cs typeface="SimSun"/>
              </a:rPr>
              <a:t>对</a:t>
            </a:r>
            <a:r>
              <a:rPr sz="1950" spc="22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承</a:t>
            </a:r>
            <a:r>
              <a:rPr sz="1950" spc="-50">
                <a:latin typeface="SimSun"/>
                <a:cs typeface="SimSun"/>
              </a:rPr>
              <a:t>认</a:t>
            </a:r>
            <a:r>
              <a:rPr sz="1950" spc="-25">
                <a:latin typeface="SimSun"/>
                <a:cs typeface="SimSun"/>
              </a:rPr>
              <a:t>相对静</a:t>
            </a:r>
            <a:r>
              <a:rPr sz="1950" spc="-30">
                <a:latin typeface="SimSun"/>
                <a:cs typeface="SimSun"/>
              </a:rPr>
              <a:t>止</a:t>
            </a:r>
            <a:r>
              <a:rPr sz="1950" spc="-994">
                <a:latin typeface="SimSun"/>
                <a:cs typeface="SimSun"/>
              </a:rPr>
              <a:t>。</a:t>
            </a:r>
            <a:r>
              <a:rPr sz="1950" spc="25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故</a:t>
            </a:r>
            <a:r>
              <a:rPr sz="1950" spc="475">
                <a:latin typeface="SimSun"/>
                <a:cs typeface="SimSun"/>
              </a:rPr>
              <a:t>选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1950" spc="-104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160"/>
              </a:spcBef>
            </a:pPr>
            <a:r>
              <a:rPr sz="3150" spc="-15" baseline="3968">
                <a:latin typeface="SimSun"/>
                <a:cs typeface="SimSun"/>
              </a:rPr>
              <a:t>66</a:t>
            </a:r>
            <a:r>
              <a:rPr sz="3150" spc="-262" baseline="3968">
                <a:latin typeface="SimSun"/>
                <a:cs typeface="SimSun"/>
              </a:rPr>
              <a:t>. </a:t>
            </a:r>
            <a:r>
              <a:rPr sz="1950" spc="-250">
                <a:latin typeface="SimSun"/>
                <a:cs typeface="SimSun"/>
              </a:rPr>
              <a:t>“坐地日行 八万里， 巡天遥看一千河”的 诗句蕴含的 哲学原 理 是</a:t>
            </a:r>
            <a:r>
              <a:rPr sz="1950" spc="1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28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724900" cy="128530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物质运动的客观性和时空的主观性的统一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5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物质运动的多样性和静止的单一性的统一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物质运动的无限性和时空的有限性的统一</a:t>
            </a:r>
            <a:endParaRPr sz="1950">
              <a:latin typeface="SimSun"/>
              <a:cs typeface="SimSun"/>
            </a:endParaRPr>
          </a:p>
          <a:p>
            <a:pPr marL="526415" marR="3355975" indent="378460">
              <a:lnSpc>
                <a:spcPct val="185700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物质运动的绝对性与静止的相对性的统一</a:t>
            </a:r>
            <a:r>
              <a:rPr sz="1950" spc="-27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1050" baseline="3968">
                <a:latin typeface="SimSun"/>
                <a:cs typeface="SimSun"/>
              </a:rPr>
              <a:t>D</a:t>
            </a:r>
            <a:endParaRPr sz="3150" baseline="3968">
              <a:latin typeface="SimSun"/>
              <a:cs typeface="SimSun"/>
            </a:endParaRPr>
          </a:p>
          <a:p>
            <a:pPr marL="12700" marR="11430" indent="646430">
              <a:lnSpc>
                <a:spcPts val="4610"/>
              </a:lnSpc>
              <a:spcBef>
                <a:spcPts val="540"/>
              </a:spcBef>
            </a:pPr>
            <a:r>
              <a:rPr sz="3150" spc="-44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5">
                <a:latin typeface="SimSun"/>
                <a:cs typeface="SimSun"/>
              </a:rPr>
              <a:t>马克思主义哲学认为，运动与静止密不可分，运动是绝</a:t>
            </a:r>
            <a:r>
              <a:rPr sz="1950" spc="5585">
                <a:latin typeface="SimSun"/>
                <a:cs typeface="SimSun"/>
              </a:rPr>
              <a:t>对</a:t>
            </a:r>
            <a:r>
              <a:rPr sz="1950" spc="-10">
                <a:latin typeface="SimSun"/>
                <a:cs typeface="SimSun"/>
              </a:rPr>
              <a:t>的，静止是相对的；静止是运动的特殊状态；动中有静、静中有动; 任何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1950" spc="-15">
                <a:latin typeface="SimSun"/>
                <a:cs typeface="SimSun"/>
              </a:rPr>
              <a:t>事物都是运动和静止的统一。本题题干中的诗句即体现了运动的绝对性和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285"/>
              </a:spcBef>
            </a:pPr>
            <a:r>
              <a:rPr sz="1950" spc="-15">
                <a:latin typeface="SimSun"/>
                <a:cs typeface="SimSun"/>
              </a:rPr>
              <a:t>静止的相对性的统一。</a:t>
            </a:r>
            <a:endParaRPr sz="1950">
              <a:latin typeface="SimSun"/>
              <a:cs typeface="SimSun"/>
            </a:endParaRPr>
          </a:p>
          <a:p>
            <a:pPr marL="12700" marR="5080" indent="1019810">
              <a:lnSpc>
                <a:spcPts val="4950"/>
              </a:lnSpc>
              <a:spcBef>
                <a:spcPts val="530"/>
              </a:spcBef>
              <a:buSzPct val="107692"/>
              <a:buAutoNum type="arabicPeriod" startAt="67"/>
              <a:tabLst>
                <a:tab pos="1032510"/>
              </a:tabLst>
            </a:pPr>
            <a:r>
              <a:rPr sz="1950" spc="-50">
                <a:latin typeface="SimSun"/>
                <a:cs typeface="SimSun"/>
              </a:rPr>
              <a:t>学生对居室、日用品、服饰等方面按美的标准做出选择与合 理</a:t>
            </a:r>
            <a:r>
              <a:rPr sz="1950" spc="5585">
                <a:latin typeface="SimSun"/>
                <a:cs typeface="SimSun"/>
              </a:rPr>
              <a:t>的</a:t>
            </a:r>
            <a:r>
              <a:rPr sz="1950" spc="-25">
                <a:latin typeface="SimSun"/>
                <a:cs typeface="SimSun"/>
              </a:rPr>
              <a:t>配置属于美育中的</a:t>
            </a:r>
            <a:r>
              <a:rPr sz="1950" spc="-20">
                <a:latin typeface="SimSun"/>
                <a:cs typeface="SimSun"/>
              </a:rPr>
              <a:t>（）</a:t>
            </a:r>
            <a:r>
              <a:rPr sz="1950" spc="-35">
                <a:latin typeface="SimSun"/>
                <a:cs typeface="SimSun"/>
              </a:rPr>
              <a:t>的能力。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425"/>
              </a:spcBef>
              <a:buSzPct val="95454"/>
              <a:buAutoNum type="alphaUcPeriod"/>
              <a:tabLst>
                <a:tab pos="923290"/>
              </a:tabLst>
            </a:pPr>
            <a:r>
              <a:rPr sz="3300" spc="-30" baseline="2525">
                <a:latin typeface="SimSun"/>
                <a:cs typeface="SimSun"/>
              </a:rPr>
              <a:t>感受美</a:t>
            </a:r>
            <a:endParaRPr sz="3300" baseline="2525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28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5">
                <a:latin typeface="SimSun"/>
                <a:cs typeface="SimSun"/>
              </a:rPr>
              <a:t>欣赏美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7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5">
                <a:latin typeface="SimSun"/>
                <a:cs typeface="SimSun"/>
              </a:rPr>
              <a:t>创造美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35">
                <a:latin typeface="SimSun"/>
                <a:cs typeface="SimSun"/>
              </a:rPr>
              <a:t>鉴赏美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3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6985" indent="646430">
              <a:lnSpc>
                <a:spcPct val="200300"/>
              </a:lnSpc>
              <a:spcBef>
                <a:spcPts val="120"/>
              </a:spcBef>
            </a:pPr>
            <a:r>
              <a:rPr sz="1950" spc="-15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0">
                <a:latin typeface="SimSun"/>
                <a:cs typeface="SimSun"/>
              </a:rPr>
              <a:t>个体把自己独特的美感用各种不同的形式表达出来，这 就    是对美的创造。创造美的能力包括艺术美的创造，也包括现实美的创造。对于大多</a:t>
            </a:r>
            <a:r>
              <a:rPr sz="1950" spc="-110">
                <a:latin typeface="SimSun"/>
                <a:cs typeface="SimSun"/>
              </a:rPr>
              <a:t>数人来说，创造美的能力首先是创造现实生活中美的能力。例如</a:t>
            </a:r>
            <a:r>
              <a:rPr sz="1950" spc="5635">
                <a:latin typeface="SimSun"/>
                <a:cs typeface="SimSun"/>
              </a:rPr>
              <a:t>，</a:t>
            </a:r>
            <a:r>
              <a:rPr sz="1950" spc="-20">
                <a:latin typeface="SimSun"/>
                <a:cs typeface="SimSun"/>
              </a:rPr>
              <a:t>按照美的</a:t>
            </a:r>
            <a:r>
              <a:rPr sz="1950" spc="-25">
                <a:latin typeface="SimSun"/>
                <a:cs typeface="SimSun"/>
              </a:rPr>
              <a:t>规律对自己的劳动条件和劳动产品进行设计和加工；对居室、日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35"/>
              </a:spcBef>
              <a:tabLst>
                <a:tab pos="5538470"/>
              </a:tabLst>
            </a:pPr>
            <a:r>
              <a:rPr sz="1950" spc="-65">
                <a:latin typeface="SimSun"/>
                <a:cs typeface="SimSun"/>
              </a:rPr>
              <a:t>用品、服饰等方面按美</a:t>
            </a:r>
            <a:r>
              <a:rPr sz="1950" spc="-60">
                <a:latin typeface="SimSun"/>
                <a:cs typeface="SimSun"/>
              </a:rPr>
              <a:t>的</a:t>
            </a:r>
            <a:r>
              <a:rPr sz="1950" spc="-65">
                <a:latin typeface="SimSun"/>
                <a:cs typeface="SimSun"/>
              </a:rPr>
              <a:t>标准做出选择</a:t>
            </a:r>
            <a:r>
              <a:rPr sz="1950" spc="-60">
                <a:latin typeface="SimSun"/>
                <a:cs typeface="SimSun"/>
              </a:rPr>
              <a:t>与</a:t>
            </a:r>
            <a:r>
              <a:rPr sz="1950" spc="-65">
                <a:latin typeface="SimSun"/>
                <a:cs typeface="SimSun"/>
              </a:rPr>
              <a:t>合理</a:t>
            </a:r>
            <a:r>
              <a:rPr sz="1950" spc="-60">
                <a:latin typeface="SimSun"/>
                <a:cs typeface="SimSun"/>
              </a:rPr>
              <a:t>的</a:t>
            </a:r>
            <a:r>
              <a:rPr sz="1950" spc="-50">
                <a:latin typeface="SimSun"/>
                <a:cs typeface="SimSun"/>
              </a:rPr>
              <a:t>配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45">
                <a:latin typeface="SimSun"/>
                <a:cs typeface="SimSun"/>
              </a:rPr>
              <a:t>置</a:t>
            </a:r>
            <a:r>
              <a:rPr sz="1950" spc="-40">
                <a:latin typeface="SimSun"/>
                <a:cs typeface="SimSun"/>
              </a:rPr>
              <a:t>；</a:t>
            </a:r>
            <a:r>
              <a:rPr sz="1950" spc="-45">
                <a:latin typeface="SimSun"/>
                <a:cs typeface="SimSun"/>
              </a:rPr>
              <a:t>以自己</a:t>
            </a:r>
            <a:r>
              <a:rPr sz="1950" spc="-40">
                <a:latin typeface="SimSun"/>
                <a:cs typeface="SimSun"/>
              </a:rPr>
              <a:t>的</a:t>
            </a:r>
            <a:r>
              <a:rPr sz="1950" spc="-45">
                <a:latin typeface="SimSun"/>
                <a:cs typeface="SimSun"/>
              </a:rPr>
              <a:t>行</a:t>
            </a:r>
            <a:r>
              <a:rPr sz="1950" spc="-40">
                <a:latin typeface="SimSun"/>
                <a:cs typeface="SimSun"/>
              </a:rPr>
              <a:t>为</a:t>
            </a:r>
            <a:r>
              <a:rPr sz="1950" spc="-45">
                <a:latin typeface="SimSun"/>
                <a:cs typeface="SimSun"/>
              </a:rPr>
              <a:t>、</a:t>
            </a:r>
            <a:r>
              <a:rPr sz="1950" spc="-50">
                <a:latin typeface="SimSun"/>
                <a:cs typeface="SimSun"/>
              </a:rPr>
              <a:t>表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29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009890" cy="8657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45">
                <a:latin typeface="SimSun"/>
                <a:cs typeface="SimSun"/>
              </a:rPr>
              <a:t>情、语言、仪态等方面的优美表现创造交际方 式的美等。因此，题干所述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55"/>
              </a:spcBef>
            </a:pPr>
            <a:r>
              <a:rPr sz="1950" spc="-30">
                <a:latin typeface="SimSun"/>
                <a:cs typeface="SimSun"/>
              </a:rPr>
              <a:t>属于美育中的创造美的能力。</a:t>
            </a:r>
            <a:endParaRPr sz="1950">
              <a:latin typeface="SimSun"/>
              <a:cs typeface="SimSun"/>
            </a:endParaRPr>
          </a:p>
          <a:p>
            <a:pPr marL="12700" marR="5080" indent="1019810">
              <a:lnSpc>
                <a:spcPts val="4680"/>
              </a:lnSpc>
              <a:spcBef>
                <a:spcPts val="545"/>
              </a:spcBef>
              <a:buSzPct val="107692"/>
              <a:buAutoNum type="arabicPeriod" startAt="68"/>
              <a:tabLst>
                <a:tab pos="1032510"/>
              </a:tabLst>
            </a:pPr>
            <a:r>
              <a:rPr sz="1950" spc="-75">
                <a:latin typeface="SimSun"/>
                <a:cs typeface="SimSun"/>
              </a:rPr>
              <a:t>张老师在讲解立体儿何题时，针对几何体分割作辅助线的位 置等</a:t>
            </a:r>
            <a:r>
              <a:rPr sz="1950" spc="-40">
                <a:latin typeface="SimSun"/>
                <a:cs typeface="SimSun"/>
              </a:rPr>
              <a:t>提出了相应的问题。同学们积极发言，在张老师的不断引导下， 同学们成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15"/>
              </a:spcBef>
            </a:pPr>
            <a:r>
              <a:rPr sz="1950" spc="-140">
                <a:latin typeface="SimSun"/>
                <a:cs typeface="SimSun"/>
              </a:rPr>
              <a:t>功地解岀了，并理解了类似试题的解题思路。张老师遵循的 教学原则是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9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理论联系实际原则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直观性原则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启发性原则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囚材施教原则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0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indent="628015">
              <a:lnSpc>
                <a:spcPct val="100000"/>
              </a:lnSpc>
              <a:spcBef>
                <a:spcPts val="2300"/>
              </a:spcBef>
            </a:pPr>
            <a:r>
              <a:rPr sz="3150" spc="-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启发性原则是指在教学活动中，教师要调动学生的主动 性</a:t>
            </a:r>
            <a:endParaRPr sz="1950">
              <a:latin typeface="SimSun"/>
              <a:cs typeface="SimSun"/>
            </a:endParaRPr>
          </a:p>
          <a:p>
            <a:pPr marL="12700" marR="8890">
              <a:lnSpc>
                <a:spcPts val="4680"/>
              </a:lnSpc>
              <a:spcBef>
                <a:spcPts val="535"/>
              </a:spcBef>
            </a:pPr>
            <a:r>
              <a:rPr sz="1950" spc="-40">
                <a:latin typeface="SimSun"/>
                <a:cs typeface="SimSun"/>
              </a:rPr>
              <a:t>和积极性，引导他们通过独立思考、积极探索，生动活泼地学习， 自觉地</a:t>
            </a:r>
            <a:r>
              <a:rPr sz="1950" spc="-45">
                <a:latin typeface="SimSun"/>
                <a:cs typeface="SimSun"/>
              </a:rPr>
              <a:t>掌握科学知识，提高分析问题和解决问题的能力。题干中的张 老师在讲解</a:t>
            </a:r>
            <a:endParaRPr sz="1950">
              <a:latin typeface="SimSun"/>
              <a:cs typeface="SimSun"/>
            </a:endParaRPr>
          </a:p>
          <a:p>
            <a:pPr marL="12700" marR="14604">
              <a:lnSpc>
                <a:spcPts val="4680"/>
              </a:lnSpc>
            </a:pPr>
            <a:r>
              <a:rPr sz="1950" spc="-45">
                <a:latin typeface="SimSun"/>
                <a:cs typeface="SimSun"/>
              </a:rPr>
              <a:t>立体几何题的过程中，不仅提出了相应的问题，还针对学 生的发言，不断</a:t>
            </a:r>
            <a:r>
              <a:rPr sz="1950" spc="-25">
                <a:latin typeface="SimSun"/>
                <a:cs typeface="SimSun"/>
              </a:rPr>
              <a:t>引导，帮助学生成功地解出了，这体现了对启发性原 则的运用。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10317404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69.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10355657"/>
            <a:ext cx="6633845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5">
                <a:latin typeface="SimSun"/>
                <a:cs typeface="SimSun"/>
              </a:rPr>
              <a:t>张老师编制了一份算数试卷对小学生进行考查，由于卷中出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10952874"/>
            <a:ext cx="7209790" cy="328485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60">
                <a:latin typeface="SimSun"/>
                <a:cs typeface="SimSun"/>
              </a:rPr>
              <a:t>现了一些生字而影响了学生的数学考试成绩。这说明 这份试卷的()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80">
                <a:latin typeface="SimSun"/>
                <a:cs typeface="SimSun"/>
              </a:rPr>
              <a:t>实用性差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80">
                <a:latin typeface="SimSun"/>
                <a:cs typeface="SimSun"/>
              </a:rPr>
              <a:t>可 信 度 低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15">
                <a:latin typeface="SimSun"/>
                <a:cs typeface="SimSun"/>
              </a:rPr>
              <a:t>有 效 性差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15">
                <a:latin typeface="SimSun"/>
                <a:cs typeface="SimSun"/>
              </a:rPr>
              <a:t>区 分度 低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20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30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05014"/>
            <a:ext cx="8722995" cy="12726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40715">
              <a:lnSpc>
                <a:spcPct val="100000"/>
              </a:lnSpc>
              <a:spcBef>
                <a:spcPts val="10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>
                <a:latin typeface="SimSun"/>
                <a:cs typeface="SimSun"/>
              </a:rPr>
              <a:t>测验的效度(有效性)，是指一个测验工具希望测到某种行</a:t>
            </a:r>
            <a:endParaRPr sz="1950">
              <a:latin typeface="SimSun"/>
              <a:cs typeface="SimSun"/>
            </a:endParaRPr>
          </a:p>
          <a:p>
            <a:pPr marL="12700" marR="724535" algn="just">
              <a:lnSpc>
                <a:spcPts val="4680"/>
              </a:lnSpc>
              <a:spcBef>
                <a:spcPts val="535"/>
              </a:spcBef>
            </a:pPr>
            <a:r>
              <a:rPr sz="1950" spc="-15">
                <a:latin typeface="SimSun"/>
                <a:cs typeface="SimSun"/>
              </a:rPr>
              <a:t>为特征的有效性与准确程度。在本题中，算数试卷希望测到的是学生对算</a:t>
            </a:r>
            <a:r>
              <a:rPr sz="1950" spc="-30">
                <a:latin typeface="SimSun"/>
                <a:cs typeface="SimSun"/>
              </a:rPr>
              <a:t>数知识的掌握程度，但却因生字而没有达到原有的效果。因此，这说明该</a:t>
            </a:r>
            <a:r>
              <a:rPr sz="1950" spc="-25">
                <a:latin typeface="SimSun"/>
                <a:cs typeface="SimSun"/>
              </a:rPr>
              <a:t>试卷的有效性差。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1605"/>
              </a:spcBef>
              <a:buSzPct val="107692"/>
              <a:buAutoNum type="arabicPeriod" startAt="70"/>
              <a:tabLst>
                <a:tab pos="1016000"/>
              </a:tabLst>
            </a:pPr>
            <a:r>
              <a:rPr sz="1950" spc="-10">
                <a:latin typeface="SimSun"/>
                <a:cs typeface="SimSun"/>
              </a:rPr>
              <a:t>以下各项中，属于影响解决问题的主要因素的是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20"/>
              </a:spcBef>
              <a:tabLst>
                <a:tab pos="967740"/>
              </a:tabLst>
            </a:pPr>
            <a:r>
              <a:rPr sz="1950" spc="-50">
                <a:latin typeface="SimSun"/>
                <a:cs typeface="SimSun"/>
              </a:rPr>
              <a:t>①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0">
                <a:latin typeface="SimSun"/>
                <a:cs typeface="SimSun"/>
              </a:rPr>
              <a:t>问题的呈现特征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75"/>
              </a:spcBef>
              <a:tabLst>
                <a:tab pos="967740"/>
              </a:tabLst>
            </a:pPr>
            <a:r>
              <a:rPr sz="1950" spc="-50">
                <a:latin typeface="SimSun"/>
                <a:cs typeface="SimSun"/>
              </a:rPr>
              <a:t>②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25">
                <a:latin typeface="SimSun"/>
                <a:cs typeface="SimSun"/>
              </a:rPr>
              <a:t>己有的知识经</a:t>
            </a:r>
            <a:r>
              <a:rPr sz="1950" spc="5585">
                <a:latin typeface="SimSun"/>
                <a:cs typeface="SimSun"/>
              </a:rPr>
              <a:t>验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65"/>
              </a:spcBef>
              <a:tabLst>
                <a:tab pos="967740"/>
              </a:tabLst>
            </a:pPr>
            <a:r>
              <a:rPr sz="1950" spc="-50">
                <a:latin typeface="SimSun"/>
                <a:cs typeface="SimSun"/>
              </a:rPr>
              <a:t>③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5">
                <a:latin typeface="SimSun"/>
                <a:cs typeface="SimSun"/>
              </a:rPr>
              <a:t>功能固着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70"/>
              </a:spcBef>
              <a:tabLst>
                <a:tab pos="967740"/>
              </a:tabLst>
            </a:pPr>
            <a:r>
              <a:rPr sz="1950" spc="-50">
                <a:latin typeface="SimSun"/>
                <a:cs typeface="SimSun"/>
              </a:rPr>
              <a:t>④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35">
                <a:latin typeface="SimSun"/>
                <a:cs typeface="SimSun"/>
              </a:rPr>
              <a:t>智力水平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1980"/>
              </a:spcBef>
              <a:buAutoNum type="alphaUcPeriod"/>
              <a:tabLst>
                <a:tab pos="904875"/>
              </a:tabLst>
            </a:pPr>
            <a:r>
              <a:rPr sz="2100" spc="-25">
                <a:latin typeface="SimSun"/>
                <a:cs typeface="SimSun"/>
              </a:rPr>
              <a:t>①②③</a:t>
            </a:r>
            <a:endParaRPr sz="210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85"/>
              </a:spcBef>
              <a:buAutoNum type="alphaUcPeriod"/>
              <a:tabLst>
                <a:tab pos="904875"/>
              </a:tabLst>
            </a:pPr>
            <a:r>
              <a:rPr sz="2100" spc="-25">
                <a:latin typeface="SimSun"/>
                <a:cs typeface="SimSun"/>
              </a:rPr>
              <a:t>①②④</a:t>
            </a:r>
            <a:endParaRPr sz="210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75"/>
              </a:spcBef>
              <a:buAutoNum type="alphaUcPeriod"/>
              <a:tabLst>
                <a:tab pos="904875"/>
              </a:tabLst>
            </a:pPr>
            <a:r>
              <a:rPr sz="2100" spc="-25">
                <a:latin typeface="SimSun"/>
                <a:cs typeface="SimSun"/>
              </a:rPr>
              <a:t>②③④</a:t>
            </a:r>
            <a:endParaRPr sz="210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90"/>
              </a:spcBef>
              <a:buAutoNum type="alphaUcPeriod"/>
              <a:tabLst>
                <a:tab pos="904875"/>
              </a:tabLst>
            </a:pPr>
            <a:r>
              <a:rPr sz="2100" spc="-20">
                <a:latin typeface="SimSun"/>
                <a:cs typeface="SimSun"/>
              </a:rPr>
              <a:t>①②③④</a:t>
            </a:r>
            <a:endParaRPr sz="210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25"/>
              </a:spcBef>
            </a:pPr>
            <a:r>
              <a:rPr sz="1950" spc="-2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-37" baseline="3968">
                <a:latin typeface="SimSun"/>
                <a:cs typeface="SimSun"/>
              </a:rPr>
              <a:t>D</a:t>
            </a:r>
            <a:endParaRPr sz="3150" baseline="3968">
              <a:latin typeface="SimSun"/>
              <a:cs typeface="SimSun"/>
            </a:endParaRPr>
          </a:p>
          <a:p>
            <a:pPr marL="12700" marR="722630" indent="646430">
              <a:lnSpc>
                <a:spcPts val="4610"/>
              </a:lnSpc>
              <a:spcBef>
                <a:spcPts val="50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40">
                <a:latin typeface="SimSun"/>
                <a:cs typeface="SimSun"/>
              </a:rPr>
              <a:t>影响问题解决的主要因素有：</a:t>
            </a:r>
            <a:r>
              <a:rPr sz="3150" spc="-1200" baseline="3968">
                <a:latin typeface="SimSun"/>
                <a:cs typeface="SimSun"/>
              </a:rPr>
              <a:t>（</a:t>
            </a:r>
            <a:r>
              <a:rPr sz="3150" spc="1162" baseline="3968">
                <a:latin typeface="SimSun"/>
                <a:cs typeface="SimSun"/>
              </a:rPr>
              <a:t>1</a:t>
            </a:r>
            <a:r>
              <a:rPr sz="3150" spc="-1200" baseline="3968">
                <a:latin typeface="SimSun"/>
                <a:cs typeface="SimSun"/>
              </a:rPr>
              <a:t>）</a:t>
            </a:r>
            <a:r>
              <a:rPr sz="1950" spc="-25">
                <a:latin typeface="SimSun"/>
                <a:cs typeface="SimSun"/>
              </a:rPr>
              <a:t>问题情境</a:t>
            </a:r>
            <a:r>
              <a:rPr sz="1950" spc="-20">
                <a:latin typeface="SimSun"/>
                <a:cs typeface="SimSun"/>
              </a:rPr>
              <a:t>（</a:t>
            </a:r>
            <a:r>
              <a:rPr sz="1950" spc="265">
                <a:latin typeface="SimSun"/>
                <a:cs typeface="SimSun"/>
              </a:rPr>
              <a:t>问题的呈</a:t>
            </a:r>
            <a:r>
              <a:rPr sz="1950" spc="-25">
                <a:latin typeface="SimSun"/>
                <a:cs typeface="SimSun"/>
              </a:rPr>
              <a:t>现特征</a:t>
            </a:r>
            <a:r>
              <a:rPr sz="1950" spc="-725">
                <a:latin typeface="SimSun"/>
                <a:cs typeface="SimSun"/>
              </a:rPr>
              <a:t>）</a:t>
            </a:r>
            <a:r>
              <a:rPr sz="1950" spc="465">
                <a:latin typeface="SimSun"/>
                <a:cs typeface="SimSun"/>
              </a:rPr>
              <a:t>；</a:t>
            </a:r>
            <a:r>
              <a:rPr sz="3150" spc="-1132" baseline="3968">
                <a:latin typeface="SimSun"/>
                <a:cs typeface="SimSun"/>
              </a:rPr>
              <a:t>（</a:t>
            </a:r>
            <a:r>
              <a:rPr sz="3150" spc="1230" baseline="3968">
                <a:latin typeface="SimSun"/>
                <a:cs typeface="SimSun"/>
              </a:rPr>
              <a:t>2</a:t>
            </a:r>
            <a:r>
              <a:rPr sz="3150" spc="-1222" baseline="3968">
                <a:latin typeface="SimSun"/>
                <a:cs typeface="SimSun"/>
              </a:rPr>
              <a:t>）</a:t>
            </a:r>
            <a:r>
              <a:rPr sz="1950" spc="10">
                <a:latin typeface="SimSun"/>
                <a:cs typeface="SimSun"/>
              </a:rPr>
              <a:t>定势与功能固着；</a:t>
            </a:r>
            <a:r>
              <a:rPr sz="3150" spc="-1267" baseline="3968">
                <a:latin typeface="SimSun"/>
                <a:cs typeface="SimSun"/>
              </a:rPr>
              <a:t>（</a:t>
            </a:r>
            <a:r>
              <a:rPr sz="3150" spc="1095" baseline="3968">
                <a:latin typeface="SimSun"/>
                <a:cs typeface="SimSun"/>
              </a:rPr>
              <a:t>3</a:t>
            </a:r>
            <a:r>
              <a:rPr sz="3150" spc="-1357" baseline="3968">
                <a:latin typeface="SimSun"/>
                <a:cs typeface="SimSun"/>
              </a:rPr>
              <a:t>）</a:t>
            </a:r>
            <a:r>
              <a:rPr sz="1950" spc="30">
                <a:latin typeface="SimSun"/>
                <a:cs typeface="SimSun"/>
              </a:rPr>
              <a:t>原型启发；</a:t>
            </a:r>
            <a:r>
              <a:rPr sz="3150" spc="-1267" baseline="3968">
                <a:latin typeface="SimSun"/>
                <a:cs typeface="SimSun"/>
              </a:rPr>
              <a:t>（</a:t>
            </a:r>
            <a:r>
              <a:rPr sz="3150" spc="1095" baseline="3968">
                <a:latin typeface="SimSun"/>
                <a:cs typeface="SimSun"/>
              </a:rPr>
              <a:t>4</a:t>
            </a:r>
            <a:r>
              <a:rPr sz="3150" spc="-1357" baseline="3968">
                <a:latin typeface="SimSun"/>
                <a:cs typeface="SimSun"/>
              </a:rPr>
              <a:t>）</a:t>
            </a:r>
            <a:r>
              <a:rPr sz="1950" spc="55">
                <a:latin typeface="SimSun"/>
                <a:cs typeface="SimSun"/>
              </a:rPr>
              <a:t>已有知识经验；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585"/>
              </a:spcBef>
            </a:pP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5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155">
                <a:latin typeface="SimSun"/>
                <a:cs typeface="SimSun"/>
              </a:rPr>
              <a:t>情绪与动机； 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6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60">
                <a:latin typeface="SimSun"/>
                <a:cs typeface="SimSun"/>
              </a:rPr>
              <a:t>智力水平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700" marR="5080" indent="1005840">
              <a:lnSpc>
                <a:spcPts val="4860"/>
              </a:lnSpc>
              <a:spcBef>
                <a:spcPts val="484"/>
              </a:spcBef>
              <a:buSzPct val="107692"/>
              <a:buAutoNum type="arabicPeriod" startAt="71"/>
              <a:tabLst>
                <a:tab pos="1018540"/>
                <a:tab pos="7745095"/>
              </a:tabLst>
            </a:pPr>
            <a:r>
              <a:rPr sz="1950">
                <a:latin typeface="SimSun"/>
                <a:cs typeface="SimSun"/>
              </a:rPr>
              <a:t>不同阶段的教师职业道徳或多或少地存在着某些相同或相</a:t>
            </a:r>
            <a:r>
              <a:rPr sz="1950" spc="-50">
                <a:latin typeface="SimSun"/>
                <a:cs typeface="SimSun"/>
              </a:rPr>
              <a:t>似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5585">
                <a:latin typeface="SimSun"/>
                <a:cs typeface="SimSun"/>
              </a:rPr>
              <a:t>的</a:t>
            </a:r>
            <a:r>
              <a:rPr sz="1950" spc="-20">
                <a:latin typeface="SimSun"/>
                <a:cs typeface="SimSun"/>
              </a:rPr>
              <a:t>规范或</a:t>
            </a:r>
            <a:r>
              <a:rPr sz="1950" spc="-10">
                <a:latin typeface="SimSun"/>
                <a:cs typeface="SimSun"/>
              </a:rPr>
              <a:t>要</a:t>
            </a:r>
            <a:r>
              <a:rPr sz="1950" spc="-20">
                <a:latin typeface="SimSun"/>
                <a:cs typeface="SimSun"/>
              </a:rPr>
              <a:t>求</a:t>
            </a:r>
            <a:r>
              <a:rPr sz="1950" spc="-10">
                <a:latin typeface="SimSun"/>
                <a:cs typeface="SimSun"/>
              </a:rPr>
              <a:t>。这说明</a:t>
            </a:r>
            <a:r>
              <a:rPr sz="1950" spc="-20">
                <a:latin typeface="SimSun"/>
                <a:cs typeface="SimSun"/>
              </a:rPr>
              <a:t>教师职业道德</a:t>
            </a:r>
            <a:r>
              <a:rPr sz="1950" spc="-10">
                <a:latin typeface="SimSun"/>
                <a:cs typeface="SimSun"/>
              </a:rPr>
              <a:t>具有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159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本质</a:t>
            </a:r>
            <a:r>
              <a:rPr sz="1950" spc="5575">
                <a:latin typeface="SimSun"/>
                <a:cs typeface="SimSun"/>
              </a:rPr>
              <a:t>性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070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传承</a:t>
            </a:r>
            <a:r>
              <a:rPr sz="1950" spc="5585">
                <a:latin typeface="SimSun"/>
                <a:cs typeface="SimSun"/>
              </a:rPr>
              <a:t>性</a:t>
            </a:r>
            <a:endParaRPr sz="1950">
              <a:latin typeface="SimSun"/>
              <a:cs typeface="SimSun"/>
            </a:endParaRPr>
          </a:p>
          <a:p>
            <a:pPr marL="923290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923290"/>
              </a:tabLst>
            </a:pPr>
            <a:r>
              <a:rPr sz="1950" spc="-20">
                <a:latin typeface="SimSun"/>
                <a:cs typeface="SimSun"/>
              </a:rPr>
              <a:t>共同</a:t>
            </a:r>
            <a:r>
              <a:rPr sz="1950" spc="5585">
                <a:latin typeface="SimSun"/>
                <a:cs typeface="SimSun"/>
              </a:rPr>
              <a:t>性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31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18729"/>
            <a:ext cx="8720455" cy="12626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4830">
              <a:lnSpc>
                <a:spcPts val="2465"/>
              </a:lnSpc>
            </a:pP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135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稳固性</a:t>
            </a:r>
            <a:endParaRPr sz="1950">
              <a:latin typeface="SimSun"/>
              <a:cs typeface="SimSun"/>
            </a:endParaRPr>
          </a:p>
          <a:p>
            <a:pPr marL="544830">
              <a:lnSpc>
                <a:spcPct val="100000"/>
              </a:lnSpc>
              <a:spcBef>
                <a:spcPts val="2085"/>
              </a:spcBef>
            </a:pPr>
            <a:r>
              <a:rPr sz="1950" spc="-26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3150" spc="1057" baseline="3968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3150" baseline="3968">
              <a:latin typeface="SimSun"/>
              <a:cs typeface="SimSun"/>
            </a:endParaRPr>
          </a:p>
          <a:p>
            <a:pPr marL="12700" marR="6985" indent="646430">
              <a:lnSpc>
                <a:spcPts val="4550"/>
              </a:lnSpc>
              <a:spcBef>
                <a:spcPts val="515"/>
              </a:spcBef>
            </a:pPr>
            <a:r>
              <a:rPr sz="3150" spc="-5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0">
                <a:solidFill>
                  <a:srgbClr val="1F42D1"/>
                </a:solidFill>
                <a:latin typeface="SimSun"/>
                <a:cs typeface="SimSun"/>
              </a:rPr>
              <a:t>所</a:t>
            </a:r>
            <a:r>
              <a:rPr sz="1950" spc="-45">
                <a:latin typeface="SimSun"/>
                <a:cs typeface="SimSun"/>
              </a:rPr>
              <a:t>谓教师职业道德的共同性，是指不同社会、不同阶级 </a:t>
            </a:r>
            <a:r>
              <a:rPr sz="1950" spc="5585">
                <a:latin typeface="SimSun"/>
                <a:cs typeface="SimSun"/>
              </a:rPr>
              <a:t>的</a:t>
            </a:r>
            <a:r>
              <a:rPr sz="1950" spc="-45">
                <a:latin typeface="SimSun"/>
                <a:cs typeface="SimSun"/>
              </a:rPr>
              <a:t>教师职业道德或多或少地存在着某些相同或相似的规范和要求。故 本题选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405"/>
              </a:spcBef>
            </a:pPr>
            <a:r>
              <a:rPr sz="2100">
                <a:latin typeface="SimSun"/>
                <a:cs typeface="SimSun"/>
              </a:rPr>
              <a:t>c</a:t>
            </a:r>
            <a:r>
              <a:rPr sz="2925" spc="-75" baseline="-4273">
                <a:latin typeface="SimSun"/>
                <a:cs typeface="SimSun"/>
              </a:rPr>
              <a:t>。</a:t>
            </a:r>
            <a:endParaRPr sz="2925" baseline="-4273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230"/>
              </a:spcBef>
              <a:buSzPct val="107692"/>
              <a:buAutoNum type="arabicPeriod" startAt="72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教育的本质属性，即教育具体而实在的规定性表现在（）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7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教育是人类有意识地传递社会经验的活动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教育具有经济功能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9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教育是以人的培养为主要目标的社会实践活动</a:t>
            </a:r>
            <a:endParaRPr sz="1950">
              <a:latin typeface="SimSun"/>
              <a:cs typeface="SimSun"/>
            </a:endParaRPr>
          </a:p>
          <a:p>
            <a:pPr marL="526415" marR="3102610" lvl="1" indent="378460">
              <a:lnSpc>
                <a:spcPct val="177300"/>
              </a:lnSpc>
              <a:spcBef>
                <a:spcPts val="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教育是人类所特有的一种有意识的社会活动</a:t>
            </a: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ACD</a:t>
            </a:r>
            <a:endParaRPr sz="2100">
              <a:latin typeface="SimSun"/>
              <a:cs typeface="SimSun"/>
            </a:endParaRPr>
          </a:p>
          <a:p>
            <a:pPr marL="12700" marR="5080" indent="646430">
              <a:lnSpc>
                <a:spcPct val="182500"/>
              </a:lnSpc>
              <a:spcBef>
                <a:spcPts val="15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">
                <a:latin typeface="SimSun"/>
                <a:cs typeface="SimSun"/>
              </a:rPr>
              <a:t>教育的具体而实在的规定性体现在</a:t>
            </a:r>
            <a:r>
              <a:rPr sz="1950" spc="-1090">
                <a:latin typeface="SimSun"/>
                <a:cs typeface="SimSun"/>
              </a:rPr>
              <a:t>：</a:t>
            </a:r>
            <a:r>
              <a:rPr sz="3150" spc="540" baseline="3968">
                <a:latin typeface="SimSun"/>
                <a:cs typeface="SimSun"/>
              </a:rPr>
              <a:t>（</a:t>
            </a:r>
            <a:r>
              <a:rPr sz="3150" spc="547" baseline="3968">
                <a:latin typeface="SimSun"/>
                <a:cs typeface="SimSun"/>
              </a:rPr>
              <a:t>1</a:t>
            </a:r>
            <a:r>
              <a:rPr sz="3150" spc="540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教育是人类 </a:t>
            </a:r>
            <a:r>
              <a:rPr sz="1950" spc="5585">
                <a:latin typeface="SimSun"/>
                <a:cs typeface="SimSun"/>
              </a:rPr>
              <a:t>所</a:t>
            </a:r>
            <a:r>
              <a:rPr sz="1950" spc="-25">
                <a:latin typeface="SimSun"/>
                <a:cs typeface="SimSun"/>
              </a:rPr>
              <a:t>特有的一种有意识的社会活动；</a:t>
            </a:r>
            <a:r>
              <a:rPr sz="3150" spc="-15" baseline="3968">
                <a:latin typeface="SimSun"/>
                <a:cs typeface="SimSun"/>
              </a:rPr>
              <a:t>（2）</a:t>
            </a:r>
            <a:r>
              <a:rPr sz="1950" spc="35">
                <a:latin typeface="SimSun"/>
                <a:cs typeface="SimSun"/>
              </a:rPr>
              <a:t>教育是人类有意识地传递社会经验</a:t>
            </a:r>
            <a:r>
              <a:rPr sz="1950" spc="500">
                <a:latin typeface="SimSun"/>
                <a:cs typeface="SimSun"/>
              </a:rPr>
              <a:t>    </a:t>
            </a:r>
            <a:r>
              <a:rPr sz="1950" spc="-20">
                <a:latin typeface="SimSun"/>
                <a:cs typeface="SimSun"/>
              </a:rPr>
              <a:t>的活动；</a:t>
            </a:r>
            <a:r>
              <a:rPr sz="3150" spc="-30" baseline="3968">
                <a:latin typeface="SimSun"/>
                <a:cs typeface="SimSun"/>
              </a:rPr>
              <a:t>（3）</a:t>
            </a:r>
            <a:r>
              <a:rPr sz="1950" spc="-25">
                <a:latin typeface="SimSun"/>
                <a:cs typeface="SimSun"/>
              </a:rPr>
              <a:t>教育是以人的培养为直接目标的社会实践活动。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090"/>
              </a:spcBef>
              <a:buSzPct val="107692"/>
              <a:buAutoNum type="arabicPeriod" startAt="73"/>
              <a:tabLst>
                <a:tab pos="1016000"/>
              </a:tabLst>
            </a:pPr>
            <a:r>
              <a:rPr sz="1950" spc="-20">
                <a:latin typeface="SimSun"/>
                <a:cs typeface="SimSun"/>
              </a:rPr>
              <a:t>个体身心发展的互补性要求教育者做到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善于发现学生的优势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9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面向全体学生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做好阶段间的过渡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7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抓关键期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45"/>
              </a:spcBef>
            </a:pPr>
            <a:r>
              <a:rPr sz="2100" spc="-37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500">
                <a:solidFill>
                  <a:srgbClr val="F40C0C"/>
                </a:solidFill>
                <a:latin typeface="SimSun"/>
                <a:cs typeface="SimSun"/>
              </a:rPr>
              <a:t>AB</a:t>
            </a:r>
            <a:endParaRPr sz="2100">
              <a:latin typeface="SimSun"/>
              <a:cs typeface="SimSun"/>
            </a:endParaRPr>
          </a:p>
          <a:p>
            <a:pPr marL="12700" marR="721995" indent="646430">
              <a:lnSpc>
                <a:spcPts val="4790"/>
              </a:lnSpc>
              <a:spcBef>
                <a:spcPts val="42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">
                <a:latin typeface="SimSun"/>
                <a:cs typeface="SimSun"/>
              </a:rPr>
              <a:t>个体身心发展的互补性要求教育工作者</a:t>
            </a:r>
            <a:r>
              <a:rPr sz="1950" spc="-1090">
                <a:latin typeface="SimSun"/>
                <a:cs typeface="SimSun"/>
              </a:rPr>
              <a:t>：</a:t>
            </a:r>
            <a:r>
              <a:rPr sz="3150" spc="540" baseline="3968">
                <a:latin typeface="SimSun"/>
                <a:cs typeface="SimSun"/>
              </a:rPr>
              <a:t>（</a:t>
            </a:r>
            <a:r>
              <a:rPr sz="3150" spc="547" baseline="3968">
                <a:latin typeface="SimSun"/>
                <a:cs typeface="SimSun"/>
              </a:rPr>
              <a:t>1</a:t>
            </a:r>
            <a:r>
              <a:rPr sz="3150" spc="532" baseline="3968">
                <a:latin typeface="SimSun"/>
                <a:cs typeface="SimSun"/>
              </a:rPr>
              <a:t>）</a:t>
            </a:r>
            <a:r>
              <a:rPr sz="1950" spc="-25">
                <a:latin typeface="SimSun"/>
                <a:cs typeface="SimSun"/>
              </a:rPr>
              <a:t>要树立 信</a:t>
            </a:r>
            <a:r>
              <a:rPr sz="1950" spc="-20">
                <a:latin typeface="SimSun"/>
                <a:cs typeface="SimSun"/>
              </a:rPr>
              <a:t>心，相信每一个学生，特别是暂时落后或某些方面有缺陷的学生，通过其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32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14157"/>
            <a:ext cx="8784590" cy="74549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spc="-20">
                <a:latin typeface="SimSun"/>
                <a:cs typeface="SimSun"/>
              </a:rPr>
              <a:t>他方面的补偿性发展，都会达到与一般正常学生一样的发展</a:t>
            </a:r>
            <a:r>
              <a:rPr sz="1950" spc="610">
                <a:latin typeface="SimSun"/>
                <a:cs typeface="SimSun"/>
              </a:rPr>
              <a:t>水平；</a:t>
            </a:r>
            <a:r>
              <a:rPr sz="3150" spc="1027" baseline="3968">
                <a:latin typeface="SimSun"/>
                <a:cs typeface="SimSun"/>
              </a:rPr>
              <a:t>（</a:t>
            </a:r>
            <a:r>
              <a:rPr sz="3150" spc="3390" baseline="3968">
                <a:latin typeface="SimSun"/>
                <a:cs typeface="SimSun"/>
              </a:rPr>
              <a:t>2</a:t>
            </a:r>
            <a:r>
              <a:rPr sz="3150" spc="3382" baseline="3968">
                <a:latin typeface="SimSun"/>
                <a:cs typeface="SimSun"/>
              </a:rPr>
              <a:t>）</a:t>
            </a:r>
            <a:endParaRPr sz="3150" baseline="3968">
              <a:latin typeface="SimSun"/>
              <a:cs typeface="SimSun"/>
            </a:endParaRPr>
          </a:p>
          <a:p>
            <a:pPr marL="12700" marR="788670">
              <a:lnSpc>
                <a:spcPts val="4770"/>
              </a:lnSpc>
              <a:spcBef>
                <a:spcPts val="550"/>
              </a:spcBef>
            </a:pPr>
            <a:r>
              <a:rPr sz="1950" spc="-30">
                <a:latin typeface="SimSun"/>
                <a:cs typeface="SimSun"/>
              </a:rPr>
              <a:t>要掌握科学的教育方法，发现学生的优势，扬长避短，长善救失，激发学</a:t>
            </a:r>
            <a:r>
              <a:rPr sz="1950" spc="-25">
                <a:latin typeface="SimSun"/>
                <a:cs typeface="SimSun"/>
              </a:rPr>
              <a:t>生自我发展的信心和自觉。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1720"/>
              </a:spcBef>
              <a:buAutoNum type="arabicPeriod" startAt="74"/>
              <a:tabLst>
                <a:tab pos="1016000"/>
              </a:tabLst>
            </a:pP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644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列能够培养小学生良好的意志品质的有（）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引导学生树立远大志向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通过活动锻炼学生意志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1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培养学生良好行为习惯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创设克服困难的情境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50"/>
              </a:spcBef>
            </a:pPr>
            <a:r>
              <a:rPr sz="2100" spc="-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10">
                <a:latin typeface="SimSun"/>
                <a:cs typeface="SimSun"/>
              </a:rPr>
              <a:t>ABCD</a:t>
            </a:r>
            <a:endParaRPr sz="2100">
              <a:latin typeface="SimSun"/>
              <a:cs typeface="SimSun"/>
            </a:endParaRPr>
          </a:p>
          <a:p>
            <a:pPr marL="12700" marR="65405" indent="628015">
              <a:lnSpc>
                <a:spcPct val="183400"/>
              </a:lnSpc>
              <a:spcBef>
                <a:spcPts val="145"/>
              </a:spcBef>
            </a:pPr>
            <a:r>
              <a:rPr sz="3150" spc="-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35">
                <a:latin typeface="SimSun"/>
                <a:cs typeface="SimSun"/>
              </a:rPr>
              <a:t>小学生意志品质的培养方法有：</a:t>
            </a:r>
            <a:r>
              <a:rPr sz="3150" spc="-1192" baseline="3968">
                <a:latin typeface="SimSun"/>
                <a:cs typeface="SimSun"/>
              </a:rPr>
              <a:t>（</a:t>
            </a:r>
            <a:r>
              <a:rPr sz="3150" spc="1170" baseline="3968">
                <a:latin typeface="SimSun"/>
                <a:cs typeface="SimSun"/>
              </a:rPr>
              <a:t>1</a:t>
            </a:r>
            <a:r>
              <a:rPr sz="3150" spc="-1192" baseline="3968">
                <a:latin typeface="SimSun"/>
                <a:cs typeface="SimSun"/>
              </a:rPr>
              <a:t>）</a:t>
            </a:r>
            <a:r>
              <a:rPr sz="1950" spc="5">
                <a:latin typeface="SimSun"/>
                <a:cs typeface="SimSun"/>
              </a:rPr>
              <a:t>引导学生树立远 大    的</a:t>
            </a:r>
            <a:r>
              <a:rPr sz="1950" spc="-25">
                <a:latin typeface="SimSun"/>
                <a:cs typeface="SimSun"/>
              </a:rPr>
              <a:t>志向。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2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培养小学生的行动目的性。意志形成的关键在于进 行实际的锻炼。教师要通过多种有目的的活动，培养学生的意志。</a:t>
            </a:r>
            <a:r>
              <a:rPr sz="3150" spc="-419" baseline="3968">
                <a:latin typeface="SimSun"/>
                <a:cs typeface="SimSun"/>
              </a:rPr>
              <a:t>（</a:t>
            </a:r>
            <a:r>
              <a:rPr sz="3150" spc="1942" baseline="3968">
                <a:latin typeface="SimSun"/>
                <a:cs typeface="SimSun"/>
              </a:rPr>
              <a:t>3</a:t>
            </a:r>
            <a:r>
              <a:rPr sz="3150" spc="-22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培养</a:t>
            </a:r>
            <a:r>
              <a:rPr sz="1950" spc="5635">
                <a:latin typeface="SimSun"/>
                <a:cs typeface="SimSun"/>
              </a:rPr>
              <a:t>学</a:t>
            </a:r>
            <a:r>
              <a:rPr sz="1950" spc="-20">
                <a:latin typeface="SimSun"/>
                <a:cs typeface="SimSun"/>
              </a:rPr>
              <a:t>生良好的</a:t>
            </a:r>
            <a:r>
              <a:rPr sz="1950" spc="-15">
                <a:latin typeface="SimSun"/>
                <a:cs typeface="SimSun"/>
              </a:rPr>
              <a:t>行为习惯。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4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20">
                <a:latin typeface="SimSun"/>
                <a:cs typeface="SimSun"/>
              </a:rPr>
              <a:t>创设克服困难的情境。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82228" y="9092108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75.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039478" y="9130361"/>
            <a:ext cx="3205480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0">
                <a:latin typeface="SimSun"/>
                <a:cs typeface="SimSun"/>
              </a:rPr>
              <a:t>联结学习理论认为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9715576"/>
            <a:ext cx="8720455" cy="4441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学习的实质是在主体内部构造完形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学习是在刺激与反应之间建立联结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强化在学习中起着重要作用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0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认知结构是学习的基础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习惯是反复练习与强化的结果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64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0">
                <a:latin typeface="SimSun"/>
                <a:cs typeface="SimSun"/>
              </a:rPr>
              <a:t>BCE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80"/>
              </a:lnSpc>
              <a:spcBef>
                <a:spcPts val="420"/>
              </a:spcBef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0">
                <a:latin typeface="SimSun"/>
                <a:cs typeface="SimSun"/>
              </a:rPr>
              <a:t>联结学习理论认为，一切学习都是通过条件作用，在刺 </a:t>
            </a:r>
            <a:r>
              <a:rPr sz="1950" spc="5585">
                <a:latin typeface="SimSun"/>
                <a:cs typeface="SimSun"/>
              </a:rPr>
              <a:t>激</a:t>
            </a:r>
            <a:r>
              <a:rPr sz="1950" spc="-45">
                <a:latin typeface="SimSun"/>
                <a:cs typeface="SimSun"/>
              </a:rPr>
              <a:t>和反应之间建立直接联结的过程。强化在刺激一反应联结的建立中 起着重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33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722995" cy="10452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要作用。在刺激一反应联结中，个体学到的是习惯，而习惯是反复练习和</a:t>
            </a:r>
            <a:endParaRPr sz="1950">
              <a:latin typeface="SimSun"/>
              <a:cs typeface="SimSun"/>
            </a:endParaRPr>
          </a:p>
          <a:p>
            <a:pPr marL="12700" marR="727075">
              <a:lnSpc>
                <a:spcPct val="193600"/>
              </a:lnSpc>
              <a:spcBef>
                <a:spcPts val="130"/>
              </a:spcBef>
            </a:pPr>
            <a:r>
              <a:rPr sz="1950" spc="-30">
                <a:latin typeface="SimSun"/>
                <a:cs typeface="SimSun"/>
              </a:rPr>
              <a:t>强化的结果。习惯一旦形成，只要原来的或类似的刺激情境出现，习得的</a:t>
            </a:r>
            <a:r>
              <a:rPr sz="1950" spc="-20">
                <a:latin typeface="SimSun"/>
                <a:cs typeface="SimSun"/>
              </a:rPr>
              <a:t>习惯性反应就会自动出现。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-20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607" baseline="3968">
                <a:latin typeface="SimSun"/>
                <a:cs typeface="SimSun"/>
              </a:rPr>
              <a:t> </a:t>
            </a:r>
            <a:r>
              <a:rPr sz="1950" spc="40">
                <a:latin typeface="SimSun"/>
                <a:cs typeface="SimSun"/>
              </a:rPr>
              <a:t>项属于认知派学习理论的观点。</a:t>
            </a:r>
            <a:endParaRPr sz="1950">
              <a:latin typeface="SimSun"/>
              <a:cs typeface="SimSun"/>
            </a:endParaRPr>
          </a:p>
          <a:p>
            <a:pPr marL="12700" marR="5080" indent="1040130">
              <a:lnSpc>
                <a:spcPts val="4700"/>
              </a:lnSpc>
              <a:spcBef>
                <a:spcPts val="515"/>
              </a:spcBef>
              <a:buSzPct val="107692"/>
              <a:buAutoNum type="arabicPeriod" startAt="76"/>
              <a:tabLst>
                <a:tab pos="1052830"/>
              </a:tabLst>
            </a:pPr>
            <a:r>
              <a:rPr sz="1950" spc="-20">
                <a:latin typeface="SimSun"/>
                <a:cs typeface="SimSun"/>
              </a:rPr>
              <a:t>男生小陈平时自由散漫、学习不认真，一天在课堂上用手机给班上的女</a:t>
            </a:r>
            <a:r>
              <a:rPr sz="1950" spc="-15">
                <a:latin typeface="SimSun"/>
                <a:cs typeface="SimSun"/>
              </a:rPr>
              <a:t>生发短信“某某，我爱你”，被上课的王老师发现没收，并将小陈的短信向全班</a:t>
            </a:r>
            <a:r>
              <a:rPr sz="1950" spc="-20">
                <a:latin typeface="SimSun"/>
                <a:cs typeface="SimSun"/>
              </a:rPr>
              <a:t>同学宣读，同时指责其“思想堕落,道德败坏”</a:t>
            </a:r>
            <a:r>
              <a:rPr sz="1950" spc="330">
                <a:latin typeface="SimSun"/>
                <a:cs typeface="SimSun"/>
              </a:rPr>
              <a:t>。下课后</a:t>
            </a:r>
            <a:r>
              <a:rPr sz="1950" spc="5635">
                <a:latin typeface="SimSun"/>
                <a:cs typeface="SimSun"/>
              </a:rPr>
              <a:t>小</a:t>
            </a:r>
            <a:endParaRPr sz="1950">
              <a:latin typeface="SimSun"/>
              <a:cs typeface="SimSun"/>
            </a:endParaRPr>
          </a:p>
          <a:p>
            <a:pPr marL="12700" marR="721995">
              <a:lnSpc>
                <a:spcPts val="4700"/>
              </a:lnSpc>
              <a:spcBef>
                <a:spcPts val="20"/>
              </a:spcBef>
            </a:pPr>
            <a:r>
              <a:rPr sz="1950" spc="-30">
                <a:latin typeface="SimSun"/>
                <a:cs typeface="SimSun"/>
              </a:rPr>
              <a:t>陈要求王老师归还手机，王老师说：“这是罪证，不能归还, 要交学校德</a:t>
            </a:r>
            <a:r>
              <a:rPr sz="1950" spc="-25">
                <a:latin typeface="SimSun"/>
                <a:cs typeface="SimSun"/>
              </a:rPr>
              <a:t>育处。”王老师的做法侵犯了学生的哪些权利（）</a:t>
            </a:r>
            <a:endParaRPr sz="1950">
              <a:latin typeface="SimSun"/>
              <a:cs typeface="SimSun"/>
            </a:endParaRPr>
          </a:p>
          <a:p>
            <a:pPr marL="902969" lvl="1" indent="-376555">
              <a:lnSpc>
                <a:spcPct val="100000"/>
              </a:lnSpc>
              <a:spcBef>
                <a:spcPts val="1655"/>
              </a:spcBef>
              <a:buSzPct val="107692"/>
              <a:buAutoNum type="alphaUcPeriod"/>
              <a:tabLst>
                <a:tab pos="902969"/>
              </a:tabLst>
            </a:pPr>
            <a:r>
              <a:rPr sz="1950" spc="-25">
                <a:latin typeface="SimSun"/>
                <a:cs typeface="SimSun"/>
              </a:rPr>
              <a:t>荣誉权</a:t>
            </a:r>
            <a:endParaRPr sz="1950">
              <a:latin typeface="SimSun"/>
              <a:cs typeface="SimSun"/>
            </a:endParaRPr>
          </a:p>
          <a:p>
            <a:pPr marL="902969" lvl="1" indent="-376555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2969"/>
              </a:tabLst>
            </a:pPr>
            <a:r>
              <a:rPr sz="1950" spc="-25">
                <a:latin typeface="SimSun"/>
                <a:cs typeface="SimSun"/>
              </a:rPr>
              <a:t>隐私权</a:t>
            </a:r>
            <a:endParaRPr sz="1950">
              <a:latin typeface="SimSun"/>
              <a:cs typeface="SimSun"/>
            </a:endParaRPr>
          </a:p>
          <a:p>
            <a:pPr marL="902969" lvl="1" indent="-376555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2969"/>
              </a:tabLst>
            </a:pPr>
            <a:r>
              <a:rPr sz="1950" spc="-30">
                <a:latin typeface="SimSun"/>
                <a:cs typeface="SimSun"/>
              </a:rPr>
              <a:t>人格尊严权</a:t>
            </a:r>
            <a:endParaRPr sz="1950">
              <a:latin typeface="SimSun"/>
              <a:cs typeface="SimSun"/>
            </a:endParaRPr>
          </a:p>
          <a:p>
            <a:pPr marL="902969" lvl="1" indent="-376555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2969"/>
              </a:tabLst>
            </a:pPr>
            <a:r>
              <a:rPr sz="1950" spc="-25">
                <a:latin typeface="SimSun"/>
                <a:cs typeface="SimSun"/>
              </a:rPr>
              <a:t>财产权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39"/>
              </a:spcBef>
            </a:pPr>
            <a:r>
              <a:rPr sz="2100" spc="-1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0">
                <a:latin typeface="SimSun"/>
                <a:cs typeface="SimSun"/>
              </a:rPr>
              <a:t>BCD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80"/>
              </a:lnSpc>
              <a:spcBef>
                <a:spcPts val="65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37" baseline="3968">
                <a:latin typeface="SimSun"/>
                <a:cs typeface="SimSun"/>
              </a:rPr>
              <a:t>1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120">
                <a:latin typeface="SimSun"/>
                <a:cs typeface="SimSun"/>
              </a:rPr>
              <a:t>隐私权是指公民生活中不愿为他人公开 或知悉 </a:t>
            </a:r>
            <a:r>
              <a:rPr sz="1950" spc="1340">
                <a:latin typeface="SimSun"/>
                <a:cs typeface="SimSun"/>
              </a:rPr>
              <a:t>的</a:t>
            </a:r>
            <a:r>
              <a:rPr sz="1950" spc="5635">
                <a:latin typeface="SimSun"/>
                <a:cs typeface="SimSun"/>
              </a:rPr>
              <a:t>个</a:t>
            </a:r>
            <a:r>
              <a:rPr sz="1950" spc="-180">
                <a:latin typeface="SimSun"/>
                <a:cs typeface="SimSun"/>
              </a:rPr>
              <a:t>人秘密 的不可 侵犯的人身 权利。王老师未经 小陈同意翻看 他的手机短信，并在班</a:t>
            </a:r>
            <a:r>
              <a:rPr sz="1950" spc="-15">
                <a:latin typeface="SimSun"/>
                <a:cs typeface="SimSun"/>
              </a:rPr>
              <a:t>上宣读短信，王老师侵犯了学生小陈的隐私权。</a:t>
            </a:r>
            <a:r>
              <a:rPr sz="3150" spc="-412" baseline="3968">
                <a:latin typeface="SimSun"/>
                <a:cs typeface="SimSun"/>
              </a:rPr>
              <a:t>（</a:t>
            </a:r>
            <a:r>
              <a:rPr sz="3150" spc="1950" baseline="3968">
                <a:latin typeface="SimSun"/>
                <a:cs typeface="SimSun"/>
              </a:rPr>
              <a:t>2</a:t>
            </a:r>
            <a:r>
              <a:rPr sz="3150" spc="-15" baseline="3968">
                <a:latin typeface="SimSun"/>
                <a:cs typeface="SimSun"/>
              </a:rPr>
              <a:t>）</a:t>
            </a:r>
            <a:r>
              <a:rPr sz="1950" spc="-185">
                <a:latin typeface="SimSun"/>
                <a:cs typeface="SimSun"/>
              </a:rPr>
              <a:t>学校和教 师</a:t>
            </a:r>
            <a:endParaRPr sz="1950">
              <a:latin typeface="SimSun"/>
              <a:cs typeface="SimSun"/>
            </a:endParaRPr>
          </a:p>
          <a:p>
            <a:pPr marL="12700" marR="5715">
              <a:lnSpc>
                <a:spcPts val="4680"/>
              </a:lnSpc>
            </a:pPr>
            <a:r>
              <a:rPr sz="1950" spc="-265">
                <a:latin typeface="SimSun"/>
                <a:cs typeface="SimSun"/>
              </a:rPr>
              <a:t>必须 尊重 学生的人格尊严，严禁对 学生实施 体罚 、变相 </a:t>
            </a:r>
            <a:r>
              <a:rPr sz="1950" spc="-235">
                <a:latin typeface="SimSun"/>
                <a:cs typeface="SimSun"/>
              </a:rPr>
              <a:t>体罚 或其他侮 辱 </a:t>
            </a:r>
            <a:r>
              <a:rPr sz="1950" spc="5585">
                <a:latin typeface="SimSun"/>
                <a:cs typeface="SimSun"/>
              </a:rPr>
              <a:t>人</a:t>
            </a:r>
            <a:r>
              <a:rPr sz="1950" spc="-140">
                <a:latin typeface="SimSun"/>
                <a:cs typeface="SimSun"/>
              </a:rPr>
              <a:t>格尊严的行 为。王老师批评 指责小陈“思想堕落，道 德败坏”，这是侵犯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67967" y="12130164"/>
            <a:ext cx="502539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spc="-20">
                <a:latin typeface="SimSun"/>
                <a:cs typeface="SimSun"/>
              </a:rPr>
              <a:t>了学生小陈的人格尊严权。</a:t>
            </a: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3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195">
                <a:latin typeface="SimSun"/>
                <a:cs typeface="SimSun"/>
              </a:rPr>
              <a:t>个人的财产所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22071" y="12150738"/>
            <a:ext cx="2750185" cy="321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310">
                <a:latin typeface="SimSun"/>
                <a:cs typeface="SimSun"/>
              </a:rPr>
              <a:t>有 权是指公民对 个人所 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12745098"/>
            <a:ext cx="8699500" cy="15106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950" spc="-240">
                <a:latin typeface="SimSun"/>
                <a:cs typeface="SimSun"/>
              </a:rPr>
              <a:t>的财产依 法进行占有 、使 用、收益 和处分 的权利。学生的合 法财产受 法律</a:t>
            </a:r>
            <a:endParaRPr sz="1950">
              <a:latin typeface="SimSun"/>
              <a:cs typeface="SimSun"/>
            </a:endParaRPr>
          </a:p>
          <a:p>
            <a:pPr marL="12700" marR="710565">
              <a:lnSpc>
                <a:spcPct val="200000"/>
              </a:lnSpc>
              <a:spcBef>
                <a:spcPts val="5"/>
              </a:spcBef>
            </a:pPr>
            <a:r>
              <a:rPr sz="1950" spc="-225">
                <a:latin typeface="SimSun"/>
                <a:cs typeface="SimSun"/>
              </a:rPr>
              <a:t>保护 ，教 师不得侵占 、破 坏或非 法扣押 、没收等 。王老师没收学生小陈的</a:t>
            </a:r>
            <a:r>
              <a:rPr sz="1950" spc="-90">
                <a:latin typeface="SimSun"/>
                <a:cs typeface="SimSun"/>
              </a:rPr>
              <a:t>手机不予 归还，这是侵犯了学生小</a:t>
            </a:r>
            <a:r>
              <a:rPr sz="1950" spc="180">
                <a:latin typeface="SimSun"/>
                <a:cs typeface="SimSun"/>
              </a:rPr>
              <a:t>陈的财产权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34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2182228" y="1387336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77.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39478" y="1425588"/>
            <a:ext cx="663384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45">
                <a:latin typeface="SimSun"/>
                <a:cs typeface="SimSun"/>
              </a:rPr>
              <a:t>《 抗 日 救 国 十 大 纲 领 》 的 颁 布 标 志 着 抗 日 民 族 统 一 战 线 的 形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67967" y="2019948"/>
            <a:ext cx="2501265" cy="34702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15">
                <a:latin typeface="SimSun"/>
                <a:cs typeface="SimSun"/>
              </a:rPr>
              <a:t>成 ， 它 的 通 过 是 在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075"/>
              </a:spcBef>
            </a:pP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580">
                <a:latin typeface="SimSun"/>
                <a:cs typeface="SimSun"/>
              </a:rPr>
              <a:t>遵 义 会 议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80">
                <a:latin typeface="SimSun"/>
                <a:cs typeface="SimSun"/>
              </a:rPr>
              <a:t>洛 川 会 议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1955"/>
              </a:spcBef>
              <a:buSzPct val="95454"/>
              <a:buAutoNum type="alphaUcPeriod"/>
              <a:tabLst>
                <a:tab pos="904875"/>
              </a:tabLst>
            </a:pPr>
            <a:r>
              <a:rPr sz="3300" spc="-944" baseline="2525">
                <a:latin typeface="SimSun"/>
                <a:cs typeface="SimSun"/>
              </a:rPr>
              <a:t>瓦 窑 堡 会 议</a:t>
            </a:r>
            <a:r>
              <a:rPr sz="3300" baseline="2525">
                <a:latin typeface="SimSun"/>
                <a:cs typeface="SimSun"/>
              </a:rPr>
              <a:t> </a:t>
            </a:r>
            <a:endParaRPr sz="3300" baseline="2525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32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80">
                <a:latin typeface="SimSun"/>
                <a:cs typeface="SimSun"/>
              </a:rPr>
              <a:t>古 田 会 议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40"/>
              </a:spcBef>
            </a:pPr>
            <a:r>
              <a:rPr sz="2100" spc="-535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96528" y="5742737"/>
            <a:ext cx="1818639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10">
                <a:solidFill>
                  <a:srgbClr val="1F42D1"/>
                </a:solidFill>
                <a:latin typeface="SimSun"/>
                <a:cs typeface="SimSun"/>
              </a:rPr>
              <a:t>【解析】 </a:t>
            </a:r>
            <a:r>
              <a:rPr sz="2100" spc="-10">
                <a:latin typeface="SimSun"/>
                <a:cs typeface="SimSun"/>
              </a:rPr>
              <a:t>1937</a:t>
            </a:r>
            <a:r>
              <a:rPr sz="2100" spc="-509">
                <a:latin typeface="SimSun"/>
                <a:cs typeface="SimSun"/>
              </a:rPr>
              <a:t> </a:t>
            </a:r>
            <a:r>
              <a:rPr sz="2925" spc="-1567" baseline="-4273">
                <a:latin typeface="SimSun"/>
                <a:cs typeface="SimSun"/>
              </a:rPr>
              <a:t>年</a:t>
            </a:r>
            <a:endParaRPr sz="2925" baseline="-4273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74502" y="5760415"/>
            <a:ext cx="517715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5039995"/>
              </a:tabLst>
            </a:pPr>
            <a:r>
              <a:rPr sz="3150" baseline="3968">
                <a:latin typeface="SimSun"/>
                <a:cs typeface="SimSun"/>
              </a:rPr>
              <a:t>8</a:t>
            </a:r>
            <a:r>
              <a:rPr sz="3150" spc="-810" baseline="3968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国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川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召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治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扩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大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会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67967" y="6379922"/>
            <a:ext cx="8007350" cy="1521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317740"/>
              </a:tabLst>
            </a:pPr>
            <a:r>
              <a:rPr sz="1950" spc="-994">
                <a:latin typeface="SimSun"/>
                <a:cs typeface="SimSun"/>
              </a:rPr>
              <a:t>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上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由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泽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东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提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过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《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抗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救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国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纲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彻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体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85">
                <a:latin typeface="SimSun"/>
                <a:cs typeface="SimSun"/>
              </a:rPr>
              <a:t>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了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55"/>
              </a:spcBef>
            </a:pPr>
            <a:r>
              <a:rPr sz="1950" spc="-555">
                <a:latin typeface="SimSun"/>
                <a:cs typeface="SimSun"/>
              </a:rPr>
              <a:t>中 国 共 产 党 的 人 民 战 争 路 线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225"/>
              </a:spcBef>
              <a:tabLst>
                <a:tab pos="7495540"/>
              </a:tabLst>
            </a:pPr>
            <a:r>
              <a:rPr sz="3150" baseline="3968">
                <a:latin typeface="SimSun"/>
                <a:cs typeface="SimSun"/>
              </a:rPr>
              <a:t>78.</a:t>
            </a:r>
            <a:r>
              <a:rPr sz="3150" spc="-322" baseline="3968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想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详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解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某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次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游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况</a:t>
            </a:r>
            <a:r>
              <a:rPr sz="1950" spc="-27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-27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察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85">
                <a:latin typeface="SimSun"/>
                <a:cs typeface="SimSun"/>
              </a:rPr>
              <a:t>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法</a:t>
            </a:r>
            <a:r>
              <a:rPr sz="1950" spc="1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67967" y="8174812"/>
            <a:ext cx="14922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1045">
                <a:latin typeface="SimSun"/>
                <a:cs typeface="SimSun"/>
              </a:rPr>
              <a:t>是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76501" y="8136560"/>
            <a:ext cx="15938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50">
                <a:latin typeface="SimSun"/>
                <a:cs typeface="SimSun"/>
              </a:rPr>
              <a:t>O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67967" y="8771459"/>
            <a:ext cx="8719185" cy="5706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565">
                <a:latin typeface="SimSun"/>
                <a:cs typeface="SimSun"/>
              </a:rPr>
              <a:t>扫 描 观 察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65">
                <a:latin typeface="SimSun"/>
                <a:cs typeface="SimSun"/>
              </a:rPr>
              <a:t>定 点 观 察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9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65">
                <a:latin typeface="SimSun"/>
                <a:cs typeface="SimSun"/>
              </a:rPr>
              <a:t>追 踪 观 察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565">
                <a:latin typeface="SimSun"/>
                <a:cs typeface="SimSun"/>
              </a:rPr>
              <a:t>长 期 观 察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6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335"/>
              </a:spcBef>
              <a:tabLst>
                <a:tab pos="7742555"/>
              </a:tabLst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44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游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某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察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于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了</a:t>
            </a:r>
            <a:endParaRPr sz="1950">
              <a:latin typeface="SimSun"/>
              <a:cs typeface="SimSun"/>
            </a:endParaRPr>
          </a:p>
          <a:p>
            <a:pPr marL="12700" marR="5080">
              <a:lnSpc>
                <a:spcPts val="4720"/>
              </a:lnSpc>
              <a:spcBef>
                <a:spcPts val="500"/>
              </a:spcBef>
              <a:tabLst>
                <a:tab pos="6029960"/>
              </a:tabLst>
            </a:pPr>
            <a:r>
              <a:rPr sz="1950" spc="-35">
                <a:latin typeface="SimSun"/>
                <a:cs typeface="SimSun"/>
              </a:rPr>
              <a:t>解某主题或区域幼儿的游戏情况，了解学前儿童的现有经验</a:t>
            </a:r>
            <a:r>
              <a:rPr sz="1950" spc="-994">
                <a:latin typeface="SimSun"/>
                <a:cs typeface="SimSun"/>
              </a:rPr>
              <a:t>以</a:t>
            </a:r>
            <a:r>
              <a:rPr sz="1950" spc="6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及</a:t>
            </a:r>
            <a:r>
              <a:rPr sz="1950" spc="750">
                <a:latin typeface="SimSun"/>
                <a:cs typeface="SimSun"/>
              </a:rPr>
              <a:t>他</a:t>
            </a:r>
            <a:r>
              <a:rPr sz="1950" spc="-30">
                <a:latin typeface="SimSun"/>
                <a:cs typeface="SimSun"/>
              </a:rPr>
              <a:t>们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65">
                <a:latin typeface="SimSun"/>
                <a:cs typeface="SimSun"/>
              </a:rPr>
              <a:t> </a:t>
            </a:r>
            <a:r>
              <a:rPr sz="1950" spc="5585">
                <a:latin typeface="SimSun"/>
                <a:cs typeface="SimSun"/>
              </a:rPr>
              <a:t>兴</a:t>
            </a:r>
            <a:r>
              <a:rPr sz="1950" spc="-30">
                <a:latin typeface="SimSun"/>
                <a:cs typeface="SimSun"/>
              </a:rPr>
              <a:t>趣</a:t>
            </a:r>
            <a:r>
              <a:rPr sz="1950" spc="-994">
                <a:latin typeface="SimSun"/>
                <a:cs typeface="SimSun"/>
              </a:rPr>
              <a:t>点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5">
                <a:latin typeface="SimSun"/>
                <a:cs typeface="SimSun"/>
              </a:rPr>
              <a:t>、</a:t>
            </a:r>
            <a:r>
              <a:rPr sz="1950" spc="-40">
                <a:latin typeface="SimSun"/>
                <a:cs typeface="SimSun"/>
              </a:rPr>
              <a:t>学前儿</a:t>
            </a:r>
            <a:r>
              <a:rPr sz="1950" spc="-994">
                <a:latin typeface="SimSun"/>
                <a:cs typeface="SimSun"/>
              </a:rPr>
              <a:t>童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之间交往</a:t>
            </a:r>
            <a:r>
              <a:rPr sz="1950" spc="-35">
                <a:latin typeface="SimSun"/>
                <a:cs typeface="SimSun"/>
              </a:rPr>
              <a:t>、</a:t>
            </a:r>
            <a:r>
              <a:rPr sz="1950" spc="-40">
                <a:latin typeface="SimSun"/>
                <a:cs typeface="SimSun"/>
              </a:rPr>
              <a:t>游戏</a:t>
            </a:r>
            <a:r>
              <a:rPr sz="1950" spc="-994">
                <a:latin typeface="SimSun"/>
                <a:cs typeface="SimSun"/>
              </a:rPr>
              <a:t>情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节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发</a:t>
            </a:r>
            <a:r>
              <a:rPr sz="1950" spc="-994">
                <a:latin typeface="SimSun"/>
                <a:cs typeface="SimSun"/>
              </a:rPr>
              <a:t>展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等动态信息</a:t>
            </a:r>
            <a:r>
              <a:rPr sz="1950" spc="-40">
                <a:latin typeface="SimSun"/>
                <a:cs typeface="SimSun"/>
              </a:rPr>
              <a:t>，</a:t>
            </a:r>
            <a:r>
              <a:rPr sz="1950" spc="-994">
                <a:latin typeface="SimSun"/>
                <a:cs typeface="SimSun"/>
              </a:rPr>
              <a:t>并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765">
                <a:latin typeface="SimSun"/>
                <a:cs typeface="SimSun"/>
              </a:rPr>
              <a:t>且</a:t>
            </a:r>
            <a:r>
              <a:rPr sz="1950" spc="-20">
                <a:latin typeface="SimSun"/>
                <a:cs typeface="SimSun"/>
              </a:rPr>
              <a:t>让教</a:t>
            </a:r>
            <a:r>
              <a:rPr sz="1950" spc="-994">
                <a:latin typeface="SimSun"/>
                <a:cs typeface="SimSun"/>
              </a:rPr>
              <a:t>师</a:t>
            </a:r>
            <a:r>
              <a:rPr sz="1950" spc="2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较为</a:t>
            </a:r>
            <a:r>
              <a:rPr sz="1950" spc="-25">
                <a:latin typeface="SimSun"/>
                <a:cs typeface="SimSun"/>
              </a:rPr>
              <a:t>系</a:t>
            </a:r>
            <a:r>
              <a:rPr sz="1950" spc="-1045">
                <a:latin typeface="SimSun"/>
                <a:cs typeface="SimSun"/>
              </a:rPr>
              <a:t>统</a:t>
            </a:r>
            <a:r>
              <a:rPr sz="1950" spc="-25">
                <a:latin typeface="SimSun"/>
                <a:cs typeface="SimSun"/>
              </a:rPr>
              <a:t>  地</a:t>
            </a:r>
            <a:r>
              <a:rPr sz="1950" spc="-30">
                <a:latin typeface="SimSun"/>
                <a:cs typeface="SimSun"/>
              </a:rPr>
              <a:t>了解某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事件发生</a:t>
            </a:r>
            <a:r>
              <a:rPr sz="1950" spc="-30">
                <a:latin typeface="SimSun"/>
                <a:cs typeface="SimSun"/>
              </a:rPr>
              <a:t>的</a:t>
            </a:r>
            <a:r>
              <a:rPr sz="1950" spc="-994">
                <a:latin typeface="SimSun"/>
                <a:cs typeface="SimSun"/>
              </a:rPr>
              <a:t>前</a:t>
            </a:r>
            <a:r>
              <a:rPr sz="1950" spc="15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因后果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避免</a:t>
            </a:r>
            <a:r>
              <a:rPr sz="1950" spc="-30">
                <a:latin typeface="SimSun"/>
                <a:cs typeface="SimSun"/>
              </a:rPr>
              <a:t>指</a:t>
            </a:r>
            <a:r>
              <a:rPr sz="1950" spc="-994">
                <a:latin typeface="SimSun"/>
                <a:cs typeface="SimSun"/>
              </a:rPr>
              <a:t>导</a:t>
            </a:r>
            <a:r>
              <a:rPr sz="1950" spc="1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15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盲</a:t>
            </a:r>
            <a:r>
              <a:rPr sz="1950" spc="-1045">
                <a:latin typeface="SimSun"/>
                <a:cs typeface="SimSun"/>
              </a:rPr>
              <a:t>目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性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45">
                <a:latin typeface="SimSun"/>
                <a:cs typeface="SimSun"/>
              </a:rPr>
              <a:t>。定点观察法</a:t>
            </a:r>
            <a:r>
              <a:rPr sz="1950" spc="-1045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950" spc="-545">
                <a:latin typeface="SimSun"/>
                <a:cs typeface="SimSun"/>
              </a:rPr>
              <a:t>般 多 在 游 戏 过 程 中 使 用 。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35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2182228" y="1391908"/>
            <a:ext cx="4267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latin typeface="SimSun"/>
                <a:cs typeface="SimSun"/>
              </a:rPr>
              <a:t>79.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39478" y="1430159"/>
            <a:ext cx="664019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5">
                <a:latin typeface="SimSun"/>
                <a:cs typeface="SimSun"/>
              </a:rPr>
              <a:t>提出“活教育”理论并建立“五指活动课程”的中国教育家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67967" y="2026805"/>
            <a:ext cx="1663700" cy="32670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>
                <a:latin typeface="SimSun"/>
                <a:cs typeface="SimSun"/>
              </a:rPr>
              <a:t>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7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陶行知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蔡元培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张宗麟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5">
                <a:latin typeface="SimSun"/>
                <a:cs typeface="SimSun"/>
              </a:rPr>
              <a:t>陈鹤琴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9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96528" y="5556962"/>
            <a:ext cx="257048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40">
                <a:latin typeface="SimSun"/>
                <a:cs typeface="SimSun"/>
              </a:rPr>
              <a:t>陈鹤琴创立了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01437" y="5577536"/>
            <a:ext cx="473011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“活教育”理论，一生致力于探索中国化、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67967" y="6169610"/>
            <a:ext cx="8132445" cy="80359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95"/>
              </a:spcBef>
            </a:pPr>
            <a:r>
              <a:rPr sz="1950" spc="-40">
                <a:latin typeface="SimSun"/>
                <a:cs typeface="SimSun"/>
              </a:rPr>
              <a:t>平民化、科学化的幼儿教育道路。他把课程内容划分为：健康活动、 社会</a:t>
            </a:r>
            <a:endParaRPr sz="1950">
              <a:latin typeface="SimSun"/>
              <a:cs typeface="SimSun"/>
            </a:endParaRPr>
          </a:p>
          <a:p>
            <a:pPr marL="12700" marR="131445" algn="just">
              <a:lnSpc>
                <a:spcPct val="198900"/>
              </a:lnSpc>
              <a:spcBef>
                <a:spcPts val="5"/>
              </a:spcBef>
            </a:pPr>
            <a:r>
              <a:rPr sz="1950" spc="-135">
                <a:latin typeface="SimSun"/>
                <a:cs typeface="SimSun"/>
              </a:rPr>
              <a:t>活动、科学活动、艺术活动、文学活动等五项，但这五种活动是 一个整体，</a:t>
            </a:r>
            <a:r>
              <a:rPr sz="1950" spc="-15">
                <a:latin typeface="SimSun"/>
                <a:cs typeface="SimSun"/>
              </a:rPr>
              <a:t>如人的手指与手掌，手指只是手掌的一部分，其骨肉相连, 血脉相通，因此被称为“五指活动”。</a:t>
            </a:r>
            <a:endParaRPr sz="1950">
              <a:latin typeface="SimSun"/>
              <a:cs typeface="SimSun"/>
            </a:endParaRPr>
          </a:p>
          <a:p>
            <a:pPr marL="1031875" indent="-505459">
              <a:lnSpc>
                <a:spcPct val="100000"/>
              </a:lnSpc>
              <a:spcBef>
                <a:spcPts val="2335"/>
              </a:spcBef>
              <a:buSzPct val="107692"/>
              <a:buAutoNum type="arabicPeriod" startAt="80"/>
              <a:tabLst>
                <a:tab pos="1031875"/>
              </a:tabLst>
            </a:pPr>
            <a:r>
              <a:rPr sz="1950" spc="-95">
                <a:latin typeface="SimSun"/>
                <a:cs typeface="SimSun"/>
              </a:rPr>
              <a:t>教师在活动前要善于激发幼儿的学习兴趣和动机，这体现的 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科学性、思想性原则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目标性原则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主体性原则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保教合一原则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989"/>
              </a:spcBef>
            </a:pPr>
            <a:r>
              <a:rPr sz="2100" spc="-1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280"/>
              </a:spcBef>
            </a:pPr>
            <a:r>
              <a:rPr sz="3150" spc="-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儿童是学习的主体，只有儿童积极参与、主动建构，课 程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295"/>
              </a:spcBef>
            </a:pPr>
            <a:r>
              <a:rPr sz="1950" spc="-30">
                <a:latin typeface="SimSun"/>
                <a:cs typeface="SimSun"/>
              </a:rPr>
              <a:t>才能内化为他们的学习经验，促进其身心发展。</a:t>
            </a:r>
            <a:endParaRPr sz="1950">
              <a:latin typeface="SimSun"/>
              <a:cs typeface="SimSun"/>
            </a:endParaRPr>
          </a:p>
          <a:p>
            <a:pPr marL="12700" marR="671195" indent="513715">
              <a:lnSpc>
                <a:spcPts val="4640"/>
              </a:lnSpc>
              <a:spcBef>
                <a:spcPts val="359"/>
              </a:spcBef>
            </a:pPr>
            <a:r>
              <a:rPr sz="3150" spc="-15" baseline="3968">
                <a:latin typeface="SimSun"/>
                <a:cs typeface="SimSun"/>
              </a:rPr>
              <a:t>81</a:t>
            </a:r>
            <a:r>
              <a:rPr sz="3150" spc="-150" baseline="3968">
                <a:latin typeface="SimSun"/>
                <a:cs typeface="SimSun"/>
              </a:rPr>
              <a:t>. </a:t>
            </a:r>
            <a:r>
              <a:rPr sz="1950" spc="-30">
                <a:latin typeface="SimSun"/>
                <a:cs typeface="SimSun"/>
              </a:rPr>
              <a:t>在科学活动中，引导幼儿使用教师提供的电池、导线、灯泡</a:t>
            </a:r>
            <a:r>
              <a:rPr sz="1950" spc="-25">
                <a:latin typeface="SimSun"/>
                <a:cs typeface="SimSun"/>
              </a:rPr>
              <a:t>等材料，想方法使灯泡变亮，这种教学方法是（）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36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02729"/>
            <a:ext cx="8009890" cy="12855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95020" indent="-268605">
              <a:lnSpc>
                <a:spcPct val="100000"/>
              </a:lnSpc>
              <a:spcBef>
                <a:spcPts val="105"/>
              </a:spcBef>
              <a:buSzPct val="102564"/>
              <a:buAutoNum type="alphaUcPeriod"/>
              <a:tabLst>
                <a:tab pos="795020"/>
              </a:tabLst>
            </a:pPr>
            <a:r>
              <a:rPr sz="1950" spc="-610">
                <a:latin typeface="SimSun"/>
                <a:cs typeface="SimSun"/>
              </a:rPr>
              <a:t>示 范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75"/>
              </a:spcBef>
              <a:buSzPct val="102564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观 察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2564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操 作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80"/>
              </a:spcBef>
              <a:buSzPct val="102564"/>
              <a:buAutoNum type="alphaUcPeriod"/>
              <a:tabLst>
                <a:tab pos="904875"/>
              </a:tabLst>
            </a:pPr>
            <a:r>
              <a:rPr sz="1950" spc="-610">
                <a:latin typeface="SimSun"/>
                <a:cs typeface="SimSun"/>
              </a:rPr>
              <a:t>口 授 法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55"/>
              </a:spcBef>
            </a:pPr>
            <a:r>
              <a:rPr sz="2100" spc="-535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135255" indent="628015">
              <a:lnSpc>
                <a:spcPct val="190400"/>
              </a:lnSpc>
              <a:spcBef>
                <a:spcPts val="5"/>
              </a:spcBef>
              <a:tabLst>
                <a:tab pos="7742555"/>
              </a:tabLst>
            </a:pP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【解析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7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作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指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按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照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要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程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通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过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自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身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实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践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活</a:t>
            </a:r>
            <a:r>
              <a:rPr sz="1950" spc="-994">
                <a:latin typeface="SimSun"/>
                <a:cs typeface="SimSun"/>
              </a:rPr>
              <a:t>动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学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方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205"/>
              </a:spcBef>
              <a:buSzPct val="107692"/>
              <a:buAutoNum type="arabicPeriod" startAt="82"/>
              <a:tabLst>
                <a:tab pos="1016000"/>
              </a:tabLst>
            </a:pPr>
            <a:r>
              <a:rPr sz="1950" spc="-540">
                <a:latin typeface="SimSun"/>
                <a:cs typeface="SimSun"/>
              </a:rPr>
              <a:t>婴 儿 刚 岀 生 时 ， 最 发 达 的 感 觉 是 痛 觉 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6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135255" indent="628015">
              <a:lnSpc>
                <a:spcPct val="190200"/>
              </a:lnSpc>
              <a:spcBef>
                <a:spcPts val="5"/>
              </a:spcBef>
              <a:tabLst>
                <a:tab pos="7742555"/>
              </a:tabLst>
            </a:pP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解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3150" spc="-15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般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认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味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觉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是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早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发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达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觉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因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为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它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具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有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1045">
                <a:latin typeface="SimSun"/>
                <a:cs typeface="SimSun"/>
              </a:rPr>
              <a:t>保</a:t>
            </a:r>
            <a:r>
              <a:rPr sz="1950" spc="-30">
                <a:latin typeface="SimSun"/>
                <a:cs typeface="SimSun"/>
              </a:rPr>
              <a:t>护生命的价值</a:t>
            </a:r>
            <a:r>
              <a:rPr sz="1950" spc="-1045">
                <a:latin typeface="SimSun"/>
                <a:cs typeface="SimSun"/>
              </a:rPr>
              <a:t>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75"/>
              </a:spcBef>
              <a:buSzPct val="107692"/>
              <a:buAutoNum type="arabicPeriod" startAt="83"/>
              <a:tabLst>
                <a:tab pos="1016000"/>
              </a:tabLst>
            </a:pPr>
            <a:r>
              <a:rPr sz="1950" spc="-570">
                <a:latin typeface="SimSun"/>
                <a:cs typeface="SimSun"/>
              </a:rPr>
              <a:t>断 奶 后 ， 就 应 该 添 加 各 类 辅 助 食 品 ， 以 保 证 婴 幼 儿 正 常 发 育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30"/>
              </a:spcBef>
            </a:pPr>
            <a:r>
              <a:rPr sz="1950" spc="-994">
                <a:latin typeface="SimSun"/>
                <a:cs typeface="SimSun"/>
              </a:rPr>
              <a:t>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7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9525" indent="628015">
              <a:lnSpc>
                <a:spcPct val="192400"/>
              </a:lnSpc>
              <a:spcBef>
                <a:spcPts val="5"/>
              </a:spcBef>
              <a:tabLst>
                <a:tab pos="7616825"/>
              </a:tabLst>
            </a:pP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【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67" baseline="3968">
                <a:solidFill>
                  <a:srgbClr val="1F42D1"/>
                </a:solidFill>
                <a:latin typeface="SimSun"/>
                <a:cs typeface="SimSun"/>
              </a:rPr>
              <a:t>解</a:t>
            </a:r>
            <a:r>
              <a:rPr sz="3150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75" baseline="3968">
                <a:solidFill>
                  <a:srgbClr val="1F42D1"/>
                </a:solidFill>
                <a:latin typeface="SimSun"/>
                <a:cs typeface="SimSun"/>
              </a:rPr>
              <a:t>析</a:t>
            </a:r>
            <a:r>
              <a:rPr sz="3150" spc="7" baseline="3968">
                <a:solidFill>
                  <a:srgbClr val="1F42D1"/>
                </a:solidFill>
                <a:latin typeface="SimSun"/>
                <a:cs typeface="SimSun"/>
              </a:rPr>
              <a:t> </a:t>
            </a:r>
            <a:r>
              <a:rPr sz="3150" spc="-1530" baseline="3968">
                <a:solidFill>
                  <a:srgbClr val="1F42D1"/>
                </a:solidFill>
                <a:latin typeface="SimSun"/>
                <a:cs typeface="SimSun"/>
              </a:rPr>
              <a:t>】</a:t>
            </a:r>
            <a:r>
              <a:rPr sz="1950" spc="-994">
                <a:latin typeface="SimSun"/>
                <a:cs typeface="SimSun"/>
              </a:rPr>
              <a:t>断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添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辅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根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婴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养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及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消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化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能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力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循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序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渐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94">
                <a:latin typeface="SimSun"/>
                <a:cs typeface="SimSun"/>
              </a:rPr>
              <a:t>进</a:t>
            </a:r>
            <a:r>
              <a:rPr sz="1950" spc="-465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，</a:t>
            </a:r>
            <a:r>
              <a:rPr sz="1950" spc="-994">
                <a:latin typeface="SimSun"/>
                <a:cs typeface="SimSun"/>
              </a:rPr>
              <a:t>适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应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食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品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增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另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种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少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稀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稠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从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细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粗</a:t>
            </a:r>
            <a:r>
              <a:rPr sz="1950" spc="30">
                <a:latin typeface="SimSun"/>
                <a:cs typeface="SimSun"/>
              </a:rPr>
              <a:t> </a:t>
            </a:r>
            <a:r>
              <a:rPr sz="1950">
                <a:latin typeface="SimSun"/>
                <a:cs typeface="SimSun"/>
              </a:rPr>
              <a:t>,</a:t>
            </a:r>
            <a:r>
              <a:rPr sz="1950" spc="42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逐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过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60"/>
              </a:spcBef>
            </a:pPr>
            <a:r>
              <a:rPr sz="1950" spc="-685">
                <a:latin typeface="SimSun"/>
                <a:cs typeface="SimSun"/>
              </a:rPr>
              <a:t>渡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031875" indent="-505459">
              <a:lnSpc>
                <a:spcPct val="100000"/>
              </a:lnSpc>
              <a:spcBef>
                <a:spcPts val="2210"/>
              </a:spcBef>
              <a:buSzPct val="107692"/>
              <a:buAutoNum type="arabicPeriod" startAt="84"/>
              <a:tabLst>
                <a:tab pos="1031875"/>
                <a:tab pos="7498080"/>
              </a:tabLst>
            </a:pPr>
            <a:r>
              <a:rPr sz="1950" spc="-994">
                <a:latin typeface="SimSun"/>
                <a:cs typeface="SimSun"/>
              </a:rPr>
              <a:t>皮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亚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杰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认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发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展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段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论表</a:t>
            </a:r>
            <a:r>
              <a:rPr sz="1950" spc="-285">
                <a:latin typeface="SimSun"/>
                <a:cs typeface="SimSun"/>
              </a:rPr>
              <a:t>明</a:t>
            </a:r>
            <a:r>
              <a:rPr sz="1950" spc="-994">
                <a:latin typeface="SimSun"/>
                <a:cs typeface="SimSun"/>
              </a:rPr>
              <a:t>，</a:t>
            </a:r>
            <a:r>
              <a:rPr sz="1950" spc="-27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具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体运算</a:t>
            </a:r>
            <a:r>
              <a:rPr sz="1950" spc="-994">
                <a:latin typeface="SimSun"/>
                <a:cs typeface="SimSun"/>
              </a:rPr>
              <a:t>阶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段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儿</a:t>
            </a:r>
            <a:r>
              <a:rPr sz="1950" spc="5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童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994">
                <a:latin typeface="SimSun"/>
                <a:cs typeface="SimSun"/>
              </a:rPr>
              <a:t>的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主</a:t>
            </a:r>
            <a:r>
              <a:rPr sz="1950" spc="-1045">
                <a:latin typeface="SimSun"/>
                <a:cs typeface="SimSun"/>
              </a:rPr>
              <a:t>要</a:t>
            </a:r>
            <a:r>
              <a:rPr sz="1950">
                <a:latin typeface="SimSun"/>
                <a:cs typeface="SimSun"/>
              </a:rPr>
              <a:t>	</a:t>
            </a:r>
            <a:r>
              <a:rPr sz="1950" spc="-985">
                <a:latin typeface="SimSun"/>
                <a:cs typeface="SimSun"/>
              </a:rPr>
              <a:t>行</a:t>
            </a:r>
            <a:r>
              <a:rPr sz="195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为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345"/>
              </a:spcBef>
            </a:pPr>
            <a:r>
              <a:rPr sz="1950" spc="-285">
                <a:latin typeface="SimSun"/>
                <a:cs typeface="SimSun"/>
              </a:rPr>
              <a:t>特征是 能 使用语言表达 概念， 但有 自 我中心倾向。 </a:t>
            </a:r>
            <a:r>
              <a:rPr sz="1950" spc="-994">
                <a:latin typeface="SimSun"/>
                <a:cs typeface="SimSun"/>
              </a:rPr>
              <a:t>（</a:t>
            </a:r>
            <a:r>
              <a:rPr sz="1950" spc="10">
                <a:latin typeface="SimSun"/>
                <a:cs typeface="SimSun"/>
              </a:rPr>
              <a:t> </a:t>
            </a:r>
            <a:r>
              <a:rPr sz="1950" spc="-1045">
                <a:latin typeface="SimSun"/>
                <a:cs typeface="SimSun"/>
              </a:rPr>
              <a:t>）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70"/>
              </a:spcBef>
            </a:pPr>
            <a:r>
              <a:rPr sz="2100" spc="-530">
                <a:solidFill>
                  <a:srgbClr val="F40C0C"/>
                </a:solidFill>
                <a:latin typeface="SimSun"/>
                <a:cs typeface="SimSun"/>
              </a:rPr>
              <a:t>答 案 ： </a:t>
            </a:r>
            <a:r>
              <a:rPr sz="2100" spc="-50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12700" marR="8890" indent="628015">
              <a:lnSpc>
                <a:spcPts val="4700"/>
              </a:lnSpc>
              <a:spcBef>
                <a:spcPts val="455"/>
              </a:spcBef>
            </a:pPr>
            <a:r>
              <a:rPr sz="3150" spc="-855" baseline="3968">
                <a:solidFill>
                  <a:srgbClr val="1F42D1"/>
                </a:solidFill>
                <a:latin typeface="SimSun"/>
                <a:cs typeface="SimSun"/>
              </a:rPr>
              <a:t>【 解 析 】 </a:t>
            </a:r>
            <a:r>
              <a:rPr sz="1950" spc="-345">
                <a:latin typeface="SimSun"/>
                <a:cs typeface="SimSun"/>
              </a:rPr>
              <a:t>前运算阶 段 </a:t>
            </a:r>
            <a:r>
              <a:rPr sz="3150" spc="-1575" baseline="3968">
                <a:latin typeface="SimSun"/>
                <a:cs typeface="SimSun"/>
              </a:rPr>
              <a:t>（</a:t>
            </a:r>
            <a:r>
              <a:rPr sz="3150" baseline="3968">
                <a:latin typeface="SimSun"/>
                <a:cs typeface="SimSun"/>
              </a:rPr>
              <a:t> 2</a:t>
            </a:r>
            <a:r>
              <a:rPr sz="3150" spc="-15" baseline="3968">
                <a:latin typeface="Microsoft YaHei"/>
                <a:cs typeface="Microsoft YaHei"/>
              </a:rPr>
              <a:t>〜</a:t>
            </a:r>
            <a:r>
              <a:rPr sz="3150" baseline="3968">
                <a:latin typeface="SimSun"/>
                <a:cs typeface="SimSun"/>
              </a:rPr>
              <a:t>7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岁</a:t>
            </a:r>
            <a:r>
              <a:rPr sz="1950" spc="-994">
                <a:latin typeface="SimSun"/>
                <a:cs typeface="SimSun"/>
              </a:rPr>
              <a:t>）</a:t>
            </a:r>
            <a:r>
              <a:rPr sz="1950" spc="-425">
                <a:latin typeface="SimSun"/>
                <a:cs typeface="SimSun"/>
              </a:rPr>
              <a:t> 的 儿 童 认 知 特点是 以 “自 我</a:t>
            </a:r>
            <a:r>
              <a:rPr sz="1950" spc="220">
                <a:latin typeface="SimSun"/>
                <a:cs typeface="SimSun"/>
              </a:rPr>
              <a:t>中心”</a:t>
            </a:r>
            <a:r>
              <a:rPr sz="1950" spc="-420">
                <a:latin typeface="SimSun"/>
                <a:cs typeface="SimSun"/>
              </a:rPr>
              <a:t>去认 识和 感 知 世界的 。</a:t>
            </a:r>
            <a:r>
              <a:rPr sz="1950">
                <a:latin typeface="SimSun"/>
                <a:cs typeface="SimSun"/>
              </a:rPr>
              <a:t> 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37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439367" y="1427874"/>
            <a:ext cx="9192895" cy="12651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44600" indent="-489584">
              <a:lnSpc>
                <a:spcPts val="2465"/>
              </a:lnSpc>
              <a:buSzPct val="107692"/>
              <a:buAutoNum type="arabicPeriod" startAt="85"/>
              <a:tabLst>
                <a:tab pos="1244600"/>
              </a:tabLst>
            </a:pPr>
            <a:r>
              <a:rPr sz="1950" spc="-10">
                <a:latin typeface="SimSun"/>
                <a:cs typeface="SimSun"/>
              </a:rPr>
              <a:t>蒙台梭利认为儿童最主要的活动是游戏。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755015">
              <a:lnSpc>
                <a:spcPct val="100000"/>
              </a:lnSpc>
              <a:spcBef>
                <a:spcPts val="1985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1875" spc="1139" baseline="-31111">
                <a:solidFill>
                  <a:srgbClr val="F40C0C"/>
                </a:solidFill>
                <a:latin typeface="Calibri"/>
                <a:cs typeface="Calibri"/>
              </a:rPr>
              <a:t>X</a:t>
            </a:r>
            <a:endParaRPr sz="1875" baseline="-31111">
              <a:latin typeface="Calibri"/>
              <a:cs typeface="Calibri"/>
            </a:endParaRPr>
          </a:p>
          <a:p>
            <a:pPr marL="869315">
              <a:lnSpc>
                <a:spcPct val="100000"/>
              </a:lnSpc>
              <a:spcBef>
                <a:spcPts val="224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5">
                <a:latin typeface="SimSun"/>
                <a:cs typeface="SimSun"/>
              </a:rPr>
              <a:t>福禄贝尔认为儿童最主要的活动是游戏。</a:t>
            </a:r>
            <a:endParaRPr sz="1950">
              <a:latin typeface="SimSun"/>
              <a:cs typeface="SimSun"/>
            </a:endParaRPr>
          </a:p>
          <a:p>
            <a:pPr marL="241300" marR="961390" indent="1019175">
              <a:lnSpc>
                <a:spcPts val="4630"/>
              </a:lnSpc>
              <a:spcBef>
                <a:spcPts val="480"/>
              </a:spcBef>
              <a:buSzPct val="107692"/>
              <a:buAutoNum type="arabicPeriod" startAt="86"/>
              <a:tabLst>
                <a:tab pos="1260475"/>
              </a:tabLst>
            </a:pPr>
            <a:r>
              <a:rPr sz="1950" spc="-35">
                <a:latin typeface="SimSun"/>
                <a:cs typeface="SimSun"/>
              </a:rPr>
              <a:t>说多词句的句子时，常有说话不流畅、结结巴巴的现象，对 </a:t>
            </a:r>
            <a:r>
              <a:rPr sz="3150" baseline="3968">
                <a:latin typeface="SimSun"/>
                <a:cs typeface="SimSun"/>
              </a:rPr>
              <a:t>3</a:t>
            </a:r>
            <a:r>
              <a:rPr sz="3150" spc="-667" baseline="3968">
                <a:latin typeface="SimSun"/>
                <a:cs typeface="SimSun"/>
              </a:rPr>
              <a:t> </a:t>
            </a:r>
            <a:r>
              <a:rPr sz="1950" spc="-50">
                <a:latin typeface="SimSun"/>
                <a:cs typeface="SimSun"/>
              </a:rPr>
              <a:t>岁</a:t>
            </a:r>
            <a:r>
              <a:rPr sz="1950" spc="-25">
                <a:latin typeface="SimSun"/>
                <a:cs typeface="SimSun"/>
              </a:rPr>
              <a:t>孩子而言，这属于口吃的现象。()</a:t>
            </a:r>
            <a:endParaRPr sz="1950">
              <a:latin typeface="SimSun"/>
              <a:cs typeface="SimSun"/>
            </a:endParaRPr>
          </a:p>
          <a:p>
            <a:pPr marL="755015">
              <a:lnSpc>
                <a:spcPct val="100000"/>
              </a:lnSpc>
              <a:spcBef>
                <a:spcPts val="1460"/>
              </a:spcBef>
            </a:pP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x</a:t>
            </a:r>
            <a:endParaRPr sz="2100">
              <a:latin typeface="SimSun"/>
              <a:cs typeface="SimSun"/>
            </a:endParaRPr>
          </a:p>
          <a:p>
            <a:pPr marL="869315">
              <a:lnSpc>
                <a:spcPct val="100000"/>
              </a:lnSpc>
              <a:spcBef>
                <a:spcPts val="2230"/>
              </a:spcBef>
            </a:pPr>
            <a:r>
              <a:rPr sz="3150" spc="-15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55">
                <a:latin typeface="SimSun"/>
                <a:cs typeface="SimSun"/>
              </a:rPr>
              <a:t>说多词句的句子时，常有说话不流畅、结结巴巴的现象, 对</a:t>
            </a:r>
            <a:endParaRPr sz="1950">
              <a:latin typeface="SimSun"/>
              <a:cs typeface="SimSun"/>
            </a:endParaRPr>
          </a:p>
          <a:p>
            <a:pPr marL="241300">
              <a:lnSpc>
                <a:spcPct val="100000"/>
              </a:lnSpc>
              <a:spcBef>
                <a:spcPts val="2105"/>
              </a:spcBef>
            </a:pPr>
            <a:r>
              <a:rPr sz="3150" baseline="3968">
                <a:latin typeface="SimSun"/>
                <a:cs typeface="SimSun"/>
              </a:rPr>
              <a:t>3</a:t>
            </a:r>
            <a:r>
              <a:rPr sz="3150" spc="-660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岁孩子而言，这是正常的自然现象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60475" indent="-505459">
              <a:lnSpc>
                <a:spcPct val="100000"/>
              </a:lnSpc>
              <a:spcBef>
                <a:spcPts val="2110"/>
              </a:spcBef>
              <a:buSzPct val="107692"/>
              <a:buAutoNum type="arabicPeriod" startAt="87"/>
              <a:tabLst>
                <a:tab pos="1260475"/>
              </a:tabLst>
            </a:pPr>
            <a:r>
              <a:rPr sz="1950" spc="-135">
                <a:latin typeface="SimSun"/>
                <a:cs typeface="SimSun"/>
              </a:rPr>
              <a:t>在函这一公文文种中，联合行文时，发文机关标志应使用() 标志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主办机关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主送机关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110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协办机关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090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联合机关</a:t>
            </a:r>
            <a:endParaRPr sz="1950">
              <a:latin typeface="SimSun"/>
              <a:cs typeface="SimSun"/>
            </a:endParaRPr>
          </a:p>
          <a:p>
            <a:pPr marL="755015">
              <a:lnSpc>
                <a:spcPct val="100000"/>
              </a:lnSpc>
              <a:spcBef>
                <a:spcPts val="1964"/>
              </a:spcBef>
            </a:pP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答案:</a:t>
            </a:r>
            <a:r>
              <a:rPr sz="2100" spc="-2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869315">
              <a:lnSpc>
                <a:spcPct val="100000"/>
              </a:lnSpc>
              <a:spcBef>
                <a:spcPts val="224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根据《党政机关公文格式》规定，信函格式的发文机关 标</a:t>
            </a:r>
            <a:endParaRPr sz="1950">
              <a:latin typeface="SimSun"/>
              <a:cs typeface="SimSun"/>
            </a:endParaRPr>
          </a:p>
          <a:p>
            <a:pPr marL="241300" marR="248920">
              <a:lnSpc>
                <a:spcPct val="191300"/>
              </a:lnSpc>
              <a:spcBef>
                <a:spcPts val="105"/>
              </a:spcBef>
            </a:pPr>
            <a:r>
              <a:rPr sz="1950" spc="-45">
                <a:latin typeface="SimSun"/>
                <a:cs typeface="SimSun"/>
              </a:rPr>
              <a:t>志使用发文机关全称或者规范化简称。联合行文时，使用主办机关 标志</a:t>
            </a:r>
            <a:r>
              <a:rPr sz="1950" spc="5585">
                <a:latin typeface="SimSun"/>
                <a:cs typeface="SimSun"/>
              </a:rPr>
              <a:t>。</a:t>
            </a:r>
            <a:r>
              <a:rPr sz="1950" spc="-180">
                <a:latin typeface="SimSun"/>
                <a:cs typeface="SimSun"/>
              </a:rPr>
              <a:t>故选 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244600" indent="-489584">
              <a:lnSpc>
                <a:spcPct val="100000"/>
              </a:lnSpc>
              <a:spcBef>
                <a:spcPts val="2110"/>
              </a:spcBef>
              <a:buSzPct val="107692"/>
              <a:buAutoNum type="arabicPeriod" startAt="88"/>
              <a:tabLst>
                <a:tab pos="1244600"/>
              </a:tabLst>
            </a:pPr>
            <a:r>
              <a:rPr sz="1950" spc="-25">
                <a:latin typeface="SimSun"/>
                <a:cs typeface="SimSun"/>
              </a:rPr>
              <a:t>批复是答复下级请示的文件，是()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被动发文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105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主动发文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110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对报告的批件</a:t>
            </a:r>
            <a:endParaRPr sz="1950">
              <a:latin typeface="SimSun"/>
              <a:cs typeface="SimSun"/>
            </a:endParaRPr>
          </a:p>
          <a:p>
            <a:pPr marL="1133475" lvl="1" indent="-378460">
              <a:lnSpc>
                <a:spcPct val="100000"/>
              </a:lnSpc>
              <a:spcBef>
                <a:spcPts val="2085"/>
              </a:spcBef>
              <a:buSzPct val="107692"/>
              <a:buAutoNum type="alphaUcPeriod"/>
              <a:tabLst>
                <a:tab pos="1133475"/>
              </a:tabLst>
            </a:pPr>
            <a:r>
              <a:rPr sz="1950" spc="-30">
                <a:latin typeface="SimSun"/>
                <a:cs typeface="SimSun"/>
              </a:rPr>
              <a:t>对报告所作的回复性文件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38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385049"/>
            <a:ext cx="8724900" cy="127628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6415">
              <a:lnSpc>
                <a:spcPct val="100000"/>
              </a:lnSpc>
              <a:spcBef>
                <a:spcPts val="105"/>
              </a:spcBef>
            </a:pPr>
            <a:r>
              <a:rPr sz="2100" spc="-28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9525" indent="628015">
              <a:lnSpc>
                <a:spcPct val="186700"/>
              </a:lnSpc>
              <a:spcBef>
                <a:spcPts val="2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批复的特点是法定的权威性与执行性；被动性；明确的</a:t>
            </a:r>
            <a:r>
              <a:rPr sz="1950" spc="5585">
                <a:latin typeface="SimSun"/>
                <a:cs typeface="SimSun"/>
              </a:rPr>
              <a:t>针</a:t>
            </a:r>
            <a:r>
              <a:rPr sz="1950" spc="-35">
                <a:latin typeface="SimSun"/>
                <a:cs typeface="SimSun"/>
              </a:rPr>
              <a:t>对性。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35"/>
              </a:spcBef>
              <a:buSzPct val="107692"/>
              <a:buAutoNum type="arabicPeriod" startAt="89"/>
              <a:tabLst>
                <a:tab pos="1016000"/>
              </a:tabLst>
            </a:pPr>
            <a:r>
              <a:rPr sz="1950" spc="-20">
                <a:latin typeface="SimSun"/>
                <a:cs typeface="SimSun"/>
              </a:rPr>
              <a:t>关于课程的描述正确的是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学科课程按照儿童心理逻辑进行组织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15">
                <a:latin typeface="SimSun"/>
                <a:cs typeface="SimSun"/>
              </a:rPr>
              <a:t>显性课程主要产生计划性和预期性的教育影响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拓展型课程通常是必修课程</a:t>
            </a:r>
            <a:endParaRPr sz="1950">
              <a:latin typeface="SimSun"/>
              <a:cs typeface="SimSun"/>
            </a:endParaRPr>
          </a:p>
          <a:p>
            <a:pPr marL="526415" marR="3602990" lvl="1" indent="378460">
              <a:lnSpc>
                <a:spcPct val="179500"/>
              </a:lnSpc>
              <a:spcBef>
                <a:spcPts val="12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15">
                <a:latin typeface="SimSun"/>
                <a:cs typeface="SimSun"/>
              </a:rPr>
              <a:t>经验课程在于让学生掌握人类文明精髓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B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ct val="184800"/>
              </a:lnSpc>
              <a:spcBef>
                <a:spcPts val="145"/>
              </a:spcBef>
            </a:pPr>
            <a:r>
              <a:rPr sz="3150" spc="-22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15">
                <a:solidFill>
                  <a:srgbClr val="1F42D1"/>
                </a:solidFill>
                <a:latin typeface="SimSun"/>
                <a:cs typeface="SimSun"/>
              </a:rPr>
              <a:t>学</a:t>
            </a:r>
            <a:r>
              <a:rPr sz="1950" spc="5">
                <a:latin typeface="SimSun"/>
                <a:cs typeface="SimSun"/>
              </a:rPr>
              <a:t>科课程强调按照知识的逻辑顺序组织教学内容，故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3150" spc="165" baseline="3968">
                <a:latin typeface="SimSun"/>
                <a:cs typeface="SimSun"/>
              </a:rPr>
              <a:t> </a:t>
            </a:r>
            <a:r>
              <a:rPr sz="1950" spc="5635">
                <a:latin typeface="SimSun"/>
                <a:cs typeface="SimSun"/>
              </a:rPr>
              <a:t>项</a:t>
            </a:r>
            <a:r>
              <a:rPr sz="1950" spc="20">
                <a:latin typeface="SimSun"/>
                <a:cs typeface="SimSun"/>
              </a:rPr>
              <a:t>错误；显性课程的实施具有鲜明的计划性、组织性、可预期性特点，故</a:t>
            </a:r>
            <a:r>
              <a:rPr sz="3150" baseline="3968">
                <a:latin typeface="SimSun"/>
                <a:cs typeface="SimSun"/>
              </a:rPr>
              <a:t>B    </a:t>
            </a:r>
            <a:r>
              <a:rPr sz="1950" spc="-10">
                <a:latin typeface="SimSun"/>
                <a:cs typeface="SimSun"/>
              </a:rPr>
              <a:t>项正确；拓展型课程通常是选修课程，故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10">
                <a:latin typeface="SimSun"/>
                <a:cs typeface="SimSun"/>
              </a:rPr>
              <a:t>项错误；学科课程在于让学生掌握人</a:t>
            </a:r>
            <a:r>
              <a:rPr sz="1950" spc="55">
                <a:latin typeface="SimSun"/>
                <a:cs typeface="SimSun"/>
              </a:rPr>
              <a:t>类文明精髓，故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80" baseline="3968">
                <a:latin typeface="SimSun"/>
                <a:cs typeface="SimSun"/>
              </a:rPr>
              <a:t> </a:t>
            </a:r>
            <a:r>
              <a:rPr sz="1950" spc="-10">
                <a:latin typeface="SimSun"/>
                <a:cs typeface="SimSun"/>
              </a:rPr>
              <a:t>项错误。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0"/>
              </a:spcBef>
            </a:pPr>
            <a:r>
              <a:rPr sz="3150" spc="-15" baseline="3968">
                <a:latin typeface="SimSun"/>
                <a:cs typeface="SimSun"/>
              </a:rPr>
              <a:t>90</a:t>
            </a:r>
            <a:r>
              <a:rPr sz="3150" spc="-202" baseline="3968">
                <a:latin typeface="SimSun"/>
                <a:cs typeface="SimSun"/>
              </a:rPr>
              <a:t>. </a:t>
            </a:r>
            <a:r>
              <a:rPr sz="1950" spc="-20">
                <a:latin typeface="SimSun"/>
                <a:cs typeface="SimSun"/>
              </a:rPr>
              <a:t>教师要钻研教材，要努力做到懂、透、</a:t>
            </a:r>
            <a:r>
              <a:rPr sz="1950" spc="-25">
                <a:latin typeface="SimSun"/>
                <a:cs typeface="SimSun"/>
              </a:rPr>
              <a:t>（）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5"/>
              </a:spcBef>
            </a:pPr>
            <a:r>
              <a:rPr sz="2100">
                <a:latin typeface="SimSun"/>
                <a:cs typeface="SimSun"/>
              </a:rPr>
              <a:t>A</a:t>
            </a:r>
            <a:r>
              <a:rPr sz="2100" spc="-80">
                <a:latin typeface="SimSun"/>
                <a:cs typeface="SimSun"/>
              </a:rPr>
              <a:t>. 化</a:t>
            </a:r>
            <a:endParaRPr sz="210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25"/>
              </a:spcBef>
            </a:pPr>
            <a:r>
              <a:rPr sz="2100">
                <a:latin typeface="SimSun"/>
                <a:cs typeface="SimSun"/>
              </a:rPr>
              <a:t>B</a:t>
            </a:r>
            <a:r>
              <a:rPr sz="2100" spc="-90">
                <a:latin typeface="SimSun"/>
                <a:cs typeface="SimSun"/>
              </a:rPr>
              <a:t>. </a:t>
            </a:r>
            <a:r>
              <a:rPr sz="2925" spc="8377" baseline="-4273">
                <a:latin typeface="SimSun"/>
                <a:cs typeface="SimSun"/>
              </a:rPr>
              <a:t>通</a:t>
            </a:r>
            <a:endParaRPr sz="2925" baseline="-4273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0"/>
              </a:spcBef>
            </a:pPr>
            <a:r>
              <a:rPr sz="2100" spc="-50">
                <a:latin typeface="SimSun"/>
                <a:cs typeface="SimSun"/>
              </a:rPr>
              <a:t>5</a:t>
            </a:r>
            <a:endParaRPr sz="2100">
              <a:latin typeface="SimSun"/>
              <a:cs typeface="SimSun"/>
            </a:endParaRPr>
          </a:p>
          <a:p>
            <a:pPr marL="526415" marR="6955790">
              <a:lnSpc>
                <a:spcPct val="185000"/>
              </a:lnSpc>
              <a:spcBef>
                <a:spcPts val="5"/>
              </a:spcBef>
            </a:pPr>
            <a:r>
              <a:rPr sz="2100">
                <a:latin typeface="SimSun"/>
                <a:cs typeface="SimSun"/>
              </a:rPr>
              <a:t>D.</a:t>
            </a:r>
            <a:r>
              <a:rPr sz="2925" spc="8377" baseline="-4273">
                <a:latin typeface="SimSun"/>
                <a:cs typeface="SimSun"/>
              </a:rPr>
              <a:t>理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727075" indent="628015">
              <a:lnSpc>
                <a:spcPts val="4660"/>
              </a:lnSpc>
              <a:spcBef>
                <a:spcPts val="63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35">
                <a:latin typeface="SimSun"/>
                <a:cs typeface="SimSun"/>
              </a:rPr>
              <a:t>教师掌握教材有一个深化的过程，一般要经过懂、透、 化</a:t>
            </a:r>
            <a:r>
              <a:rPr sz="1950" spc="-25">
                <a:latin typeface="SimSun"/>
                <a:cs typeface="SimSun"/>
              </a:rPr>
              <a:t>三个阶段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1635"/>
              </a:spcBef>
            </a:pPr>
            <a:r>
              <a:rPr sz="3150" spc="-15" baseline="3968">
                <a:latin typeface="SimSun"/>
                <a:cs typeface="SimSun"/>
              </a:rPr>
              <a:t>91</a:t>
            </a:r>
            <a:r>
              <a:rPr sz="3150" spc="-225" baseline="3968">
                <a:latin typeface="SimSun"/>
                <a:cs typeface="SimSun"/>
              </a:rPr>
              <a:t>. </a:t>
            </a: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719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列属于智力发展的群体差异的是（）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39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25588"/>
            <a:ext cx="8720455" cy="12809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4875" indent="-378460">
              <a:lnSpc>
                <a:spcPts val="2465"/>
              </a:lnSpc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早慧或大器晚成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天才或智力落后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想象发达或记忆超群</a:t>
            </a:r>
            <a:endParaRPr sz="1950">
              <a:latin typeface="SimSun"/>
              <a:cs typeface="SimSun"/>
            </a:endParaRPr>
          </a:p>
          <a:p>
            <a:pPr marL="526415" marR="5329555" indent="378460">
              <a:lnSpc>
                <a:spcPct val="180200"/>
              </a:lnSpc>
              <a:spcBef>
                <a:spcPts val="13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15">
                <a:latin typeface="SimSun"/>
                <a:cs typeface="SimSun"/>
              </a:rPr>
              <a:t>种族、性别或年龄差异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0">
                <a:latin typeface="SimSun"/>
                <a:cs typeface="SimSun"/>
              </a:rPr>
              <a:t>D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80"/>
              </a:lnSpc>
              <a:spcBef>
                <a:spcPts val="66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智力的群体差异是指不同群体之间的智力差异，包括智</a:t>
            </a:r>
            <a:r>
              <a:rPr sz="1950" spc="5585">
                <a:latin typeface="SimSun"/>
                <a:cs typeface="SimSun"/>
              </a:rPr>
              <a:t>力</a:t>
            </a:r>
            <a:r>
              <a:rPr sz="1950" spc="-15">
                <a:latin typeface="SimSun"/>
                <a:cs typeface="SimSun"/>
              </a:rPr>
              <a:t>的年龄差异、性别差异、种族差异等。</a:t>
            </a:r>
            <a:endParaRPr sz="1950">
              <a:latin typeface="SimSun"/>
              <a:cs typeface="SimSun"/>
            </a:endParaRPr>
          </a:p>
          <a:p>
            <a:pPr marL="1066165" indent="-539750">
              <a:lnSpc>
                <a:spcPct val="100000"/>
              </a:lnSpc>
              <a:spcBef>
                <a:spcPts val="1645"/>
              </a:spcBef>
              <a:buSzPct val="107692"/>
              <a:buAutoNum type="arabicPeriod" startAt="92"/>
              <a:tabLst>
                <a:tab pos="1066165"/>
              </a:tabLst>
            </a:pPr>
            <a:r>
              <a:rPr sz="1950" spc="-25">
                <a:latin typeface="SimSun"/>
                <a:cs typeface="SimSun"/>
              </a:rPr>
              <a:t>()决定个体是否愿意完成某些任务，即决定行为的选择。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02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能力</a:t>
            </a:r>
            <a:endParaRPr sz="2925" baseline="-4273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道德</a:t>
            </a:r>
            <a:endParaRPr sz="2925" baseline="-4273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态度</a:t>
            </a:r>
            <a:endParaRPr sz="2925" baseline="-4273">
              <a:latin typeface="SimSun"/>
              <a:cs typeface="SimSun"/>
            </a:endParaRPr>
          </a:p>
          <a:p>
            <a:pPr marL="526415" marR="7251700" lvl="1" indent="378460">
              <a:lnSpc>
                <a:spcPct val="185700"/>
              </a:lnSpc>
              <a:spcBef>
                <a:spcPts val="5"/>
              </a:spcBef>
              <a:buSzPct val="107692"/>
              <a:buAutoNum type="alphaUcPeriod"/>
              <a:tabLst>
                <a:tab pos="904875"/>
              </a:tabLst>
            </a:pPr>
            <a:r>
              <a:rPr sz="2925" spc="-44" baseline="-4273">
                <a:latin typeface="SimSun"/>
                <a:cs typeface="SimSun"/>
              </a:rPr>
              <a:t>情绪</a:t>
            </a:r>
            <a:r>
              <a:rPr sz="2100" spc="-280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765">
                <a:solidFill>
                  <a:srgbClr val="F40C0C"/>
                </a:solidFill>
                <a:latin typeface="SimSun"/>
                <a:cs typeface="SimSun"/>
              </a:rPr>
              <a:t>C</a:t>
            </a:r>
            <a:endParaRPr sz="2100">
              <a:latin typeface="SimSun"/>
              <a:cs typeface="SimSun"/>
            </a:endParaRPr>
          </a:p>
          <a:p>
            <a:pPr marL="12700" marR="5080" indent="628015">
              <a:lnSpc>
                <a:spcPts val="4680"/>
              </a:lnSpc>
              <a:spcBef>
                <a:spcPts val="65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5">
                <a:latin typeface="SimSun"/>
                <a:cs typeface="SimSun"/>
              </a:rPr>
              <a:t>态度是通过学习而形成的影响个人行为选择的内部准备</a:t>
            </a:r>
            <a:r>
              <a:rPr sz="1950" spc="5635">
                <a:latin typeface="SimSun"/>
                <a:cs typeface="SimSun"/>
              </a:rPr>
              <a:t>状</a:t>
            </a:r>
            <a:r>
              <a:rPr sz="1950" spc="-20">
                <a:latin typeface="SimSun"/>
                <a:cs typeface="SimSun"/>
              </a:rPr>
              <a:t>态或反应的倾向性。态度不同于能力，虽然二者都是内部倾向，能力决定个体能</a:t>
            </a:r>
            <a:r>
              <a:rPr sz="1950" spc="-15">
                <a:latin typeface="SimSun"/>
                <a:cs typeface="SimSun"/>
              </a:rPr>
              <a:t>否顺利完成任务；态度则决定个体是否愿意完成任务，即决定行为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950" spc="-30">
                <a:latin typeface="SimSun"/>
                <a:cs typeface="SimSun"/>
              </a:rPr>
              <a:t>的选择。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90"/>
              </a:spcBef>
              <a:buAutoNum type="arabicPeriod" startAt="93"/>
              <a:tabLst>
                <a:tab pos="1016000"/>
              </a:tabLst>
            </a:pP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660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列关于教师职业道德的说法正确的是()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教师职业道德与个人利益密切相关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教师职业道德高，教学技能也高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教师职业的选择是教师的个人权利，不属于教师职业道德范畴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“爱岗”可以不“敬业”，“敬业”是对教师更高的精神要求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40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385049"/>
            <a:ext cx="8769985" cy="12787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6415">
              <a:lnSpc>
                <a:spcPct val="100000"/>
              </a:lnSpc>
              <a:spcBef>
                <a:spcPts val="105"/>
              </a:spcBef>
            </a:pPr>
            <a:r>
              <a:rPr sz="2100" spc="-25">
                <a:solidFill>
                  <a:srgbClr val="F40C0C"/>
                </a:solidFill>
                <a:latin typeface="SimSun"/>
                <a:cs typeface="SimSun"/>
              </a:rPr>
              <a:t>答案:</a:t>
            </a:r>
            <a:r>
              <a:rPr sz="2100" spc="-25">
                <a:latin typeface="SimSun"/>
                <a:cs typeface="SimSun"/>
              </a:rPr>
              <a:t>A</a:t>
            </a:r>
            <a:endParaRPr sz="2100">
              <a:latin typeface="SimSun"/>
              <a:cs typeface="SimSun"/>
            </a:endParaRPr>
          </a:p>
          <a:p>
            <a:pPr marL="12700" marR="709295" indent="628015">
              <a:lnSpc>
                <a:spcPct val="190200"/>
              </a:lnSpc>
              <a:spcBef>
                <a:spcPts val="10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20">
                <a:latin typeface="SimSun"/>
                <a:cs typeface="SimSun"/>
              </a:rPr>
              <a:t>教师职业道徳形成的利益基础之一即为教师的个人</a:t>
            </a:r>
            <a:r>
              <a:rPr sz="1950" spc="380">
                <a:latin typeface="SimSun"/>
                <a:cs typeface="SimSun"/>
              </a:rPr>
              <a:t>利益，</a:t>
            </a:r>
            <a:r>
              <a:rPr sz="1950" spc="-25">
                <a:latin typeface="SimSun"/>
                <a:cs typeface="SimSun"/>
              </a:rPr>
              <a:t>教师职业道德与个人利益密切相关。其他选项表述均不正确。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2170"/>
              </a:spcBef>
              <a:buAutoNum type="arabicPeriod" startAt="94"/>
              <a:tabLst>
                <a:tab pos="1016000"/>
              </a:tabLst>
            </a:pP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675" baseline="3968">
                <a:latin typeface="SimSun"/>
                <a:cs typeface="SimSun"/>
              </a:rPr>
              <a:t> </a:t>
            </a:r>
            <a:r>
              <a:rPr sz="1950" spc="-20">
                <a:latin typeface="SimSun"/>
                <a:cs typeface="SimSun"/>
              </a:rPr>
              <a:t>列不属于原始社会教育特征的是</a:t>
            </a:r>
            <a:r>
              <a:rPr sz="3150" spc="-37" baseline="3968">
                <a:latin typeface="SimSun"/>
                <a:cs typeface="SimSun"/>
              </a:rPr>
              <a:t>（）</a:t>
            </a:r>
            <a:endParaRPr sz="3150" baseline="3968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等级性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阶级性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教育在学校中实施</a:t>
            </a:r>
            <a:endParaRPr sz="1950">
              <a:latin typeface="SimSun"/>
              <a:cs typeface="SimSun"/>
            </a:endParaRPr>
          </a:p>
          <a:p>
            <a:pPr marL="526415" marR="5133340" lvl="1" indent="378460">
              <a:lnSpc>
                <a:spcPct val="179500"/>
              </a:lnSpc>
              <a:spcBef>
                <a:spcPts val="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教育在生产和生活中实施</a:t>
            </a: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solidFill>
                  <a:srgbClr val="F40C0C"/>
                </a:solidFill>
                <a:latin typeface="SimSun"/>
                <a:cs typeface="SimSun"/>
              </a:rPr>
              <a:t>ABC</a:t>
            </a:r>
            <a:endParaRPr sz="2100">
              <a:latin typeface="SimSun"/>
              <a:cs typeface="SimSun"/>
            </a:endParaRPr>
          </a:p>
          <a:p>
            <a:pPr marL="12700" marR="768985" indent="513715" algn="just">
              <a:lnSpc>
                <a:spcPct val="195700"/>
              </a:lnSpc>
              <a:spcBef>
                <a:spcPts val="195"/>
              </a:spcBef>
            </a:pPr>
            <a:r>
              <a:rPr sz="1950" spc="-10">
                <a:latin typeface="SimSun"/>
                <a:cs typeface="SimSun"/>
              </a:rPr>
              <a:t>解析：原始社会的教育具有非独立性、自发性、全民性</a:t>
            </a:r>
            <a:r>
              <a:rPr sz="1950">
                <a:latin typeface="SimSun"/>
                <a:cs typeface="SimSun"/>
              </a:rPr>
              <a:t>（</a:t>
            </a:r>
            <a:r>
              <a:rPr sz="1950" spc="-10">
                <a:latin typeface="SimSun"/>
                <a:cs typeface="SimSun"/>
              </a:rPr>
              <a:t>普及性</a:t>
            </a:r>
            <a:r>
              <a:rPr sz="1950">
                <a:latin typeface="SimSun"/>
                <a:cs typeface="SimSun"/>
              </a:rPr>
              <a:t>）</a:t>
            </a:r>
            <a:r>
              <a:rPr sz="1950" spc="-50">
                <a:latin typeface="SimSun"/>
                <a:cs typeface="SimSun"/>
              </a:rPr>
              <a:t>、</a:t>
            </a:r>
            <a:r>
              <a:rPr sz="1950" spc="-35">
                <a:latin typeface="SimSun"/>
                <a:cs typeface="SimSun"/>
              </a:rPr>
              <a:t>广泛性、无等级性</a:t>
            </a:r>
            <a:r>
              <a:rPr sz="1950" spc="-30">
                <a:latin typeface="SimSun"/>
                <a:cs typeface="SimSun"/>
              </a:rPr>
              <a:t>（</a:t>
            </a:r>
            <a:r>
              <a:rPr sz="1950" spc="-35">
                <a:latin typeface="SimSun"/>
                <a:cs typeface="SimSun"/>
              </a:rPr>
              <a:t>平等性</a:t>
            </a:r>
            <a:r>
              <a:rPr sz="1950" spc="-30">
                <a:latin typeface="SimSun"/>
                <a:cs typeface="SimSun"/>
              </a:rPr>
              <a:t>）</a:t>
            </a:r>
            <a:r>
              <a:rPr sz="1950" spc="-45">
                <a:latin typeface="SimSun"/>
                <a:cs typeface="SimSun"/>
              </a:rPr>
              <a:t>、无阶级性和原始性。此外，学校最早 产生</a:t>
            </a:r>
            <a:r>
              <a:rPr sz="1950" spc="-75">
                <a:latin typeface="SimSun"/>
                <a:cs typeface="SimSun"/>
              </a:rPr>
              <a:t>于奴隶社会，故 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-25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1950" spc="-25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675" baseline="3968">
                <a:latin typeface="SimSun"/>
                <a:cs typeface="SimSun"/>
              </a:rPr>
              <a:t> </a:t>
            </a:r>
            <a:r>
              <a:rPr sz="1950" spc="-30">
                <a:latin typeface="SimSun"/>
                <a:cs typeface="SimSun"/>
              </a:rPr>
              <a:t>项都不属于原始社会教育的特征。</a:t>
            </a:r>
            <a:endParaRPr sz="1950">
              <a:latin typeface="SimSun"/>
              <a:cs typeface="SimSun"/>
            </a:endParaRPr>
          </a:p>
          <a:p>
            <a:pPr marL="1016000" indent="-489584" algn="just">
              <a:lnSpc>
                <a:spcPct val="100000"/>
              </a:lnSpc>
              <a:spcBef>
                <a:spcPts val="2140"/>
              </a:spcBef>
              <a:buSzPct val="107692"/>
              <a:buAutoNum type="arabicPeriod" startAt="95"/>
              <a:tabLst>
                <a:tab pos="1016000"/>
              </a:tabLst>
            </a:pPr>
            <a:r>
              <a:rPr sz="1950" spc="-25">
                <a:latin typeface="SimSun"/>
                <a:cs typeface="SimSun"/>
              </a:rPr>
              <a:t>下列属于贯彻德育导向性原则要求的选项是（）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统一社会各方面的教育影响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2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坚持正确的政治方向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德育目标必须符合新时期的方针政策和总任务的要求</a:t>
            </a:r>
            <a:endParaRPr sz="1950">
              <a:latin typeface="SimSun"/>
              <a:cs typeface="SimSun"/>
            </a:endParaRPr>
          </a:p>
          <a:p>
            <a:pPr marL="904875" lvl="1" indent="-378460" algn="just">
              <a:lnSpc>
                <a:spcPct val="100000"/>
              </a:lnSpc>
              <a:spcBef>
                <a:spcPts val="214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把德育的理想性和现实性结合起来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005"/>
              </a:spcBef>
            </a:pP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BCD</a:t>
            </a:r>
            <a:endParaRPr sz="2100">
              <a:latin typeface="SimSun"/>
              <a:cs typeface="SimSun"/>
            </a:endParaRPr>
          </a:p>
          <a:p>
            <a:pPr marL="12700" marR="769620" indent="628015">
              <a:lnSpc>
                <a:spcPct val="185000"/>
              </a:lnSpc>
              <a:spcBef>
                <a:spcPts val="125"/>
              </a:spcBef>
            </a:pPr>
            <a:r>
              <a:rPr sz="3150" spc="-30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-50">
                <a:latin typeface="SimSun"/>
                <a:cs typeface="SimSun"/>
              </a:rPr>
              <a:t>贯彻德育导向性原则的要求是：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1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30">
                <a:latin typeface="SimSun"/>
                <a:cs typeface="SimSun"/>
              </a:rPr>
              <a:t>坚持正确的政治 方</a:t>
            </a:r>
            <a:r>
              <a:rPr sz="1950" spc="-175">
                <a:latin typeface="SimSun"/>
                <a:cs typeface="SimSun"/>
              </a:rPr>
              <a:t>向：</a:t>
            </a:r>
            <a:r>
              <a:rPr sz="3150" spc="-652" baseline="3968">
                <a:latin typeface="SimSun"/>
                <a:cs typeface="SimSun"/>
              </a:rPr>
              <a:t>（</a:t>
            </a:r>
            <a:r>
              <a:rPr sz="3150" spc="1710" baseline="3968">
                <a:latin typeface="SimSun"/>
                <a:cs typeface="SimSun"/>
              </a:rPr>
              <a:t>2</a:t>
            </a:r>
            <a:r>
              <a:rPr sz="3150" spc="-652" baseline="3968">
                <a:latin typeface="SimSun"/>
                <a:cs typeface="SimSun"/>
              </a:rPr>
              <a:t>）</a:t>
            </a:r>
            <a:r>
              <a:rPr sz="1950" spc="-30">
                <a:latin typeface="SimSun"/>
                <a:cs typeface="SimSun"/>
              </a:rPr>
              <a:t>德育目标必须符合新时期的方针政策和总任务的要求；</a:t>
            </a:r>
            <a:endParaRPr sz="1950">
              <a:latin typeface="SimSun"/>
              <a:cs typeface="SimSun"/>
            </a:endParaRPr>
          </a:p>
          <a:p>
            <a:pPr marL="144780">
              <a:lnSpc>
                <a:spcPct val="100000"/>
              </a:lnSpc>
              <a:spcBef>
                <a:spcPts val="2140"/>
              </a:spcBef>
            </a:pPr>
            <a:r>
              <a:rPr sz="3150" spc="-802" baseline="3968">
                <a:latin typeface="SimSun"/>
                <a:cs typeface="SimSun"/>
              </a:rPr>
              <a:t>（</a:t>
            </a:r>
            <a:r>
              <a:rPr sz="3150" spc="1560" baseline="3968">
                <a:latin typeface="SimSun"/>
                <a:cs typeface="SimSun"/>
              </a:rPr>
              <a:t>3</a:t>
            </a:r>
            <a:r>
              <a:rPr sz="3150" spc="-802" baseline="3968">
                <a:latin typeface="SimSun"/>
                <a:cs typeface="SimSun"/>
              </a:rPr>
              <a:t>）</a:t>
            </a:r>
            <a:r>
              <a:rPr sz="1950" spc="-25">
                <a:latin typeface="SimSun"/>
                <a:cs typeface="SimSun"/>
              </a:rPr>
              <a:t>要把德育的理想性和现实性结合起来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526415">
              <a:lnSpc>
                <a:spcPct val="100000"/>
              </a:lnSpc>
              <a:spcBef>
                <a:spcPts val="2140"/>
              </a:spcBef>
            </a:pPr>
            <a:r>
              <a:rPr sz="3150" spc="-15" baseline="3968">
                <a:latin typeface="SimSun"/>
                <a:cs typeface="SimSun"/>
              </a:rPr>
              <a:t>96</a:t>
            </a:r>
            <a:r>
              <a:rPr sz="3150" spc="-157" baseline="3968">
                <a:latin typeface="SimSun"/>
                <a:cs typeface="SimSun"/>
              </a:rPr>
              <a:t>. </a:t>
            </a:r>
            <a:r>
              <a:rPr sz="1950" spc="-25">
                <a:latin typeface="SimSun"/>
                <a:cs typeface="SimSun"/>
              </a:rPr>
              <a:t>关于学生同辈群体交往的类型，下列说法正确的有（）</a:t>
            </a:r>
            <a:endParaRPr sz="195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895">
              <a:lnSpc>
                <a:spcPts val="1380"/>
              </a:lnSpc>
              <a:spcBef>
                <a:spcPts val="195"/>
              </a:spcBef>
            </a:pPr>
            <a:fld id="{81D60167-4931-47E6-BA6A-407CBD079E47}" type="slidenum">
              <a:rPr spc="-360">
                <a:latin typeface="Trebuchet MS"/>
                <a:cs typeface="Trebuchet MS"/>
              </a:rPr>
              <a:t>41</a:t>
            </a:fld>
            <a:r>
              <a:rPr>
                <a:latin typeface="Trebuchet MS"/>
                <a:cs typeface="Trebuchet MS"/>
              </a:rPr>
              <a:t> 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1667967" y="1443876"/>
            <a:ext cx="8720455" cy="509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07415" indent="-381000">
              <a:lnSpc>
                <a:spcPts val="2465"/>
              </a:lnSpc>
              <a:buSzPct val="107692"/>
              <a:buAutoNum type="alphaUcPeriod"/>
              <a:tabLst>
                <a:tab pos="907415"/>
              </a:tabLst>
            </a:pPr>
            <a:r>
              <a:rPr sz="1950" spc="-10">
                <a:latin typeface="SimSun"/>
                <a:cs typeface="SimSun"/>
              </a:rPr>
              <a:t>班干部与普通学生为完成教师规定的任务而进行的互动属</a:t>
            </a:r>
            <a:r>
              <a:rPr sz="1950" spc="380">
                <a:latin typeface="SimSun"/>
                <a:cs typeface="SimSun"/>
              </a:rPr>
              <a:t>于正式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470"/>
              </a:spcBef>
            </a:pPr>
            <a:r>
              <a:rPr sz="1950" spc="-30">
                <a:latin typeface="SimSun"/>
                <a:cs typeface="SimSun"/>
              </a:rPr>
              <a:t>交往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225"/>
              </a:spcBef>
              <a:buSzPct val="107692"/>
              <a:buAutoNum type="alphaUcPeriod" startAt="2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学生之间根据教师的倡议而进行的互帮互助属于正式交往</a:t>
            </a:r>
            <a:endParaRPr sz="1950">
              <a:latin typeface="SimSun"/>
              <a:cs typeface="SimSun"/>
            </a:endParaRPr>
          </a:p>
          <a:p>
            <a:pPr marL="904875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 startAt="2"/>
              <a:tabLst>
                <a:tab pos="904875"/>
              </a:tabLst>
            </a:pPr>
            <a:r>
              <a:rPr sz="1950" spc="-15">
                <a:latin typeface="SimSun"/>
                <a:cs typeface="SimSun"/>
              </a:rPr>
              <a:t>学生之间的非正式交往是等距离进行的</a:t>
            </a:r>
            <a:endParaRPr sz="1950">
              <a:latin typeface="SimSun"/>
              <a:cs typeface="SimSun"/>
            </a:endParaRPr>
          </a:p>
          <a:p>
            <a:pPr marL="526415" marR="1866264" indent="378460">
              <a:lnSpc>
                <a:spcPct val="180200"/>
              </a:lnSpc>
              <a:spcBef>
                <a:spcPts val="120"/>
              </a:spcBef>
              <a:buSzPct val="107692"/>
              <a:buAutoNum type="alphaUcPeriod" startAt="2"/>
              <a:tabLst>
                <a:tab pos="904875"/>
              </a:tabLst>
            </a:pPr>
            <a:r>
              <a:rPr sz="1950" spc="-25">
                <a:latin typeface="SimSun"/>
                <a:cs typeface="SimSun"/>
              </a:rPr>
              <a:t>班级中的非正式小群体对学生的个性发展没有积极意义</a:t>
            </a:r>
            <a:r>
              <a:rPr sz="2100" spc="-365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500">
                <a:latin typeface="SimSun"/>
                <a:cs typeface="SimSun"/>
              </a:rPr>
              <a:t>AB</a:t>
            </a:r>
            <a:endParaRPr sz="2100">
              <a:latin typeface="SimSun"/>
              <a:cs typeface="SimSun"/>
            </a:endParaRPr>
          </a:p>
          <a:p>
            <a:pPr marL="640715">
              <a:lnSpc>
                <a:spcPct val="100000"/>
              </a:lnSpc>
              <a:spcBef>
                <a:spcPts val="2290"/>
              </a:spcBef>
            </a:pPr>
            <a:r>
              <a:rPr sz="3150" spc="-37" baseline="3968">
                <a:solidFill>
                  <a:srgbClr val="1F42D1"/>
                </a:solidFill>
                <a:latin typeface="SimSun"/>
                <a:cs typeface="SimSun"/>
              </a:rPr>
              <a:t>【解析】</a:t>
            </a:r>
            <a:r>
              <a:rPr sz="1950" spc="10">
                <a:latin typeface="SimSun"/>
                <a:cs typeface="SimSun"/>
              </a:rPr>
              <a:t>学生同辈群体之间的交往既存在为完成学习任务而进行</a:t>
            </a:r>
            <a:r>
              <a:rPr sz="1950" spc="5585">
                <a:latin typeface="SimSun"/>
                <a:cs typeface="SimSun"/>
              </a:rPr>
              <a:t>的</a:t>
            </a:r>
            <a:endParaRPr sz="1950">
              <a:latin typeface="SimSun"/>
              <a:cs typeface="SimSun"/>
            </a:endParaRPr>
          </a:p>
          <a:p>
            <a:pPr marL="12700" marR="720090">
              <a:lnSpc>
                <a:spcPts val="4660"/>
              </a:lnSpc>
              <a:spcBef>
                <a:spcPts val="330"/>
              </a:spcBef>
            </a:pPr>
            <a:r>
              <a:rPr sz="1950" spc="-20">
                <a:latin typeface="SimSun"/>
                <a:cs typeface="SimSun"/>
              </a:rPr>
              <a:t>正式交往，又存在各种非正式交往。例如，班干部与普通学生为完成老师</a:t>
            </a:r>
            <a:r>
              <a:rPr sz="1950" spc="-25">
                <a:latin typeface="SimSun"/>
                <a:cs typeface="SimSun"/>
              </a:rPr>
              <a:t>规定的任务而进行的互动、学生之间根据教师的倡议而进行的互帮互助和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67967" y="6791401"/>
            <a:ext cx="6116320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spc="-45">
                <a:latin typeface="SimSun"/>
                <a:cs typeface="SimSun"/>
              </a:rPr>
              <a:t>学习竞赛，这些都属于学生之间的正式交往。故 </a:t>
            </a:r>
            <a:r>
              <a:rPr sz="3150" baseline="3968">
                <a:latin typeface="SimSun"/>
                <a:cs typeface="SimSun"/>
              </a:rPr>
              <a:t>A</a:t>
            </a:r>
            <a:r>
              <a:rPr sz="1950" spc="-25">
                <a:latin typeface="SimSun"/>
                <a:cs typeface="SimSun"/>
              </a:rPr>
              <a:t>、</a:t>
            </a:r>
            <a:r>
              <a:rPr sz="3150" baseline="3968">
                <a:latin typeface="SimSun"/>
                <a:cs typeface="SimSun"/>
              </a:rPr>
              <a:t>B</a:t>
            </a:r>
            <a:r>
              <a:rPr sz="3150" spc="-682" baseline="3968">
                <a:latin typeface="SimSun"/>
                <a:cs typeface="SimSun"/>
              </a:rPr>
              <a:t> </a:t>
            </a:r>
            <a:r>
              <a:rPr sz="1950" spc="-50">
                <a:latin typeface="SimSun"/>
                <a:cs typeface="SimSun"/>
              </a:rPr>
              <a:t>两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912481" y="6811975"/>
            <a:ext cx="2464435" cy="321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25">
                <a:latin typeface="SimSun"/>
                <a:cs typeface="SimSun"/>
              </a:rPr>
              <a:t>项正确。学生之</a:t>
            </a:r>
            <a:endParaRPr sz="1950">
              <a:latin typeface="SimSun"/>
              <a:cs typeface="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7967" y="7406336"/>
            <a:ext cx="8718550" cy="684275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50" spc="-35">
                <a:latin typeface="SimSun"/>
                <a:cs typeface="SimSun"/>
              </a:rPr>
              <a:t>间较多地表现为非正式交往，学生之间的非正式交往不是等距离进行的，</a:t>
            </a:r>
            <a:endParaRPr sz="19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2170"/>
              </a:spcBef>
            </a:pPr>
            <a:r>
              <a:rPr sz="1950" spc="-70">
                <a:latin typeface="SimSun"/>
                <a:cs typeface="SimSun"/>
              </a:rPr>
              <a:t>而是相互之间有所选择的。故 </a:t>
            </a:r>
            <a:r>
              <a:rPr sz="3150" baseline="3968">
                <a:latin typeface="SimSun"/>
                <a:cs typeface="SimSun"/>
              </a:rPr>
              <a:t>C</a:t>
            </a:r>
            <a:r>
              <a:rPr sz="3150" spc="-682" baseline="3968">
                <a:latin typeface="SimSun"/>
                <a:cs typeface="SimSun"/>
              </a:rPr>
              <a:t> </a:t>
            </a:r>
            <a:r>
              <a:rPr sz="1950" spc="-15">
                <a:latin typeface="SimSun"/>
                <a:cs typeface="SimSun"/>
              </a:rPr>
              <a:t>项说法不正确。根据非正式小群体所追求</a:t>
            </a:r>
            <a:endParaRPr sz="1950">
              <a:latin typeface="SimSun"/>
              <a:cs typeface="SimSun"/>
            </a:endParaRPr>
          </a:p>
          <a:p>
            <a:pPr marL="12700" marR="5080">
              <a:lnSpc>
                <a:spcPts val="4660"/>
              </a:lnSpc>
              <a:spcBef>
                <a:spcPts val="535"/>
              </a:spcBef>
            </a:pPr>
            <a:r>
              <a:rPr sz="1950" spc="-40">
                <a:latin typeface="SimSun"/>
                <a:cs typeface="SimSun"/>
              </a:rPr>
              <a:t>的目标和遵循的规范，可将班级中的小群体分为四种类型：亲社会型、</a:t>
            </a:r>
            <a:r>
              <a:rPr sz="1950" spc="5585">
                <a:latin typeface="SimSun"/>
                <a:cs typeface="SimSun"/>
              </a:rPr>
              <a:t>中</a:t>
            </a:r>
            <a:r>
              <a:rPr sz="1950" spc="-50">
                <a:latin typeface="SimSun"/>
                <a:cs typeface="SimSun"/>
              </a:rPr>
              <a:t>性型、偏集体型、反集体型。亲社会型、 中性型的小群体对学生的个性发</a:t>
            </a:r>
            <a:endParaRPr sz="1950">
              <a:latin typeface="SimSun"/>
              <a:cs typeface="SimSun"/>
            </a:endParaRPr>
          </a:p>
          <a:p>
            <a:pPr marL="12700" marR="720725">
              <a:lnSpc>
                <a:spcPts val="4660"/>
              </a:lnSpc>
              <a:spcBef>
                <a:spcPts val="20"/>
              </a:spcBef>
            </a:pPr>
            <a:r>
              <a:rPr sz="1950" spc="-20">
                <a:latin typeface="SimSun"/>
                <a:cs typeface="SimSun"/>
              </a:rPr>
              <a:t>展具有积极意义，偏集体型、反集体型的小群体对学生积极个性的形成和</a:t>
            </a:r>
            <a:r>
              <a:rPr sz="1950" spc="-70">
                <a:latin typeface="SimSun"/>
                <a:cs typeface="SimSun"/>
              </a:rPr>
              <a:t>发展起着消极作用。故 </a:t>
            </a:r>
            <a:r>
              <a:rPr sz="3150" baseline="3968">
                <a:latin typeface="SimSun"/>
                <a:cs typeface="SimSun"/>
              </a:rPr>
              <a:t>D</a:t>
            </a:r>
            <a:r>
              <a:rPr sz="3150" spc="-765" baseline="3968">
                <a:latin typeface="SimSun"/>
                <a:cs typeface="SimSun"/>
              </a:rPr>
              <a:t> </a:t>
            </a:r>
            <a:r>
              <a:rPr sz="1950" spc="-15">
                <a:latin typeface="SimSun"/>
                <a:cs typeface="SimSun"/>
              </a:rPr>
              <a:t>项说法 不正确</a:t>
            </a:r>
            <a:r>
              <a:rPr sz="1950" spc="5585">
                <a:latin typeface="SimSun"/>
                <a:cs typeface="SimSun"/>
              </a:rPr>
              <a:t>。</a:t>
            </a:r>
            <a:endParaRPr sz="1950">
              <a:latin typeface="SimSun"/>
              <a:cs typeface="SimSun"/>
            </a:endParaRPr>
          </a:p>
          <a:p>
            <a:pPr marL="1016000" indent="-489584">
              <a:lnSpc>
                <a:spcPct val="100000"/>
              </a:lnSpc>
              <a:spcBef>
                <a:spcPts val="1655"/>
              </a:spcBef>
              <a:buAutoNum type="arabicPeriod" startAt="97"/>
              <a:tabLst>
                <a:tab pos="1016000"/>
              </a:tabLst>
            </a:pPr>
            <a:r>
              <a:rPr sz="3150" baseline="3968">
                <a:latin typeface="SimSun"/>
                <a:cs typeface="SimSun"/>
              </a:rPr>
              <a:t>T</a:t>
            </a:r>
            <a:r>
              <a:rPr sz="3150" spc="-667" baseline="3968">
                <a:latin typeface="SimSun"/>
                <a:cs typeface="SimSun"/>
              </a:rPr>
              <a:t> </a:t>
            </a:r>
            <a:r>
              <a:rPr sz="1950" spc="-25">
                <a:latin typeface="SimSun"/>
                <a:cs typeface="SimSun"/>
              </a:rPr>
              <a:t>列选项中属于教师教学能力的是（）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教学认知能力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4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教学操作能力</a:t>
            </a:r>
            <a:endParaRPr sz="1950">
              <a:latin typeface="SimSun"/>
              <a:cs typeface="SimSun"/>
            </a:endParaRPr>
          </a:p>
          <a:p>
            <a:pPr marL="904875" lvl="1" indent="-378460">
              <a:lnSpc>
                <a:spcPct val="100000"/>
              </a:lnSpc>
              <a:spcBef>
                <a:spcPts val="2160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自我反省能力</a:t>
            </a:r>
            <a:endParaRPr sz="1950">
              <a:latin typeface="SimSun"/>
              <a:cs typeface="SimSun"/>
            </a:endParaRPr>
          </a:p>
          <a:p>
            <a:pPr marL="526415" marR="6320155" lvl="1" indent="378460">
              <a:lnSpc>
                <a:spcPct val="182300"/>
              </a:lnSpc>
              <a:spcBef>
                <a:spcPts val="65"/>
              </a:spcBef>
              <a:buSzPct val="107692"/>
              <a:buAutoNum type="alphaUcPeriod"/>
              <a:tabLst>
                <a:tab pos="904875"/>
              </a:tabLst>
            </a:pPr>
            <a:r>
              <a:rPr sz="1950" spc="-30">
                <a:latin typeface="SimSun"/>
                <a:cs typeface="SimSun"/>
              </a:rPr>
              <a:t>教学监控能力</a:t>
            </a:r>
            <a:r>
              <a:rPr sz="2100" spc="-409">
                <a:solidFill>
                  <a:srgbClr val="F40C0C"/>
                </a:solidFill>
                <a:latin typeface="SimSun"/>
                <a:cs typeface="SimSun"/>
              </a:rPr>
              <a:t>答案：</a:t>
            </a:r>
            <a:r>
              <a:rPr sz="2100" spc="370">
                <a:latin typeface="SimSun"/>
                <a:cs typeface="SimSun"/>
              </a:rPr>
              <a:t>ABD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058400" cy="147764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https://d.book118.com/926132115053010033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756</Paragraphs>
  <Slides>42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baseType="lpstr" size="48">
      <vt:lpstr>Arial</vt:lpstr>
      <vt:lpstr>Calibri</vt:lpstr>
      <vt:lpstr>Trebuchet MS</vt:lpstr>
      <vt:lpstr>SimSun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2024-09-01T21:09:31.799</cp:lastPrinted>
  <dcterms:created xsi:type="dcterms:W3CDTF">2024-09-01T13:09:31Z</dcterms:created>
  <dcterms:modified xsi:type="dcterms:W3CDTF">2024-09-01T13:09:33Z</dcterms:modified>
</cp:coreProperties>
</file>