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0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42F05-6DB4-49E2-8631-9D6761FE1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88033-9394-4956-AD23-BDBF31031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DFF01-F094-4573-9384-EC39F6310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888F3-4B58-43D2-8F58-0428A561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40AD5A-E626-49F6-8C50-845DDB39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87DE98-6F33-4936-A9F0-5B08F0F0F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76E681-DB1B-4A83-8358-30785B0A0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5562C-0689-4933-9B92-63A039B6C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F96C8-A620-4372-BE6C-1492F8D32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FFA71-5527-4530-8F78-37E16075B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E7B41-50F0-4DFF-B633-544D7DA12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063" r:id="rId2"/>
    <p:sldLayoutId id="2147488064" r:id="rId3"/>
    <p:sldLayoutId id="2147488065" r:id="rId4"/>
    <p:sldLayoutId id="2147488066" r:id="rId5"/>
    <p:sldLayoutId id="2147488067" r:id="rId6"/>
    <p:sldLayoutId id="2147488068" r:id="rId7"/>
    <p:sldLayoutId id="2147488069" r:id="rId8"/>
    <p:sldLayoutId id="2147488070" r:id="rId9"/>
    <p:sldLayoutId id="2147488071" r:id="rId10"/>
    <p:sldLayoutId id="214748807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14" Type="http://schemas.openxmlformats.org/officeDocument/2006/relationships/tags" Target="../tags/tag210.xml" /><Relationship Id="rId15" Type="http://schemas.openxmlformats.org/officeDocument/2006/relationships/tags" Target="../tags/tag211.xml" /><Relationship Id="rId16" Type="http://schemas.openxmlformats.org/officeDocument/2006/relationships/tags" Target="../tags/tag212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23" Type="http://schemas.openxmlformats.org/officeDocument/2006/relationships/tags" Target="../tags/tag271.xml" /><Relationship Id="rId24" Type="http://schemas.openxmlformats.org/officeDocument/2006/relationships/tags" Target="../tags/tag272.xml" /><Relationship Id="rId25" Type="http://schemas.openxmlformats.org/officeDocument/2006/relationships/tags" Target="../tags/tag273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ags" Target="../tags/tag274.xml" /><Relationship Id="rId20" Type="http://schemas.openxmlformats.org/officeDocument/2006/relationships/tags" Target="../tags/tag292.xml" /><Relationship Id="rId21" Type="http://schemas.openxmlformats.org/officeDocument/2006/relationships/tags" Target="../tags/tag293.xml" /><Relationship Id="rId22" Type="http://schemas.openxmlformats.org/officeDocument/2006/relationships/tags" Target="../tags/tag294.xml" /><Relationship Id="rId23" Type="http://schemas.openxmlformats.org/officeDocument/2006/relationships/tags" Target="../tags/tag295.xml" /><Relationship Id="rId24" Type="http://schemas.openxmlformats.org/officeDocument/2006/relationships/tags" Target="../tags/tag296.xml" /><Relationship Id="rId25" Type="http://schemas.openxmlformats.org/officeDocument/2006/relationships/tags" Target="../tags/tag297.xml" /><Relationship Id="rId26" Type="http://schemas.openxmlformats.org/officeDocument/2006/relationships/tags" Target="../tags/tag298.xml" /><Relationship Id="rId27" Type="http://schemas.openxmlformats.org/officeDocument/2006/relationships/tags" Target="../tags/tag299.xml" /><Relationship Id="rId28" Type="http://schemas.openxmlformats.org/officeDocument/2006/relationships/tags" Target="../tags/tag300.xml" /><Relationship Id="rId29" Type="http://schemas.openxmlformats.org/officeDocument/2006/relationships/tags" Target="../tags/tag301.xml" /><Relationship Id="rId3" Type="http://schemas.openxmlformats.org/officeDocument/2006/relationships/tags" Target="../tags/tag275.xml" /><Relationship Id="rId30" Type="http://schemas.openxmlformats.org/officeDocument/2006/relationships/tags" Target="../tags/tag302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14200410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污泥处理工施工消防防护详细措施培训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污泥处理工施工消防安全概述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消防器材的配置和使用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施工现场的消防安全措施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污泥处理工的消防安全知识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消防安全培训和演练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污泥处理工施工消防安全概述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污泥处理工施工消防安全的重要性</a:t>
            </a:r>
            <a:endParaRPr lang="zh-CN" altLang="en-US"/>
          </a:p>
        </p:txBody>
      </p:sp>
      <p:sp>
        <p:nvSpPr>
          <p:cNvPr id="1049216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保障工人生命安全：防止火灾事故的发生，确保工人的生命安全。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保障设备安全：防止设备因火灾受损，确保设备的正常运行。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保障环境安全：防止火灾对环境造成污染，确保环境的安全。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6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符合法规要求：符合国家和地方的相关法规要求，避免因违规操作而受到处罚。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污泥处理工施工常见火灾隐患</a:t>
            </a:r>
            <a:endParaRPr lang="zh-CN" altLang="en-US"/>
          </a:p>
        </p:txBody>
      </p:sp>
      <p:sp>
        <p:nvSpPr>
          <p:cNvPr id="104929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易燃易爆物品：如油漆、溶剂等化学品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矩形 42"/>
          <p:cNvSpPr/>
          <p:nvPr>
            <p:custDataLst>
              <p:tags r:id="rId4"/>
            </p:custDataLst>
          </p:nvPr>
        </p:nvSpPr>
        <p:spPr>
          <a:xfrm>
            <a:off x="646538" y="2827162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电气设备：如电缆、电线等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3"/>
          <p:cNvSpPr/>
          <p:nvPr>
            <p:custDataLst>
              <p:tags r:id="rId7"/>
            </p:custDataLst>
          </p:nvPr>
        </p:nvSpPr>
        <p:spPr>
          <a:xfrm>
            <a:off x="2503466" y="2827162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热源设备：如加热器、锅炉等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44"/>
          <p:cNvSpPr/>
          <p:nvPr>
            <p:custDataLst>
              <p:tags r:id="rId10"/>
            </p:custDataLst>
          </p:nvPr>
        </p:nvSpPr>
        <p:spPr>
          <a:xfrm>
            <a:off x="4360393" y="2827162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火源管理不严格：如吸烟、明火作业等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5"/>
          <p:cNvSpPr/>
          <p:nvPr>
            <p:custDataLst>
              <p:tags r:id="rId13"/>
            </p:custDataLst>
          </p:nvPr>
        </p:nvSpPr>
        <p:spPr>
          <a:xfrm>
            <a:off x="6217958" y="2827162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消防设施不完善：如灭火器、消防栓等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6" name="矩形 46"/>
          <p:cNvSpPr/>
          <p:nvPr>
            <p:custDataLst>
              <p:tags r:id="rId16"/>
            </p:custDataLst>
          </p:nvPr>
        </p:nvSpPr>
        <p:spPr>
          <a:xfrm>
            <a:off x="8074885" y="2827162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565011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178042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人员安全意识薄弱：如不遵守安全规定、不进行安全培训等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矩形 47"/>
          <p:cNvSpPr/>
          <p:nvPr>
            <p:custDataLst>
              <p:tags r:id="rId19"/>
            </p:custDataLst>
          </p:nvPr>
        </p:nvSpPr>
        <p:spPr>
          <a:xfrm>
            <a:off x="9932449" y="2827162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39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消防器材的配置和使用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灭火器的种类和适用范围</a:t>
            </a:r>
            <a:endParaRPr lang="zh-CN" altLang="en-US"/>
          </a:p>
        </p:txBody>
      </p:sp>
      <p:sp>
        <p:nvSpPr>
          <p:cNvPr id="1049520" name="圆角矩形 26"/>
          <p:cNvSpPr/>
          <p:nvPr>
            <p:custDataLst>
              <p:tags r:id="rId2"/>
            </p:custDataLst>
          </p:nvPr>
        </p:nvSpPr>
        <p:spPr>
          <a:xfrm>
            <a:off x="608330" y="177855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2" name="圆角矩形 28"/>
          <p:cNvSpPr/>
          <p:nvPr>
            <p:custDataLst>
              <p:tags r:id="rId3"/>
            </p:custDataLst>
          </p:nvPr>
        </p:nvSpPr>
        <p:spPr>
          <a:xfrm>
            <a:off x="610874" y="177855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24" name="文本框 31"/>
          <p:cNvSpPr txBox="1"/>
          <p:nvPr>
            <p:custDataLst>
              <p:tags r:id="rId4"/>
            </p:custDataLst>
          </p:nvPr>
        </p:nvSpPr>
        <p:spPr>
          <a:xfrm>
            <a:off x="692922" y="2200247"/>
            <a:ext cx="1825865" cy="345491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干粉灭火器：适用于扑灭固体、液体、气体及带电设备的初期火灾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圆角矩形 29"/>
          <p:cNvSpPr/>
          <p:nvPr>
            <p:custDataLst>
              <p:tags r:id="rId5"/>
            </p:custDataLst>
          </p:nvPr>
        </p:nvSpPr>
        <p:spPr>
          <a:xfrm>
            <a:off x="2852247" y="177855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8" name="圆角矩形 32"/>
          <p:cNvSpPr/>
          <p:nvPr>
            <p:custDataLst>
              <p:tags r:id="rId6"/>
            </p:custDataLst>
          </p:nvPr>
        </p:nvSpPr>
        <p:spPr>
          <a:xfrm>
            <a:off x="2854791" y="177855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0" name="文本框 34"/>
          <p:cNvSpPr txBox="1"/>
          <p:nvPr>
            <p:custDataLst>
              <p:tags r:id="rId7"/>
            </p:custDataLst>
          </p:nvPr>
        </p:nvSpPr>
        <p:spPr>
          <a:xfrm>
            <a:off x="2936839" y="220024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泡沫灭火器：适用于扑灭液体火灾及电气设备火灾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3"/>
          <p:cNvSpPr/>
          <p:nvPr>
            <p:custDataLst>
              <p:tags r:id="rId8"/>
            </p:custDataLst>
          </p:nvPr>
        </p:nvSpPr>
        <p:spPr>
          <a:xfrm>
            <a:off x="5096165" y="177855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4" name="圆角矩形 4"/>
          <p:cNvSpPr/>
          <p:nvPr>
            <p:custDataLst>
              <p:tags r:id="rId9"/>
            </p:custDataLst>
          </p:nvPr>
        </p:nvSpPr>
        <p:spPr>
          <a:xfrm>
            <a:off x="5098073" y="177855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6" name="文本框 5"/>
          <p:cNvSpPr txBox="1"/>
          <p:nvPr>
            <p:custDataLst>
              <p:tags r:id="rId10"/>
            </p:custDataLst>
          </p:nvPr>
        </p:nvSpPr>
        <p:spPr>
          <a:xfrm>
            <a:off x="5180121" y="220024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二氧化碳灭火器：适用于扑灭液体、气体、固体及带电设备的初期火灾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8"/>
          <p:cNvSpPr/>
          <p:nvPr>
            <p:custDataLst>
              <p:tags r:id="rId11"/>
            </p:custDataLst>
          </p:nvPr>
        </p:nvSpPr>
        <p:spPr>
          <a:xfrm>
            <a:off x="7340082" y="1778558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0" name="圆角矩形 9"/>
          <p:cNvSpPr/>
          <p:nvPr>
            <p:custDataLst>
              <p:tags r:id="rId12"/>
            </p:custDataLst>
          </p:nvPr>
        </p:nvSpPr>
        <p:spPr>
          <a:xfrm>
            <a:off x="7341990" y="1778558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2" name="文本框 10"/>
          <p:cNvSpPr txBox="1"/>
          <p:nvPr>
            <p:custDataLst>
              <p:tags r:id="rId13"/>
            </p:custDataLst>
          </p:nvPr>
        </p:nvSpPr>
        <p:spPr>
          <a:xfrm>
            <a:off x="7424038" y="2200247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推车式泡沫灭火器：适用于扑灭液体火灾及电气设备火灾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6"/>
          <p:cNvSpPr/>
          <p:nvPr>
            <p:custDataLst>
              <p:tags r:id="rId14"/>
            </p:custDataLst>
          </p:nvPr>
        </p:nvSpPr>
        <p:spPr>
          <a:xfrm>
            <a:off x="9583999" y="1779830"/>
            <a:ext cx="1993445" cy="40114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6" name="圆角矩形 7"/>
          <p:cNvSpPr/>
          <p:nvPr>
            <p:custDataLst>
              <p:tags r:id="rId15"/>
            </p:custDataLst>
          </p:nvPr>
        </p:nvSpPr>
        <p:spPr>
          <a:xfrm>
            <a:off x="9585907" y="1779830"/>
            <a:ext cx="1989238" cy="2131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8" name="文本框 11"/>
          <p:cNvSpPr txBox="1"/>
          <p:nvPr>
            <p:custDataLst>
              <p:tags r:id="rId16"/>
            </p:custDataLst>
          </p:nvPr>
        </p:nvSpPr>
        <p:spPr>
          <a:xfrm>
            <a:off x="9667955" y="2202155"/>
            <a:ext cx="1825865" cy="3456280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推车式干粉灭火器：适用于扑灭固体、液体、气体及带电设备的初期火灾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灭火器的检查和维护</a:t>
            </a:r>
            <a:endParaRPr lang="zh-CN" altLang="en-US"/>
          </a:p>
        </p:txBody>
      </p:sp>
      <p:sp>
        <p:nvSpPr>
          <p:cNvPr id="104960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灭火器的种类和适用范围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灭火器的检查内容和方法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灭火器的维护和保养要求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灭火器的使用方法和注意事项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灭火器的使用方法</a:t>
            </a:r>
            <a:endParaRPr lang="zh-CN" altLang="en-US"/>
          </a:p>
        </p:txBody>
      </p:sp>
      <p:sp>
        <p:nvSpPr>
          <p:cNvPr id="1049690" name="任意多边形 3"/>
          <p:cNvSpPr/>
          <p:nvPr>
            <p:custDataLst>
              <p:tags r:id="rId2"/>
            </p:custDataLst>
          </p:nvPr>
        </p:nvSpPr>
        <p:spPr>
          <a:xfrm>
            <a:off x="608330" y="2366882"/>
            <a:ext cx="10968990" cy="189559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92" name="圆角矩形 14"/>
          <p:cNvSpPr/>
          <p:nvPr>
            <p:custDataLst>
              <p:tags r:id="rId3"/>
            </p:custDataLst>
          </p:nvPr>
        </p:nvSpPr>
        <p:spPr>
          <a:xfrm>
            <a:off x="1770361" y="2528054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694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462804" y="3411516"/>
            <a:ext cx="218212" cy="21821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696" name="圆角矩形 18"/>
          <p:cNvSpPr/>
          <p:nvPr>
            <p:custDataLst>
              <p:tags r:id="rId5"/>
            </p:custDataLst>
          </p:nvPr>
        </p:nvSpPr>
        <p:spPr>
          <a:xfrm>
            <a:off x="6652616" y="3146213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698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45060" y="4029675"/>
            <a:ext cx="218212" cy="21821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00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67947" y="3834013"/>
            <a:ext cx="218212" cy="21821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02" name="圆角矩形 21"/>
          <p:cNvSpPr/>
          <p:nvPr>
            <p:custDataLst>
              <p:tags r:id="rId8"/>
            </p:custDataLst>
          </p:nvPr>
        </p:nvSpPr>
        <p:spPr>
          <a:xfrm>
            <a:off x="2975504" y="4610690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704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978" y="4133143"/>
            <a:ext cx="218212" cy="21821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06" name="圆角矩形 23"/>
          <p:cNvSpPr/>
          <p:nvPr>
            <p:custDataLst>
              <p:tags r:id="rId10"/>
            </p:custDataLst>
          </p:nvPr>
        </p:nvSpPr>
        <p:spPr>
          <a:xfrm>
            <a:off x="5435535" y="4909820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708" name="圆角矩形 24"/>
          <p:cNvSpPr/>
          <p:nvPr>
            <p:custDataLst>
              <p:tags r:id="rId11"/>
            </p:custDataLst>
          </p:nvPr>
        </p:nvSpPr>
        <p:spPr>
          <a:xfrm>
            <a:off x="4197892" y="3186008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710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890335" y="4069470"/>
            <a:ext cx="218212" cy="21821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12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511733" y="3767687"/>
            <a:ext cx="218212" cy="21821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14" name="圆角矩形 27"/>
          <p:cNvSpPr/>
          <p:nvPr>
            <p:custDataLst>
              <p:tags r:id="rId14"/>
            </p:custDataLst>
          </p:nvPr>
        </p:nvSpPr>
        <p:spPr>
          <a:xfrm>
            <a:off x="7819290" y="4544364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716" name="圆角矩形 28"/>
          <p:cNvSpPr/>
          <p:nvPr>
            <p:custDataLst>
              <p:tags r:id="rId15"/>
            </p:custDataLst>
          </p:nvPr>
        </p:nvSpPr>
        <p:spPr>
          <a:xfrm>
            <a:off x="9056270" y="2448463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3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300" b="1">
              <a:latin typeface="+mj-ea"/>
              <a:ea typeface="+mj-ea"/>
              <a:sym typeface="+mn-ea"/>
            </a:endParaRPr>
          </a:p>
        </p:txBody>
      </p:sp>
      <p:sp>
        <p:nvSpPr>
          <p:cNvPr id="1049718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48713" y="3331925"/>
            <a:ext cx="218212" cy="21821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720" name="正文"/>
          <p:cNvSpPr txBox="1"/>
          <p:nvPr>
            <p:custDataLst>
              <p:tags r:id="rId17"/>
            </p:custDataLst>
          </p:nvPr>
        </p:nvSpPr>
        <p:spPr>
          <a:xfrm>
            <a:off x="1443374" y="1464849"/>
            <a:ext cx="2256410" cy="9338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确定火源：首先需要确定火源的类型和位置，以便选择合适的灭火器。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正文"/>
          <p:cNvSpPr txBox="1"/>
          <p:nvPr>
            <p:custDataLst>
              <p:tags r:id="rId18"/>
            </p:custDataLst>
          </p:nvPr>
        </p:nvSpPr>
        <p:spPr>
          <a:xfrm>
            <a:off x="3870905" y="2122803"/>
            <a:ext cx="2256410" cy="9338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拔掉保险销：在使用灭火器之前，需要拔掉保险销，以便能够正常使用。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正文"/>
          <p:cNvSpPr txBox="1"/>
          <p:nvPr>
            <p:custDataLst>
              <p:tags r:id="rId19"/>
            </p:custDataLst>
          </p:nvPr>
        </p:nvSpPr>
        <p:spPr>
          <a:xfrm>
            <a:off x="6325629" y="2053160"/>
            <a:ext cx="2256410" cy="9338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按下阀门：按下阀门，将灭火剂喷向火源，直至火源被扑灭。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正文"/>
          <p:cNvSpPr txBox="1"/>
          <p:nvPr>
            <p:custDataLst>
              <p:tags r:id="rId20"/>
            </p:custDataLst>
          </p:nvPr>
        </p:nvSpPr>
        <p:spPr>
          <a:xfrm>
            <a:off x="8729283" y="1373982"/>
            <a:ext cx="2256410" cy="9338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清洁现场：在灭火后，需要及时清洁现场，以便恢复正常的生产和生活秩序。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8" name="正文"/>
          <p:cNvSpPr txBox="1"/>
          <p:nvPr>
            <p:custDataLst>
              <p:tags r:id="rId21"/>
            </p:custDataLst>
          </p:nvPr>
        </p:nvSpPr>
        <p:spPr>
          <a:xfrm>
            <a:off x="2648517" y="5157879"/>
            <a:ext cx="2256410" cy="7375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选择灭火器：根据火源的类型选择合适的灭火器，并检查灭火器是否完好有效。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0" name="正文"/>
          <p:cNvSpPr txBox="1"/>
          <p:nvPr>
            <p:custDataLst>
              <p:tags r:id="rId22"/>
            </p:custDataLst>
          </p:nvPr>
        </p:nvSpPr>
        <p:spPr>
          <a:xfrm>
            <a:off x="5108548" y="5457673"/>
            <a:ext cx="2256410" cy="7375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喷嘴对准火源：将灭火器的喷嘴对准火源，并保持一定的距离，避免烫伤。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正文"/>
          <p:cNvSpPr txBox="1"/>
          <p:nvPr>
            <p:custDataLst>
              <p:tags r:id="rId23"/>
            </p:custDataLst>
          </p:nvPr>
        </p:nvSpPr>
        <p:spPr>
          <a:xfrm>
            <a:off x="7492303" y="5100839"/>
            <a:ext cx="2256410" cy="7375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持续喷射：在火源被扑灭后，需要持续喷射一段时间，以确保火源完全熄灭。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9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79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施工现场的消防安全措施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施工现场的防火要求</a:t>
            </a:r>
            <a:endParaRPr lang="zh-CN" altLang="en-US"/>
          </a:p>
        </p:txBody>
      </p:sp>
      <p:sp>
        <p:nvSpPr>
          <p:cNvPr id="1049920" name="对角圆角矩形 52"/>
          <p:cNvSpPr/>
          <p:nvPr>
            <p:custDataLst>
              <p:tags r:id="rId2"/>
            </p:custDataLst>
          </p:nvPr>
        </p:nvSpPr>
        <p:spPr>
          <a:xfrm>
            <a:off x="608330" y="147243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2" name="对角圆角矩形 53"/>
          <p:cNvSpPr/>
          <p:nvPr>
            <p:custDataLst>
              <p:tags r:id="rId3"/>
            </p:custDataLst>
          </p:nvPr>
        </p:nvSpPr>
        <p:spPr>
          <a:xfrm>
            <a:off x="608330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4" name="直角三角形 54"/>
          <p:cNvSpPr/>
          <p:nvPr>
            <p:custDataLst>
              <p:tags r:id="rId4"/>
            </p:custDataLst>
          </p:nvPr>
        </p:nvSpPr>
        <p:spPr>
          <a:xfrm>
            <a:off x="1134467" y="134040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26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2591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施工现场应设置明显的防火标志，并配备相应的消防设施。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28" name="对角圆角矩形 9"/>
          <p:cNvSpPr/>
          <p:nvPr>
            <p:custDataLst>
              <p:tags r:id="rId6"/>
            </p:custDataLst>
          </p:nvPr>
        </p:nvSpPr>
        <p:spPr>
          <a:xfrm>
            <a:off x="6323876" y="147243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0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3974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2" name="直角三角形 11"/>
          <p:cNvSpPr/>
          <p:nvPr>
            <p:custDataLst>
              <p:tags r:id="rId8"/>
            </p:custDataLst>
          </p:nvPr>
        </p:nvSpPr>
        <p:spPr>
          <a:xfrm>
            <a:off x="6849353" y="134040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4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3251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施工现场内应设置消防通道，并保持畅通无阻。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6" name="对角圆角矩形 5"/>
          <p:cNvSpPr/>
          <p:nvPr>
            <p:custDataLst>
              <p:tags r:id="rId10"/>
            </p:custDataLst>
          </p:nvPr>
        </p:nvSpPr>
        <p:spPr>
          <a:xfrm>
            <a:off x="608330" y="321126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38" name="对角圆角矩形 6"/>
          <p:cNvSpPr/>
          <p:nvPr>
            <p:custDataLst>
              <p:tags r:id="rId11"/>
            </p:custDataLst>
          </p:nvPr>
        </p:nvSpPr>
        <p:spPr>
          <a:xfrm>
            <a:off x="608330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0" name="直角三角形 7"/>
          <p:cNvSpPr/>
          <p:nvPr>
            <p:custDataLst>
              <p:tags r:id="rId12"/>
            </p:custDataLst>
          </p:nvPr>
        </p:nvSpPr>
        <p:spPr>
          <a:xfrm>
            <a:off x="1134467" y="307923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2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施工现场内严禁吸烟，并应设置专门的吸烟区。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4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21126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6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7857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48" name="直角三角形 19"/>
          <p:cNvSpPr/>
          <p:nvPr>
            <p:custDataLst>
              <p:tags r:id="rId16"/>
            </p:custDataLst>
          </p:nvPr>
        </p:nvSpPr>
        <p:spPr>
          <a:xfrm>
            <a:off x="6849353" y="307923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0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7133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施工现场内的易燃、易爆物品应妥善保管，并远离火源。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2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5008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4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6" name="直角三角形 17"/>
          <p:cNvSpPr/>
          <p:nvPr>
            <p:custDataLst>
              <p:tags r:id="rId20"/>
            </p:custDataLst>
          </p:nvPr>
        </p:nvSpPr>
        <p:spPr>
          <a:xfrm>
            <a:off x="1134467" y="481277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58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施工现场内的电气设备应符合防火要求，并定期进行检查和维护。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0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5008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2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1673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4" name="直角三角形 24"/>
          <p:cNvSpPr/>
          <p:nvPr>
            <p:custDataLst>
              <p:tags r:id="rId24"/>
            </p:custDataLst>
          </p:nvPr>
        </p:nvSpPr>
        <p:spPr>
          <a:xfrm>
            <a:off x="6849353" y="481277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966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501016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施工现场内的消防设施应定期进行检查和维护，确保其正常运转。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2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施工现场的消防通道和安全出口</a:t>
            </a:r>
            <a:endParaRPr lang="zh-CN" altLang="en-US"/>
          </a:p>
        </p:txBody>
      </p:sp>
      <p:sp>
        <p:nvSpPr>
          <p:cNvPr id="1050026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28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0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2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4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3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3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4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004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054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56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58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062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消防通道：保持畅通，禁止堆放杂物，确保宽度和高度符合规范要求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4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人员培训：加强施工人员消防安全意识培训，掌握基本消防知识和技能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6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消防设施：配备齐全，定期检查，确保在紧急情况下能够正常使用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68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安全出口：设置明显标识，保持畅通无阻，确保在紧急情况下能够迅速疏散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https://d.book118.com/926142004103010035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污泥处理工施工消防防护详细措施培训</vt:lpstr>
      <vt:lpstr>目录</vt:lpstr>
      <vt:lpstr>目录</vt:lpstr>
      <vt:lpstr>污泥处理工施工消防安全概述</vt:lpstr>
      <vt:lpstr>污泥处理工施工消防安全的重要性</vt:lpstr>
      <vt:lpstr>污泥处理工施工常见火灾隐患</vt:lpstr>
      <vt:lpstr>消防器材的配置和使用</vt:lpstr>
      <vt:lpstr>灭火器的种类和适用范围</vt:lpstr>
      <vt:lpstr>灭火器的检查和维护</vt:lpstr>
      <vt:lpstr>灭火器的使用方法</vt:lpstr>
      <vt:lpstr>施工现场的消防安全措施</vt:lpstr>
      <vt:lpstr>施工现场的防火要求</vt:lpstr>
      <vt:lpstr>施工现场的消防通道和安全出口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2024-09-05T04:34:26.198</cp:lastPrinted>
  <dcterms:created xsi:type="dcterms:W3CDTF">2024-09-04T20:34:26Z</dcterms:created>
  <dcterms:modified xsi:type="dcterms:W3CDTF">2024-09-04T20:34:29Z</dcterms:modified>
</cp:coreProperties>
</file>