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45122ED-7613-4730-B24D-D26DF731BC3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3" name="PlaceHolder 1"/>
          <p:cNvSpPr>
            <a:spLocks noGrp="1"/>
          </p:cNvSpPr>
          <p:nvPr>
            <p:ph type="sldImg"/>
          </p:nvPr>
        </p:nvSpPr>
        <p:spPr>
          <a:xfrm>
            <a:off x="685800" y="1143000"/>
            <a:ext cx="5486040" cy="3085920"/>
          </a:xfrm>
          <a:prstGeom prst="rect">
            <a:avLst/>
          </a:prstGeom>
          <a:ln w="0">
            <a:noFill/>
          </a:ln>
        </p:spPr>
      </p:sp>
      <p:sp>
        <p:nvSpPr>
          <p:cNvPr id="40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6" name="PlaceHolder 1"/>
          <p:cNvSpPr>
            <a:spLocks noGrp="1"/>
          </p:cNvSpPr>
          <p:nvPr>
            <p:ph type="sldImg"/>
          </p:nvPr>
        </p:nvSpPr>
        <p:spPr>
          <a:xfrm>
            <a:off x="685800" y="1143000"/>
            <a:ext cx="5486040" cy="3085920"/>
          </a:xfrm>
          <a:prstGeom prst="rect">
            <a:avLst/>
          </a:prstGeom>
          <a:ln w="0">
            <a:noFill/>
          </a:ln>
        </p:spPr>
      </p:sp>
      <p:sp>
        <p:nvSpPr>
          <p:cNvPr id="40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 name="PlaceHolder 1"/>
          <p:cNvSpPr>
            <a:spLocks noGrp="1"/>
          </p:cNvSpPr>
          <p:nvPr>
            <p:ph type="sldImg"/>
          </p:nvPr>
        </p:nvSpPr>
        <p:spPr>
          <a:xfrm>
            <a:off x="685800" y="1143000"/>
            <a:ext cx="5486040" cy="3085920"/>
          </a:xfrm>
          <a:prstGeom prst="rect">
            <a:avLst/>
          </a:prstGeom>
          <a:ln w="0">
            <a:noFill/>
          </a:ln>
        </p:spPr>
      </p:sp>
      <p:sp>
        <p:nvSpPr>
          <p:cNvPr id="41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2" name="PlaceHolder 1"/>
          <p:cNvSpPr>
            <a:spLocks noGrp="1"/>
          </p:cNvSpPr>
          <p:nvPr>
            <p:ph type="sldImg"/>
          </p:nvPr>
        </p:nvSpPr>
        <p:spPr>
          <a:xfrm>
            <a:off x="685800" y="1143000"/>
            <a:ext cx="5486040" cy="3085920"/>
          </a:xfrm>
          <a:prstGeom prst="rect">
            <a:avLst/>
          </a:prstGeom>
          <a:ln w="0">
            <a:noFill/>
          </a:ln>
        </p:spPr>
      </p:sp>
      <p:sp>
        <p:nvSpPr>
          <p:cNvPr id="41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5" name="PlaceHolder 1"/>
          <p:cNvSpPr>
            <a:spLocks noGrp="1"/>
          </p:cNvSpPr>
          <p:nvPr>
            <p:ph type="sldImg"/>
          </p:nvPr>
        </p:nvSpPr>
        <p:spPr>
          <a:xfrm>
            <a:off x="685800" y="1143000"/>
            <a:ext cx="5486040" cy="3085920"/>
          </a:xfrm>
          <a:prstGeom prst="rect">
            <a:avLst/>
          </a:prstGeom>
          <a:ln w="0">
            <a:noFill/>
          </a:ln>
        </p:spPr>
      </p:sp>
      <p:sp>
        <p:nvSpPr>
          <p:cNvPr id="41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8" name="PlaceHolder 1"/>
          <p:cNvSpPr>
            <a:spLocks noGrp="1"/>
          </p:cNvSpPr>
          <p:nvPr>
            <p:ph type="sldImg"/>
          </p:nvPr>
        </p:nvSpPr>
        <p:spPr>
          <a:xfrm>
            <a:off x="685800" y="1143000"/>
            <a:ext cx="5486040" cy="3085920"/>
          </a:xfrm>
          <a:prstGeom prst="rect">
            <a:avLst/>
          </a:prstGeom>
          <a:ln w="0">
            <a:noFill/>
          </a:ln>
        </p:spPr>
      </p:sp>
      <p:sp>
        <p:nvSpPr>
          <p:cNvPr id="419"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0"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1" name="PlaceHolder 1"/>
          <p:cNvSpPr>
            <a:spLocks noGrp="1"/>
          </p:cNvSpPr>
          <p:nvPr>
            <p:ph type="sldImg"/>
          </p:nvPr>
        </p:nvSpPr>
        <p:spPr>
          <a:xfrm>
            <a:off x="685800" y="1143000"/>
            <a:ext cx="5486040" cy="3085920"/>
          </a:xfrm>
          <a:prstGeom prst="rect">
            <a:avLst/>
          </a:prstGeom>
          <a:ln w="0">
            <a:noFill/>
          </a:ln>
        </p:spPr>
      </p:sp>
      <p:sp>
        <p:nvSpPr>
          <p:cNvPr id="422"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3"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E38E52-E059-4EEB-A4BF-A8BDD4BF8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FB39B9-9532-4AE4-9C19-52E9326A05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97FDE7-7C2F-4557-9D31-015DB4A02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DEE8C6-4BE6-44B1-AA2F-B5D237B70B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0A77A7-252C-4CE4-AC77-4A2D8CDED3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7C83CE-D901-4D6C-8631-AC79107F5F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192BDC-1791-4CD0-BC42-EF32F1EE24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76310C-0E58-4570-8B39-FF62667E99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BE47F3-A985-4B0D-9505-49234295BB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E10886-960B-46BF-B02D-A8A60BA579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A94E6-4CE6-494C-9103-1718E55E5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C59AE4A-1EFA-400C-8AF2-DC9AF96EEA0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6C9CF97-8250-444B-AC2B-9FA4A3E7FBC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151153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自我认同接纳自我</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自我认同的建立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自我认同在人际关系中的作用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自我认同的发展与变迁</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自我认同与社会认同的互动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自我发现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自我认同的塑造</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社会环境</a:t>
            </a:r>
            <a:endParaRPr lang="en-US" sz="2200" b="0" strike="noStrike" spc="-1">
              <a:solidFill>
                <a:srgbClr val="000000"/>
              </a:solidFill>
              <a:latin typeface="Arial"/>
            </a:endParaRPr>
          </a:p>
        </p:txBody>
      </p:sp>
      <p:sp>
        <p:nvSpPr>
          <p:cNvPr id="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社会对个体认同的期望和评价</a:t>
            </a:r>
            <a:endParaRPr lang="en-US" sz="1500" b="0" strike="noStrike" spc="-1">
              <a:solidFill>
                <a:srgbClr val="000000"/>
              </a:solidFill>
              <a:latin typeface="Arial"/>
            </a:endParaRPr>
          </a:p>
        </p:txBody>
      </p:sp>
      <p:sp>
        <p:nvSpPr>
          <p:cNvPr id="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个体经历</a:t>
            </a:r>
            <a:endParaRPr lang="en-US" sz="2200" b="0" strike="noStrike" spc="-1">
              <a:solidFill>
                <a:srgbClr val="000000"/>
              </a:solidFill>
              <a:latin typeface="Arial"/>
            </a:endParaRPr>
          </a:p>
        </p:txBody>
      </p:sp>
      <p:sp>
        <p:nvSpPr>
          <p:cNvPr id="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个体在成长过程中的经历和体验</a:t>
            </a:r>
            <a:endParaRPr lang="en-US" sz="1500" b="0" strike="noStrike" spc="-1">
              <a:solidFill>
                <a:srgbClr val="000000"/>
              </a:solidFill>
              <a:latin typeface="Arial"/>
            </a:endParaRPr>
          </a:p>
        </p:txBody>
      </p:sp>
      <p:sp>
        <p:nvSpPr>
          <p:cNvPr id="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自我认同的影响因素</a:t>
            </a:r>
            <a:endParaRPr lang="en-US" sz="3600" b="0" strike="noStrike" spc="-1">
              <a:solidFill>
                <a:schemeClr val="dk1"/>
              </a:solidFill>
              <a:latin typeface="Arial"/>
            </a:endParaRPr>
          </a:p>
        </p:txBody>
      </p:sp>
      <p:sp>
        <p:nvSpPr>
          <p:cNvPr id="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家庭环境</a:t>
            </a:r>
            <a:endParaRPr lang="en-US" sz="2200" b="0" strike="noStrike" spc="-1">
              <a:solidFill>
                <a:srgbClr val="000000"/>
              </a:solidFill>
              <a:latin typeface="Arial"/>
            </a:endParaRPr>
          </a:p>
        </p:txBody>
      </p:sp>
      <p:sp>
        <p:nvSpPr>
          <p:cNvPr id="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家庭对个体认同的塑造和影响</a:t>
            </a:r>
            <a:endParaRPr lang="en-US" sz="1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自我认同与心理健康</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与心理健康相关</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自我认同的稳定性</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可能导致焦虑、抑郁等心理问题</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缺乏自我认同</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心理健康的重要保障</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自我认同接纳自我</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自我认同的构成要素</a:t>
            </a:r>
            <a:endParaRPr lang="en-US" sz="3600" b="0" strike="noStrike" spc="-1">
              <a:solidFill>
                <a:schemeClr val="dk1"/>
              </a:solidFill>
              <a:latin typeface="Arial"/>
            </a:endParaRPr>
          </a:p>
        </p:txBody>
      </p:sp>
      <p:sp>
        <p:nvSpPr>
          <p:cNvPr id="10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个体对自身特征和角色的认知和理解</a:t>
            </a:r>
            <a:endParaRPr lang="en-US" sz="1500" b="0" strike="noStrike" spc="-1">
              <a:solidFill>
                <a:srgbClr val="000000"/>
              </a:solidFill>
              <a:latin typeface="Arial"/>
            </a:endParaRPr>
          </a:p>
        </p:txBody>
      </p:sp>
      <p:sp>
        <p:nvSpPr>
          <p:cNvPr id="10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自我概念</a:t>
            </a:r>
            <a:endParaRPr lang="en-US" sz="2200" b="0" strike="noStrike" spc="-1">
              <a:solidFill>
                <a:srgbClr val="000000"/>
              </a:solidFill>
              <a:latin typeface="Arial"/>
            </a:endParaRPr>
          </a:p>
        </p:txBody>
      </p:sp>
      <p:sp>
        <p:nvSpPr>
          <p:cNvPr id="10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个体对自己的评价和自我价值感受</a:t>
            </a:r>
            <a:endParaRPr lang="en-US" sz="1500" b="0" strike="noStrike" spc="-1">
              <a:solidFill>
                <a:srgbClr val="000000"/>
              </a:solidFill>
              <a:latin typeface="Arial"/>
            </a:endParaRPr>
          </a:p>
        </p:txBody>
      </p:sp>
      <p:sp>
        <p:nvSpPr>
          <p:cNvPr id="10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自尊</a:t>
            </a:r>
            <a:endParaRPr lang="en-US" sz="2200" b="0" strike="noStrike" spc="-1">
              <a:solidFill>
                <a:srgbClr val="000000"/>
              </a:solidFill>
              <a:latin typeface="Arial"/>
            </a:endParaRPr>
          </a:p>
        </p:txBody>
      </p:sp>
      <p:sp>
        <p:nvSpPr>
          <p:cNvPr id="10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个体对自身行为和态度的一致性要求</a:t>
            </a:r>
            <a:endParaRPr lang="en-US" sz="1500" b="0" strike="noStrike" spc="-1">
              <a:solidFill>
                <a:srgbClr val="000000"/>
              </a:solidFill>
              <a:latin typeface="Arial"/>
            </a:endParaRPr>
          </a:p>
        </p:txBody>
      </p:sp>
      <p:sp>
        <p:nvSpPr>
          <p:cNvPr id="10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自我一致性</a:t>
            </a:r>
            <a:endParaRPr lang="en-US" sz="2200" b="0" strike="noStrike" spc="-1">
              <a:solidFill>
                <a:srgbClr val="000000"/>
              </a:solidFill>
              <a:latin typeface="Arial"/>
            </a:endParaRPr>
          </a:p>
        </p:txBody>
      </p:sp>
      <p:sp>
        <p:nvSpPr>
          <p:cNvPr id="11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自我认同的重要性</a:t>
            </a:r>
            <a:endParaRPr lang="en-US" sz="3500" b="0" strike="noStrike" spc="-1">
              <a:solidFill>
                <a:srgbClr val="000000"/>
              </a:solidFill>
              <a:latin typeface="Arial"/>
            </a:endParaRPr>
          </a:p>
        </p:txBody>
      </p:sp>
      <p:sp>
        <p:nvSpPr>
          <p:cNvPr id="11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自我认同是指个人对自身特征、价值和身份的认知和评价。自我认同的建立对个人的情感、行为和人际关系具有重要影响。自我认同接纳自我是指接受并肯定自己的独特性和存在价值。</a:t>
            </a:r>
            <a:endParaRPr lang="en-US" sz="2500" b="0" strike="noStrike" spc="-1">
              <a:solidFill>
                <a:srgbClr val="000000"/>
              </a:solidFill>
              <a:latin typeface="Arial"/>
            </a:endParaRPr>
          </a:p>
        </p:txBody>
      </p:sp>
      <p:sp>
        <p:nvSpPr>
          <p:cNvPr id="11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自我认同的重要性</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个人情感状态与自我认同关系密切</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情感影响</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自我认同会影响个体行为的选择和表现</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行为影响</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自我认同与他人的关系有密切联系</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人际关系影响</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自我认同的建立</a:t>
            </a:r>
            <a:endParaRPr lang="en-US" sz="3600" b="0" strike="noStrike" spc="-1">
              <a:solidFill>
                <a:schemeClr val="dk1"/>
              </a:solidFill>
              <a:latin typeface="Arial"/>
            </a:endParaRPr>
          </a:p>
        </p:txBody>
      </p:sp>
      <p:sp>
        <p:nvSpPr>
          <p:cNvPr id="12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自我认同的建立是个体在成长过程中逐渐形成的过程，涉及个人对自己的认知和评价，以及对自身特征和角色的理解。这一过程不断受到内外环境的影响，塑造出个体独特的自我认同。</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自我认同的建立</a:t>
            </a:r>
            <a:endParaRPr lang="en-US" sz="3600" b="0" strike="noStrike" spc="-1">
              <a:solidFill>
                <a:schemeClr val="dk1"/>
              </a:solidFill>
              <a:latin typeface="Arial"/>
            </a:endParaRPr>
          </a:p>
        </p:txBody>
      </p:sp>
      <p:sp>
        <p:nvSpPr>
          <p:cNvPr id="12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个体对自己的积极评价与负面评价</a:t>
            </a:r>
            <a:endParaRPr lang="en-US" sz="1500" b="0" strike="noStrike" spc="-1">
              <a:solidFill>
                <a:srgbClr val="000000"/>
              </a:solidFill>
              <a:latin typeface="Arial"/>
            </a:endParaRPr>
          </a:p>
        </p:txBody>
      </p:sp>
      <p:sp>
        <p:nvSpPr>
          <p:cNvPr id="12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自我评价</a:t>
            </a:r>
            <a:endParaRPr lang="en-US" sz="2200" b="0" strike="noStrike" spc="-1">
              <a:solidFill>
                <a:srgbClr val="000000"/>
              </a:solidFill>
              <a:latin typeface="Arial"/>
            </a:endParaRPr>
          </a:p>
        </p:txBody>
      </p:sp>
      <p:sp>
        <p:nvSpPr>
          <p:cNvPr id="13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个体在社会群体中的地位和角色认知</a:t>
            </a:r>
            <a:endParaRPr lang="en-US" sz="1500" b="0" strike="noStrike" spc="-1">
              <a:solidFill>
                <a:srgbClr val="000000"/>
              </a:solidFill>
              <a:latin typeface="Arial"/>
            </a:endParaRPr>
          </a:p>
        </p:txBody>
      </p:sp>
      <p:sp>
        <p:nvSpPr>
          <p:cNvPr id="13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社会认同</a:t>
            </a:r>
            <a:endParaRPr lang="en-US" sz="2200" b="0" strike="noStrike" spc="-1">
              <a:solidFill>
                <a:srgbClr val="000000"/>
              </a:solidFill>
              <a:latin typeface="Arial"/>
            </a:endParaRPr>
          </a:p>
        </p:txBody>
      </p:sp>
      <p:sp>
        <p:nvSpPr>
          <p:cNvPr id="13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个体对文化传统和价值观的认同程度</a:t>
            </a:r>
            <a:endParaRPr lang="en-US" sz="1500" b="0" strike="noStrike" spc="-1">
              <a:solidFill>
                <a:srgbClr val="000000"/>
              </a:solidFill>
              <a:latin typeface="Arial"/>
            </a:endParaRPr>
          </a:p>
        </p:txBody>
      </p:sp>
      <p:sp>
        <p:nvSpPr>
          <p:cNvPr id="13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文化认同</a:t>
            </a:r>
            <a:endParaRPr lang="en-US" sz="2200" b="0" strike="noStrike" spc="-1">
              <a:solidFill>
                <a:srgbClr val="000000"/>
              </a:solidFill>
              <a:latin typeface="Arial"/>
            </a:endParaRPr>
          </a:p>
        </p:txBody>
      </p:sp>
      <p:sp>
        <p:nvSpPr>
          <p:cNvPr id="13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自我认同接纳自我</a:t>
            </a:r>
            <a:endParaRPr lang="en-US" sz="3600" b="0" strike="noStrike" spc="-1">
              <a:solidFill>
                <a:schemeClr val="dk1"/>
              </a:solidFill>
              <a:latin typeface="Arial"/>
            </a:endParaRPr>
          </a:p>
        </p:txBody>
      </p:sp>
      <p:sp>
        <p:nvSpPr>
          <p:cNvPr id="13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自我认同接纳自我是指个体能够接受并肯定自己的独特性和存在价值。这种能力能够增强个体的心理健康和适应能力，帮助个体更好地面对挑战和困难，建立积极的人际关系。</a:t>
            </a:r>
            <a:endParaRPr lang="en-US" sz="2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自我认同的建立</a:t>
            </a:r>
            <a:endParaRPr lang="en-US" sz="3600" b="0" strike="noStrike" spc="-1">
              <a:solidFill>
                <a:schemeClr val="dk1"/>
              </a:solidFill>
              <a:latin typeface="Arial"/>
            </a:endParaRPr>
          </a:p>
        </p:txBody>
      </p:sp>
      <p:sp>
        <p:nvSpPr>
          <p:cNvPr id="14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自我认同的建立过程</a:t>
            </a:r>
            <a:endParaRPr lang="en-US" sz="3500" b="0" strike="noStrike" spc="-1">
              <a:solidFill>
                <a:srgbClr val="000000"/>
              </a:solidFill>
              <a:latin typeface="Arial"/>
            </a:endParaRPr>
          </a:p>
        </p:txBody>
      </p:sp>
      <p:sp>
        <p:nvSpPr>
          <p:cNvPr id="14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自我认同的建立是一个持续的过程，包括自我探索、自我评价和自我调整。通过与他人的互动和经历的积累，个体逐渐建立起自己的认同感和自我价值感。</a:t>
            </a:r>
            <a:endParaRPr lang="en-US" sz="2500" b="0" strike="noStrike" spc="-1">
              <a:solidFill>
                <a:srgbClr val="000000"/>
              </a:solidFill>
              <a:latin typeface="Arial"/>
            </a:endParaRPr>
          </a:p>
        </p:txBody>
      </p:sp>
      <p:sp>
        <p:nvSpPr>
          <p:cNvPr id="14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接纳自我的重要性</a:t>
            </a:r>
            <a:endParaRPr lang="en-US" sz="3600" b="0" strike="noStrike" spc="-1">
              <a:solidFill>
                <a:schemeClr val="dk1"/>
              </a:solidFill>
              <a:latin typeface="Arial"/>
            </a:endParaRPr>
          </a:p>
        </p:txBody>
      </p:sp>
      <p:sp>
        <p:nvSpPr>
          <p:cNvPr id="14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不否定自己的存在和价值</a:t>
            </a:r>
            <a:endParaRPr lang="en-US" sz="1500" b="0" strike="noStrike" spc="-1">
              <a:solidFill>
                <a:srgbClr val="000000"/>
              </a:solidFill>
              <a:latin typeface="Arial"/>
            </a:endParaRPr>
          </a:p>
        </p:txBody>
      </p:sp>
      <p:sp>
        <p:nvSpPr>
          <p:cNvPr id="14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接受自己的优点和缺点</a:t>
            </a:r>
            <a:endParaRPr lang="en-US" sz="2200" b="0" strike="noStrike" spc="-1">
              <a:solidFill>
                <a:srgbClr val="000000"/>
              </a:solidFill>
              <a:latin typeface="Arial"/>
            </a:endParaRPr>
          </a:p>
        </p:txBody>
      </p:sp>
      <p:sp>
        <p:nvSpPr>
          <p:cNvPr id="14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增强内心的稳定和自信</a:t>
            </a:r>
            <a:endParaRPr lang="en-US" sz="1500" b="0" strike="noStrike" spc="-1">
              <a:solidFill>
                <a:srgbClr val="000000"/>
              </a:solidFill>
              <a:latin typeface="Arial"/>
            </a:endParaRPr>
          </a:p>
        </p:txBody>
      </p:sp>
      <p:sp>
        <p:nvSpPr>
          <p:cNvPr id="14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建立健康的自尊和自我认同</a:t>
            </a:r>
            <a:endParaRPr lang="en-US" sz="2200" b="0" strike="noStrike" spc="-1">
              <a:solidFill>
                <a:srgbClr val="000000"/>
              </a:solidFill>
              <a:latin typeface="Arial"/>
            </a:endParaRPr>
          </a:p>
        </p:txBody>
      </p:sp>
      <p:sp>
        <p:nvSpPr>
          <p:cNvPr id="15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面对挑战和困难</a:t>
            </a:r>
            <a:endParaRPr lang="en-US" sz="1500" b="0" strike="noStrike" spc="-1">
              <a:solidFill>
                <a:srgbClr val="000000"/>
              </a:solidFill>
              <a:latin typeface="Arial"/>
            </a:endParaRPr>
          </a:p>
        </p:txBody>
      </p:sp>
      <p:sp>
        <p:nvSpPr>
          <p:cNvPr id="15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提升内在平衡</a:t>
            </a:r>
            <a:endParaRPr lang="en-US" sz="2200" b="0" strike="noStrike" spc="-1">
              <a:solidFill>
                <a:srgbClr val="000000"/>
              </a:solidFill>
              <a:latin typeface="Arial"/>
            </a:endParaRPr>
          </a:p>
        </p:txBody>
      </p:sp>
      <p:sp>
        <p:nvSpPr>
          <p:cNvPr id="15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了解自己的需求、价值和情感反应</a:t>
            </a:r>
            <a:endParaRPr lang="en-US" sz="1500" b="0" strike="noStrike" spc="-1">
              <a:solidFill>
                <a:srgbClr val="000000"/>
              </a:solidFill>
              <a:latin typeface="Arial"/>
            </a:endParaRPr>
          </a:p>
        </p:txBody>
      </p:sp>
      <p:sp>
        <p:nvSpPr>
          <p:cNvPr id="15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增强自我意识</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培养自我接纳的方法</a:t>
            </a:r>
            <a:endParaRPr lang="en-US" sz="3600" b="0" strike="noStrike" spc="-1">
              <a:solidFill>
                <a:schemeClr val="dk1"/>
              </a:solidFill>
              <a:latin typeface="Arial"/>
            </a:endParaRPr>
          </a:p>
        </p:txBody>
      </p:sp>
      <p:sp>
        <p:nvSpPr>
          <p:cNvPr id="15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了解自己的需求、价值和情感反应</a:t>
            </a:r>
            <a:endParaRPr lang="en-US" sz="2000" b="0" strike="noStrike" spc="-1">
              <a:solidFill>
                <a:srgbClr val="000000"/>
              </a:solidFill>
              <a:latin typeface="Arial"/>
            </a:endParaRPr>
          </a:p>
        </p:txBody>
      </p:sp>
      <p:sp>
        <p:nvSpPr>
          <p:cNvPr id="15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增强自我意识</a:t>
            </a:r>
            <a:endParaRPr lang="en-US" sz="3000" b="0" strike="noStrike" spc="-1">
              <a:solidFill>
                <a:srgbClr val="000000"/>
              </a:solidFill>
              <a:latin typeface="Arial"/>
            </a:endParaRPr>
          </a:p>
        </p:txBody>
      </p:sp>
      <p:sp>
        <p:nvSpPr>
          <p:cNvPr id="15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学会欣赏他人的特点和价值</a:t>
            </a:r>
            <a:endParaRPr lang="en-US" sz="2000" b="0" strike="noStrike" spc="-1">
              <a:solidFill>
                <a:srgbClr val="000000"/>
              </a:solidFill>
              <a:latin typeface="Arial"/>
            </a:endParaRPr>
          </a:p>
        </p:txBody>
      </p:sp>
      <p:sp>
        <p:nvSpPr>
          <p:cNvPr id="15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接纳他人</a:t>
            </a:r>
            <a:endParaRPr lang="en-US" sz="3000" b="0" strike="noStrike" spc="-1">
              <a:solidFill>
                <a:srgbClr val="000000"/>
              </a:solidFill>
              <a:latin typeface="Arial"/>
            </a:endParaRPr>
          </a:p>
        </p:txBody>
      </p:sp>
      <p:sp>
        <p:nvSpPr>
          <p:cNvPr id="16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积极肯定自己的优点和成就</a:t>
            </a:r>
            <a:endParaRPr lang="en-US" sz="2000" b="0" strike="noStrike" spc="-1">
              <a:solidFill>
                <a:srgbClr val="000000"/>
              </a:solidFill>
              <a:latin typeface="Arial"/>
            </a:endParaRPr>
          </a:p>
        </p:txBody>
      </p:sp>
      <p:sp>
        <p:nvSpPr>
          <p:cNvPr id="16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建立自尊</a:t>
            </a:r>
            <a:endParaRPr lang="en-US" sz="3000" b="0" strike="noStrike" spc="-1">
              <a:solidFill>
                <a:srgbClr val="000000"/>
              </a:solidFill>
              <a:latin typeface="Arial"/>
            </a:endParaRPr>
          </a:p>
        </p:txBody>
      </p:sp>
      <p:sp>
        <p:nvSpPr>
          <p:cNvPr id="16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应对外界压力</a:t>
            </a:r>
            <a:endParaRPr lang="en-US" sz="2200" b="0" strike="noStrike" spc="-1">
              <a:solidFill>
                <a:srgbClr val="000000"/>
              </a:solidFill>
              <a:latin typeface="Arial"/>
            </a:endParaRPr>
          </a:p>
        </p:txBody>
      </p:sp>
      <p:sp>
        <p:nvSpPr>
          <p:cNvPr id="16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学会坚定自我立场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积极应对外界评价</a:t>
            </a:r>
            <a:endParaRPr lang="en-US" sz="1500" b="0" strike="noStrike" spc="-1">
              <a:solidFill>
                <a:srgbClr val="000000"/>
              </a:solidFill>
              <a:latin typeface="Arial"/>
            </a:endParaRPr>
          </a:p>
        </p:txBody>
      </p:sp>
      <p:sp>
        <p:nvSpPr>
          <p:cNvPr id="16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建立支持系统</a:t>
            </a:r>
            <a:endParaRPr lang="en-US" sz="2200" b="0" strike="noStrike" spc="-1">
              <a:solidFill>
                <a:srgbClr val="000000"/>
              </a:solidFill>
              <a:latin typeface="Arial"/>
            </a:endParaRPr>
          </a:p>
        </p:txBody>
      </p:sp>
      <p:sp>
        <p:nvSpPr>
          <p:cNvPr id="16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寻找支持能够帮助自我接纳的人和资源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分享情感和经历</a:t>
            </a:r>
            <a:endParaRPr lang="en-US" sz="1500" b="0" strike="noStrike" spc="-1">
              <a:solidFill>
                <a:srgbClr val="000000"/>
              </a:solidFill>
              <a:latin typeface="Arial"/>
            </a:endParaRPr>
          </a:p>
        </p:txBody>
      </p:sp>
      <p:sp>
        <p:nvSpPr>
          <p:cNvPr id="17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寻求专业帮助</a:t>
            </a:r>
            <a:endParaRPr lang="en-US" sz="2200" b="0" strike="noStrike" spc="-1">
              <a:solidFill>
                <a:srgbClr val="000000"/>
              </a:solidFill>
              <a:latin typeface="Arial"/>
            </a:endParaRPr>
          </a:p>
        </p:txBody>
      </p:sp>
      <p:sp>
        <p:nvSpPr>
          <p:cNvPr id="17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咨询心理专家进行心理辅导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探索更深层次的自我认同问题</a:t>
            </a:r>
            <a:endParaRPr lang="en-US" sz="1500" b="0" strike="noStrike" spc="-1">
              <a:solidFill>
                <a:srgbClr val="000000"/>
              </a:solidFill>
              <a:latin typeface="Arial"/>
            </a:endParaRPr>
          </a:p>
        </p:txBody>
      </p:sp>
      <p:sp>
        <p:nvSpPr>
          <p:cNvPr id="17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实践中的挑战与应对</a:t>
            </a:r>
            <a:endParaRPr lang="en-US" sz="3600" b="0" strike="noStrike" spc="-1">
              <a:solidFill>
                <a:schemeClr val="dk1"/>
              </a:solidFill>
              <a:latin typeface="Arial"/>
            </a:endParaRPr>
          </a:p>
        </p:txBody>
      </p:sp>
      <p:sp>
        <p:nvSpPr>
          <p:cNvPr id="17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提升自我认同</a:t>
            </a:r>
            <a:endParaRPr lang="en-US" sz="2200" b="0" strike="noStrike" spc="-1">
              <a:solidFill>
                <a:srgbClr val="000000"/>
              </a:solidFill>
              <a:latin typeface="Arial"/>
            </a:endParaRPr>
          </a:p>
        </p:txBody>
      </p:sp>
      <p:sp>
        <p:nvSpPr>
          <p:cNvPr id="17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通过自我认同的巩固和提升，可以更好地面对挑战和困难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保持内心的平衡和稳定</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7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自我认同的建立和自我接纳是个体心理健康的重要组成部分。通过不断的自我探索和接纳自我，个体可以建立健康的认同感和自尊，提升内在平衡和稳定。在实践中面对挑战和困难时，学会应对外界压力、建立支持系统并寻求专业帮助，可以更好地维护和提升自我认同，获得心理上的平衡和成长。</a:t>
            </a:r>
            <a:endParaRPr lang="en-US" sz="2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自我认同在人际关系中的作用</a:t>
            </a:r>
            <a:endParaRPr lang="en-US" sz="3600" b="0" strike="noStrike" spc="-1">
              <a:solidFill>
                <a:schemeClr val="dk1"/>
              </a:solidFill>
              <a:latin typeface="Arial"/>
            </a:endParaRPr>
          </a:p>
        </p:txBody>
      </p:sp>
      <p:sp>
        <p:nvSpPr>
          <p:cNvPr id="1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自我认同与人际关系的关系</a:t>
            </a:r>
            <a:endParaRPr lang="en-US" sz="3500" b="0" strike="noStrike" spc="-1">
              <a:solidFill>
                <a:srgbClr val="000000"/>
              </a:solidFill>
              <a:latin typeface="Arial"/>
            </a:endParaRPr>
          </a:p>
        </p:txBody>
      </p:sp>
      <p:sp>
        <p:nvSpPr>
          <p:cNvPr id="1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个体的自我认同在人际交往中起着重要作用，影响着个体的沟通方式和互动模式。自我认同的不同强度和稳定性会影响个体与他人的关系质量和稳定性。在人际关系中，理解自己的认同方式可以更好地与他人沟通和互动，促进关系的健康发展。</a:t>
            </a:r>
            <a:endParaRPr lang="en-US" sz="2500" b="0" strike="noStrike" spc="-1">
              <a:solidFill>
                <a:srgbClr val="000000"/>
              </a:solidFill>
              <a:latin typeface="Arial"/>
            </a:endParaRPr>
          </a:p>
        </p:txBody>
      </p:sp>
      <p:sp>
        <p:nvSpPr>
          <p:cNvPr id="1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自我认同的塑造与变化</a:t>
            </a:r>
            <a:endParaRPr lang="en-US" sz="3600" b="0" strike="noStrike" spc="-1">
              <a:solidFill>
                <a:schemeClr val="dk1"/>
              </a:solidFill>
              <a:latin typeface="Arial"/>
            </a:endParaRPr>
          </a:p>
        </p:txBody>
      </p:sp>
      <p:sp>
        <p:nvSpPr>
          <p:cNvPr id="18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个体受到周围人的影响塑造自我认同</a:t>
            </a:r>
            <a:endParaRPr lang="en-US" sz="1500" b="0" strike="noStrike" spc="-1">
              <a:solidFill>
                <a:srgbClr val="000000"/>
              </a:solidFill>
              <a:latin typeface="Arial"/>
            </a:endParaRPr>
          </a:p>
        </p:txBody>
      </p:sp>
      <p:sp>
        <p:nvSpPr>
          <p:cNvPr id="18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建立人际关系的影响</a:t>
            </a:r>
            <a:endParaRPr lang="en-US" sz="2200" b="0" strike="noStrike" spc="-1">
              <a:solidFill>
                <a:srgbClr val="000000"/>
              </a:solidFill>
              <a:latin typeface="Arial"/>
            </a:endParaRPr>
          </a:p>
        </p:txBody>
      </p:sp>
      <p:sp>
        <p:nvSpPr>
          <p:cNvPr id="18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个体需要根据不同情境进行自我认同的调整</a:t>
            </a:r>
            <a:endParaRPr lang="en-US" sz="1500" b="0" strike="noStrike" spc="-1">
              <a:solidFill>
                <a:srgbClr val="000000"/>
              </a:solidFill>
              <a:latin typeface="Arial"/>
            </a:endParaRPr>
          </a:p>
        </p:txBody>
      </p:sp>
      <p:sp>
        <p:nvSpPr>
          <p:cNvPr id="19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适应性调整的必要性</a:t>
            </a:r>
            <a:endParaRPr lang="en-US" sz="2200" b="0" strike="noStrike" spc="-1">
              <a:solidFill>
                <a:srgbClr val="000000"/>
              </a:solidFill>
              <a:latin typeface="Arial"/>
            </a:endParaRPr>
          </a:p>
        </p:txBody>
      </p:sp>
      <p:sp>
        <p:nvSpPr>
          <p:cNvPr id="19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个体的行为准则会随着人际关系的变化而调整</a:t>
            </a:r>
            <a:endParaRPr lang="en-US" sz="1500" b="0" strike="noStrike" spc="-1">
              <a:solidFill>
                <a:srgbClr val="000000"/>
              </a:solidFill>
              <a:latin typeface="Arial"/>
            </a:endParaRPr>
          </a:p>
        </p:txBody>
      </p:sp>
      <p:sp>
        <p:nvSpPr>
          <p:cNvPr id="19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价值体系的变化</a:t>
            </a:r>
            <a:endParaRPr lang="en-US" sz="2200" b="0" strike="noStrike" spc="-1">
              <a:solidFill>
                <a:srgbClr val="000000"/>
              </a:solidFill>
              <a:latin typeface="Arial"/>
            </a:endParaRPr>
          </a:p>
        </p:txBody>
      </p:sp>
      <p:sp>
        <p:nvSpPr>
          <p:cNvPr id="19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自我认同的个体差异</a:t>
            </a:r>
            <a:endParaRPr lang="en-US" sz="3600" b="0" strike="noStrike" spc="-1">
              <a:solidFill>
                <a:schemeClr val="dk1"/>
              </a:solidFill>
              <a:latin typeface="Arial"/>
            </a:endParaRPr>
          </a:p>
        </p:txBody>
      </p:sp>
      <p:sp>
        <p:nvSpPr>
          <p:cNvPr id="19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个体对自我认同的理解程度和接纳程度因人而异</a:t>
            </a:r>
            <a:endParaRPr lang="en-US" sz="2000" b="0" strike="noStrike" spc="-1">
              <a:solidFill>
                <a:srgbClr val="000000"/>
              </a:solidFill>
              <a:latin typeface="Arial"/>
            </a:endParaRPr>
          </a:p>
        </p:txBody>
      </p:sp>
      <p:sp>
        <p:nvSpPr>
          <p:cNvPr id="19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理解和接纳程度</a:t>
            </a:r>
            <a:endParaRPr lang="en-US" sz="3000" b="0" strike="noStrike" spc="-1">
              <a:solidFill>
                <a:srgbClr val="000000"/>
              </a:solidFill>
              <a:latin typeface="Arial"/>
            </a:endParaRPr>
          </a:p>
        </p:txBody>
      </p:sp>
      <p:sp>
        <p:nvSpPr>
          <p:cNvPr id="19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自我认同差异会影响个体间的关系发展和沟通</a:t>
            </a:r>
            <a:endParaRPr lang="en-US" sz="2000" b="0" strike="noStrike" spc="-1">
              <a:solidFill>
                <a:srgbClr val="000000"/>
              </a:solidFill>
              <a:latin typeface="Arial"/>
            </a:endParaRPr>
          </a:p>
        </p:txBody>
      </p:sp>
      <p:sp>
        <p:nvSpPr>
          <p:cNvPr id="20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关系发展的影响</a:t>
            </a:r>
            <a:endParaRPr lang="en-US" sz="3000" b="0" strike="noStrike" spc="-1">
              <a:solidFill>
                <a:srgbClr val="000000"/>
              </a:solidFill>
              <a:latin typeface="Arial"/>
            </a:endParaRPr>
          </a:p>
        </p:txBody>
      </p:sp>
      <p:sp>
        <p:nvSpPr>
          <p:cNvPr id="2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个体之间的自我认同差异会影响彼此的相互理解</a:t>
            </a:r>
            <a:endParaRPr lang="en-US" sz="2000" b="0" strike="noStrike" spc="-1">
              <a:solidFill>
                <a:srgbClr val="000000"/>
              </a:solidFill>
              <a:latin typeface="Arial"/>
            </a:endParaRPr>
          </a:p>
        </p:txBody>
      </p:sp>
      <p:sp>
        <p:nvSpPr>
          <p:cNvPr id="20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相互理解的重要性</a:t>
            </a:r>
            <a:endParaRPr lang="en-US" sz="3000" b="0" strike="noStrike" spc="-1">
              <a:solidFill>
                <a:srgbClr val="000000"/>
              </a:solidFill>
              <a:latin typeface="Arial"/>
            </a:endParaRPr>
          </a:p>
        </p:txBody>
      </p:sp>
      <p:sp>
        <p:nvSpPr>
          <p:cNvPr id="20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利益关系</a:t>
            </a:r>
            <a:endParaRPr lang="en-US" sz="2200" b="0" strike="noStrike" spc="-1">
              <a:solidFill>
                <a:srgbClr val="000000"/>
              </a:solidFill>
              <a:latin typeface="Arial"/>
            </a:endParaRPr>
          </a:p>
        </p:txBody>
      </p:sp>
      <p:sp>
        <p:nvSpPr>
          <p:cNvPr id="20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协调个体和他人认同的利益关系</a:t>
            </a:r>
            <a:endParaRPr lang="en-US" sz="1500" b="0" strike="noStrike" spc="-1">
              <a:solidFill>
                <a:srgbClr val="000000"/>
              </a:solidFill>
              <a:latin typeface="Arial"/>
            </a:endParaRPr>
          </a:p>
        </p:txBody>
      </p:sp>
      <p:sp>
        <p:nvSpPr>
          <p:cNvPr id="2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人际关系建立</a:t>
            </a:r>
            <a:endParaRPr lang="en-US" sz="2200" b="0" strike="noStrike" spc="-1">
              <a:solidFill>
                <a:srgbClr val="000000"/>
              </a:solidFill>
              <a:latin typeface="Arial"/>
            </a:endParaRPr>
          </a:p>
        </p:txBody>
      </p:sp>
      <p:sp>
        <p:nvSpPr>
          <p:cNvPr id="21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实现个体与群体和谐共融</a:t>
            </a:r>
            <a:endParaRPr lang="en-US" sz="1500" b="0" strike="noStrike" spc="-1">
              <a:solidFill>
                <a:srgbClr val="000000"/>
              </a:solidFill>
              <a:latin typeface="Arial"/>
            </a:endParaRPr>
          </a:p>
        </p:txBody>
      </p:sp>
      <p:sp>
        <p:nvSpPr>
          <p:cNvPr id="2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1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自我认同的协调与平衡</a:t>
            </a:r>
            <a:endParaRPr lang="en-US" sz="3600" b="0" strike="noStrike" spc="-1">
              <a:solidFill>
                <a:schemeClr val="dk1"/>
              </a:solidFill>
              <a:latin typeface="Arial"/>
            </a:endParaRPr>
          </a:p>
        </p:txBody>
      </p:sp>
      <p:sp>
        <p:nvSpPr>
          <p:cNvPr id="2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个体需求</a:t>
            </a:r>
            <a:endParaRPr lang="en-US" sz="2200" b="0" strike="noStrike" spc="-1">
              <a:solidFill>
                <a:srgbClr val="000000"/>
              </a:solidFill>
              <a:latin typeface="Arial"/>
            </a:endParaRPr>
          </a:p>
        </p:txBody>
      </p:sp>
      <p:sp>
        <p:nvSpPr>
          <p:cNvPr id="21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平衡自我认同和他人认同的需求</a:t>
            </a:r>
            <a:endParaRPr lang="en-US" sz="1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1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自我认同在人际关系中扮演着重要角色，个体的认同方式会影响其与他人的互动和关系发展。通过积极适应和调整自我认同，个体可以建立良好的人际关系，实现自我与他人之间的平衡。</a:t>
            </a:r>
            <a:endParaRPr lang="en-US" sz="25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自我认同的发展与变迁</a:t>
            </a:r>
            <a:endParaRPr lang="en-US" sz="3600" b="0" strike="noStrike" spc="-1">
              <a:solidFill>
                <a:schemeClr val="dk1"/>
              </a:solidFill>
              <a:latin typeface="Arial"/>
            </a:endParaRPr>
          </a:p>
        </p:txBody>
      </p:sp>
      <p:sp>
        <p:nvSpPr>
          <p:cNvPr id="2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https://d.book118.com/926151153012010104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148</Paragraphs>
  <Slides>25</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自我认同接纳自我</vt:lpstr>
      <vt:lpstr>目录</vt:lpstr>
      <vt:lpstr>第1章 简介</vt:lpstr>
      <vt:lpstr>自我认同的影响因素</vt:lpstr>
      <vt:lpstr>自我认同与心理健康</vt:lpstr>
      <vt:lpstr>自我认同的构成要素</vt:lpstr>
      <vt:lpstr> </vt:lpstr>
      <vt:lpstr>自我认同的重要性</vt:lpstr>
      <vt:lpstr>自我认同的建立</vt:lpstr>
      <vt:lpstr>自我认同的建立</vt:lpstr>
      <vt:lpstr>自我认同接纳自我</vt:lpstr>
      <vt:lpstr>第2章 自我认同的建立</vt:lpstr>
      <vt:lpstr> </vt:lpstr>
      <vt:lpstr>接纳自我的重要性</vt:lpstr>
      <vt:lpstr>培养自我接纳的方法</vt:lpstr>
      <vt:lpstr>实践中的挑战与应对</vt:lpstr>
      <vt:lpstr>总结</vt:lpstr>
      <vt:lpstr>第3章 自我认同在人际关系中的作用</vt:lpstr>
      <vt:lpstr> </vt:lpstr>
      <vt:lpstr>自我认同的塑造与变化</vt:lpstr>
      <vt:lpstr>自我认同的个体差异</vt:lpstr>
      <vt:lpstr>自我认同的协调与平衡</vt:lpstr>
      <vt:lpstr>总结</vt:lpstr>
      <vt:lpstr>第四章 自我认同的发展与变迁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2024-09-29T14:23:42.678</cp:lastPrinted>
  <dcterms:created xsi:type="dcterms:W3CDTF">2024-09-29T06:23:42Z</dcterms:created>
  <dcterms:modified xsi:type="dcterms:W3CDTF">2024-09-29T06:23:44Z</dcterms:modified>
</cp:coreProperties>
</file>