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202754" name=""/>
          <p:cNvSpPr/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 wrap="none"/>
          <a:lstStyle/>
          <a:p>
            <a:pPr lvl="0"/>
            <a:fld id="{34F5C397-28F6-46AA-8708-5F3AD903A6CD}" type="header">
              <a:rPr sz="1200"/>
              <a:t/>
            </a:fld>
            <a:endParaRPr sz="1200"/>
          </a:p>
        </p:txBody>
      </p:sp>
      <p:sp>
        <p:nvSpPr>
          <p:cNvPr id="202755" name=""/>
          <p:cNvSpPr/>
          <p:nvPr>
            <p:ph type="dt" idx="1"/>
          </p:nvPr>
        </p:nvSpPr>
        <p:spPr>
          <a:xfrm>
            <a:off x="3886200" y="0"/>
            <a:ext cx="2971800" cy="4572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 wrap="none"/>
          <a:lstStyle/>
          <a:p>
            <a:pPr lvl="0" algn="r"/>
            <a:endParaRPr sz="1200"/>
          </a:p>
        </p:txBody>
      </p:sp>
      <p:sp>
        <p:nvSpPr>
          <p:cNvPr id="202756" name=""/>
          <p:cNvSpPr/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prstClr val="black"/>
            </a:solidFill>
            <a:miter lim="800000"/>
          </a:ln>
        </p:spPr>
      </p:sp>
      <p:sp>
        <p:nvSpPr>
          <p:cNvPr id="202757" name=""/>
          <p:cNvSpPr/>
          <p:nvPr>
            <p:ph type="body" sz="quarter" idx="3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 wrap="none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2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2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2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2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12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202758" name=""/>
          <p:cNvSpPr/>
          <p:nvPr>
            <p:ph type="ftr" sz="quarter" idx="4"/>
          </p:nvPr>
        </p:nvSpPr>
        <p:spPr>
          <a:xfrm>
            <a:off x="0" y="8686800"/>
            <a:ext cx="2971800" cy="4572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 wrap="none" anchor="b" anchorCtr="0"/>
          <a:lstStyle/>
          <a:p>
            <a:pPr lvl="0"/>
            <a:fld id="{F6A233CB-E1D8-4D62-B25D-BA623F0EC13B}" type="footer">
              <a:rPr sz="1200"/>
              <a:t/>
            </a:fld>
            <a:endParaRPr sz="1200"/>
          </a:p>
        </p:txBody>
      </p:sp>
      <p:sp>
        <p:nvSpPr>
          <p:cNvPr id="202759" name=""/>
          <p:cNvSpPr/>
          <p:nvPr>
            <p:ph type="sldNum" sz="quarter" idx="5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 wrap="none" anchor="b" anchorCtr="0"/>
          <a:lstStyle/>
          <a:p>
            <a:pPr lvl="0" algn="r"/>
            <a:fld id="{5B9B90B5-BB0C-4235-A118-96AAEEAC0EB3}" type="slidenum">
              <a:rPr sz="1200"/>
              <a:t>*</a:t>
            </a:fld>
            <a:endParaRPr sz="12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hf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目标与重点要求：</a:t>
            </a:r>
          </a:p>
          <a:p/>
          <a:p>
            <a:r>
              <a:t>1  了解本病病因、发病机理</a:t>
            </a:r>
          </a:p>
          <a:p>
            <a:r>
              <a:t>2  掌握临床表现、诊疗关键点及处理标准</a:t>
            </a:r>
          </a:p>
          <a:p>
            <a:r>
              <a:t>3  熟悉本病对母儿危害及早期处理主要性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   妊娠20周后或分娩期，正常位置胎盘在胎儿娩出前，部分或全部从子宫壁剥离，称胎盘早剥（Placental abrution）。胎盘早剥是妊娠晚期严重并发症，往往起病急，进展快，假如处理不及时，可危及母儿生命。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可能与以下原因相关：</a:t>
            </a:r>
          </a:p>
          <a:p>
            <a:r>
              <a:t> 1. 血管病变   重度妊高征、慢性高血压、慢性肾脏疾病、全身血管病变者居多。</a:t>
            </a:r>
          </a:p>
          <a:p>
            <a:r>
              <a:t> 2. 机械性原因   外伤、外转胎位术矫正胎位、脐带＜30cm或脐带绕颈，均可引发胎盘早剥。     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3. 子宫体积骤然降低   双胎，羊水过多破膜时羊水流出过快 ，子宫内压骤然降低，子宫突然收缩，胎盘与子宫错位而剥离。</a:t>
            </a:r>
          </a:p>
          <a:p>
            <a:r>
              <a:t>4. 子宫静脉压突然升高  晚期妊娠或临产后，孕产妇长时间取仰卧位，可发生仰卧位低血压综合征，而发生胎盘剥离。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胎盘早剥分为显性、隐性及混合性剥离 3种（图 12－2）。</a:t>
            </a:r>
          </a:p>
          <a:p>
            <a:br/>
            <a:r>
              <a:t>胎盘早剥主要病理改变是底蜕膜出血，形成血肿，使胎盘自附着处剥离。</a:t>
            </a:r>
          </a:p>
          <a:p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显性剥离（外出血）：</a:t>
            </a:r>
          </a:p>
          <a:p>
            <a:r>
              <a:t>若剥离面积大，继续出血形成胎盘后血肿，使胎盘剥离部分不停扩大，当血液冲开胎盘边缘，沿胎膜与子宫壁之间经宫颈管向外流出，即为显性剥离（revealed  abruption）或外出血。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混合性剥离：</a:t>
            </a:r>
          </a:p>
          <a:p>
            <a:r>
              <a:t>因为血液不能外流，胎盘后血液越积越多，宫底随之升高。当出血到达一定程度，血液仍可冲开胎盘边缘与胎膜而外流，形成混合性出血（mixed  hemorrhage）。偶有出血穿破羊膜溢入羊水中成为血性羊水。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6DCFA-8D06-4EF9-BA4A-9CC9930FF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28AD0-A3D8-4911-9E9B-D21E6BD7F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0A54C-BC73-417A-8203-E683B1A02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A93C14-79C4-4898-994F-249FF0D7C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48E1F6-FF5F-4809-92C4-CD1B19C14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3B9FF4-A44B-487B-A7A6-3D92F9ED3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0517D8-9268-4B6F-80A8-7530951D7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6BFE41-4C11-49B0-83E0-C200C8AC6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E86A4B-A837-4E8D-BA1E-F86897394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9A447-8A54-45F1-92B6-728BBF7AD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6B8CA-A4EA-4BD7-B0FA-E30A22968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gradFill rotWithShape="0">
          <a:gsLst>
            <a:gs pos="0">
              <a:schemeClr val="bg1"/>
            </a:gs>
            <a:gs pos="100000">
              <a:schemeClr val="bg2"/>
            </a:gs>
          </a:gsLst>
          <a:lin ang="0" scaled="1"/>
        </a:gradFill>
        <a:effectLst/>
      </p:bgPr>
    </p:bg>
    <p:spTree>
      <p:nvGrpSpPr>
        <p:cNvPr id="1" name=""/>
        <p:cNvGrpSpPr/>
        <p:nvPr/>
      </p:nvGrpSpPr>
      <p:grpSpPr/>
      <p:grpSp>
        <p:nvGrpSpPr>
          <p:cNvPr id="200706" name=""/>
          <p:cNvGrpSpPr/>
          <p:nvPr/>
        </p:nvGrpSpPr>
        <p:grpSpPr>
          <a:xfrm>
            <a:off x="-1035050" y="1552575"/>
            <a:ext cx="10179050" cy="5305425"/>
            <a:chOff x="-652" y="978"/>
            <a:chExt cx="6412" cy="3342"/>
          </a:xfrm>
        </p:grpSpPr>
        <p:sp>
          <p:nvSpPr>
            <p:cNvPr id="200707" name=""/>
            <p:cNvSpPr/>
            <p:nvPr/>
          </p:nvSpPr>
          <p:spPr>
            <a:xfrm>
              <a:off x="2061" y="1707"/>
              <a:ext cx="3699" cy="2613"/>
            </a:xfrm>
            <a:custGeom>
              <a:rect l="l" t="t" r="r" b="b"/>
              <a:pathLst>
                <a:path w="3699" h="2613">
                  <a:moveTo>
                    <a:pt x="1523" y="2611"/>
                  </a:moveTo>
                  <a:lnTo>
                    <a:pt x="3698" y="2612"/>
                  </a:lnTo>
                  <a:lnTo>
                    <a:pt x="3698" y="2228"/>
                  </a:lnTo>
                  <a:lnTo>
                    <a:pt x="0" y="0"/>
                  </a:lnTo>
                  <a:lnTo>
                    <a:pt x="160" y="118"/>
                  </a:lnTo>
                  <a:lnTo>
                    <a:pt x="292" y="219"/>
                  </a:lnTo>
                  <a:lnTo>
                    <a:pt x="441" y="347"/>
                  </a:lnTo>
                  <a:lnTo>
                    <a:pt x="585" y="482"/>
                  </a:lnTo>
                  <a:lnTo>
                    <a:pt x="796" y="711"/>
                  </a:lnTo>
                  <a:lnTo>
                    <a:pt x="983" y="955"/>
                  </a:lnTo>
                  <a:lnTo>
                    <a:pt x="1119" y="1168"/>
                  </a:lnTo>
                  <a:lnTo>
                    <a:pt x="1238" y="1388"/>
                  </a:lnTo>
                  <a:lnTo>
                    <a:pt x="1331" y="1608"/>
                  </a:lnTo>
                  <a:lnTo>
                    <a:pt x="1400" y="1809"/>
                  </a:lnTo>
                  <a:lnTo>
                    <a:pt x="1447" y="1979"/>
                  </a:lnTo>
                  <a:lnTo>
                    <a:pt x="1490" y="2190"/>
                  </a:lnTo>
                  <a:lnTo>
                    <a:pt x="1511" y="2374"/>
                  </a:lnTo>
                  <a:lnTo>
                    <a:pt x="1523" y="2611"/>
                  </a:lnTo>
                </a:path>
              </a:pathLst>
            </a:custGeom>
            <a:gradFill rotWithShape="0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cap="rnd">
              <a:noFill/>
              <a:miter lim="800000"/>
            </a:ln>
            <a:effectLst/>
          </p:spPr>
          <p:txBody>
            <a:bodyPr/>
            <a:lstStyle>
              <a:defPPr algn="l" rtl="0" eaLnBrk="1" hangingPunct="1">
                <a:defRPr kumimoji="1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200708" name=""/>
            <p:cNvSpPr/>
            <p:nvPr/>
          </p:nvSpPr>
          <p:spPr>
            <a:xfrm>
              <a:off x="-652" y="978"/>
              <a:ext cx="4237" cy="3342"/>
            </a:xfrm>
            <a:custGeom>
              <a:avLst>
                <a:gd name="adj0" fmla="val 85139273"/>
                <a:gd name="adj1" fmla="val 0"/>
              </a:avLst>
              <a:gdLst>
                <a:gd name="GT10" fmla="*/ adj0 21600 100000"/>
                <a:gd name="GT11" fmla="*/ adj1 21600 100000"/>
                <a:gd name="GT12" fmla="+- l w 0"/>
                <a:gd name="GT13" fmla="*/ 21600 h 21231"/>
                <a:gd name="GT14" fmla="+- t GT13 0"/>
                <a:gd name="GT8" fmla="*/ GT10 60000 65536"/>
                <a:gd name="GT9" fmla="*/ GT11 60000 65536"/>
                <a:gd name="G4" fmla="cos 10800 GT8"/>
                <a:gd name="G5" fmla="sin 10800 GT8"/>
                <a:gd name="G6" fmla="cos 10800 GT9"/>
                <a:gd name="G7" fmla="sin 10800 GT9"/>
                <a:gd name="G0" fmla="+- 10800 G4 0"/>
                <a:gd name="G1" fmla="+- 10800 G5 0"/>
                <a:gd name="G2" fmla="+- 10800 G6 0"/>
                <a:gd name="G3" fmla="+- 10800 G7 0"/>
              </a:gdLst>
              <a:cxnLst>
                <a:cxn ang="0">
                  <a:pos x="3977" y="0"/>
                </a:cxn>
                <a:cxn ang="0">
                  <a:pos x="21600" y="21231"/>
                </a:cxn>
                <a:cxn ang="0">
                  <a:pos x="0" y="21231"/>
                </a:cxn>
              </a:cxnLst>
              <a:rect l="l" t="t" r="GT12" b="GT14"/>
              <a:pathLst>
                <a:path w="21600" h="21231" fill="none">
                  <a:moveTo>
                    <a:pt x="3977" y="0"/>
                  </a:moveTo>
                  <a:arcTo wR="21600" hR="21600" stAng="-4763417" swAng="4763417"/>
                </a:path>
                <a:path w="21600" h="21231" stroke="0">
                  <a:moveTo>
                    <a:pt x="3977" y="0"/>
                  </a:moveTo>
                  <a:arcTo wR="21600" hR="21600" stAng="-4763417" swAng="4763417"/>
                  <a:lnTo>
                    <a:pt x="0" y="21231"/>
                  </a:lnTo>
                  <a:close/>
                </a:path>
              </a:pathLst>
            </a:custGeom>
            <a:noFill/>
            <a:ln w="12700" cap="rnd">
              <a:solidFill>
                <a:schemeClr val="accent2"/>
              </a:solidFill>
              <a:miter lim="800000"/>
            </a:ln>
            <a:effectLst/>
          </p:spPr>
          <p:txBody>
            <a:bodyPr/>
            <a:lstStyle>
              <a:defPPr algn="l" rtl="0" eaLnBrk="1" hangingPunct="1">
                <a:defRPr kumimoji="1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5pPr>
            </a:lstStyle>
            <a:p/>
          </p:txBody>
        </p:sp>
      </p:grpSp>
      <p:sp>
        <p:nvSpPr>
          <p:cNvPr id="200709" name=""/>
          <p:cNvSpPr/>
          <p:nvPr>
            <p:ph type="ctrTitle" sz="quarter"/>
          </p:nvPr>
        </p:nvSpPr>
        <p:spPr>
          <a:xfrm>
            <a:off x="1293812" y="762000"/>
            <a:ext cx="7772400" cy="11430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lIns="92075" tIns="46038" rIns="92075" bIns="46038" anchor="b" anchorCtr="0">
            <a:noAutofit/>
          </a:bodyPr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0710" name=""/>
          <p:cNvSpPr/>
          <p:nvPr>
            <p:ph type="subTitle" sz="quarter" idx="1"/>
          </p:nvPr>
        </p:nvSpPr>
        <p:spPr>
          <a:xfrm>
            <a:off x="685800" y="3429000"/>
            <a:ext cx="6400800" cy="17526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lIns="92075" tIns="46038" rIns="92075" bIns="46038" anchor="ctr" anchorCtr="0">
            <a:noAutofit/>
          </a:bodyPr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None/>
              <a:defRPr kumimoji="1" lang="zh-CN" altLang="en-US" sz="32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0000"/>
              <a:buFontTx/>
              <a:buNone/>
              <a:defRPr kumimoji="1" lang="zh-CN" altLang="en-US" sz="28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itchFamily="2" charset="2"/>
              <a:buNone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None/>
              <a:defRPr kumimoji="1" lang="zh-CN" altLang="en-US" sz="20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None/>
              <a:defRPr kumimoji="1" lang="zh-CN" altLang="en-US" sz="20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200711" name=""/>
          <p:cNvSpPr/>
          <p:nvPr>
            <p:ph type="dt" sz="quarter" idx="2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lIns="92075" tIns="46038" rIns="92075" bIns="46038" anchor="ctr" anchorCtr="0">
            <a:noAutofit/>
          </a:bodyPr>
          <a:lstStyle/>
          <a:p>
            <a:pPr lvl="0"/>
            <a:endParaRPr kumimoji="0" sz="1400"/>
          </a:p>
        </p:txBody>
      </p:sp>
      <p:sp>
        <p:nvSpPr>
          <p:cNvPr id="200712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lIns="92075" tIns="46038" rIns="92075" bIns="46038" anchor="ctr" anchorCtr="0">
            <a:noAutofit/>
          </a:bodyPr>
          <a:lstStyle/>
          <a:p>
            <a:pPr lvl="0" algn="ctr"/>
            <a:fld id="{08C37AE9-4A7D-45DA-B6AD-56F49AF6B83C}" type="footer">
              <a:rPr kumimoji="0" sz="1400"/>
              <a:t/>
            </a:fld>
            <a:endParaRPr kumimoji="0" sz="1400"/>
          </a:p>
        </p:txBody>
      </p:sp>
      <p:sp>
        <p:nvSpPr>
          <p:cNvPr id="200713" name=""/>
          <p:cNvSpPr/>
          <p:nvPr>
            <p:ph type="sldNum" sz="quarter" idx="4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lIns="92075" tIns="46038" rIns="92075" bIns="46038" anchor="ctr" anchorCtr="0">
            <a:noAutofit/>
          </a:bodyPr>
          <a:lstStyle/>
          <a:p>
            <a:pPr lvl="0" algn="r"/>
            <a:fld id="{952A062C-DACE-44D6-BD52-41691FC19FA4}" type="slidenum">
              <a:rPr kumimoji="0" sz="1400"/>
              <a:t>*</a:t>
            </a:fld>
            <a:endParaRPr kumimoji="0" sz="1400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B29CC725-CBD6-4F0C-BFA4-AEEF71525360}" type="footer">
              <a:rPr kumimoji="0" sz="1400"/>
              <a:t/>
            </a:fld>
            <a:endParaRPr kumimoji="0"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kumimoji="0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1C4B460C-C03C-491B-B277-3718AD7DAF12}" type="footer">
              <a:rPr kumimoji="0" sz="1400"/>
              <a:t/>
            </a:fld>
            <a:endParaRPr kumimoji="0"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kumimoji="0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2"/>
            </a:gs>
          </a:gsLst>
          <a:lin ang="0" scaled="1"/>
        </a:gradFill>
        <a:effectLst/>
      </p:bgPr>
    </p:bg>
    <p:spTree>
      <p:nvGrpSpPr>
        <p:cNvPr id="1" name=""/>
        <p:cNvGrpSpPr/>
        <p:nvPr/>
      </p:nvGrpSpPr>
      <p:grpSpPr/>
      <p:grpSp>
        <p:nvGrpSpPr>
          <p:cNvPr id="199682" name=""/>
          <p:cNvGrpSpPr/>
          <p:nvPr/>
        </p:nvGrpSpPr>
        <p:grpSpPr>
          <a:xfrm>
            <a:off x="0" y="1588"/>
            <a:ext cx="9132888" cy="6845300"/>
            <a:chOff x="0" y="1"/>
            <a:chExt cx="5753" cy="4312"/>
          </a:xfrm>
        </p:grpSpPr>
        <p:sp>
          <p:nvSpPr>
            <p:cNvPr id="199683" name=""/>
            <p:cNvSpPr/>
            <p:nvPr/>
          </p:nvSpPr>
          <p:spPr>
            <a:xfrm>
              <a:off x="3394" y="999"/>
              <a:ext cx="2359" cy="3314"/>
            </a:xfrm>
            <a:custGeom>
              <a:rect l="l" t="t" r="r" b="b"/>
              <a:pathLst>
                <a:path w="2359" h="3314">
                  <a:moveTo>
                    <a:pt x="1905" y="3312"/>
                  </a:moveTo>
                  <a:lnTo>
                    <a:pt x="2358" y="3313"/>
                  </a:lnTo>
                  <a:lnTo>
                    <a:pt x="2358" y="1437"/>
                  </a:lnTo>
                  <a:lnTo>
                    <a:pt x="0" y="0"/>
                  </a:lnTo>
                  <a:lnTo>
                    <a:pt x="201" y="150"/>
                  </a:lnTo>
                  <a:lnTo>
                    <a:pt x="366" y="279"/>
                  </a:lnTo>
                  <a:lnTo>
                    <a:pt x="552" y="441"/>
                  </a:lnTo>
                  <a:lnTo>
                    <a:pt x="732" y="612"/>
                  </a:lnTo>
                  <a:lnTo>
                    <a:pt x="996" y="903"/>
                  </a:lnTo>
                  <a:lnTo>
                    <a:pt x="1230" y="1212"/>
                  </a:lnTo>
                  <a:lnTo>
                    <a:pt x="1400" y="1482"/>
                  </a:lnTo>
                  <a:lnTo>
                    <a:pt x="1548" y="1761"/>
                  </a:lnTo>
                  <a:lnTo>
                    <a:pt x="1665" y="2040"/>
                  </a:lnTo>
                  <a:lnTo>
                    <a:pt x="1751" y="2295"/>
                  </a:lnTo>
                  <a:lnTo>
                    <a:pt x="1809" y="2511"/>
                  </a:lnTo>
                  <a:lnTo>
                    <a:pt x="1863" y="2778"/>
                  </a:lnTo>
                  <a:lnTo>
                    <a:pt x="1890" y="3012"/>
                  </a:lnTo>
                  <a:lnTo>
                    <a:pt x="1905" y="3312"/>
                  </a:lnTo>
                </a:path>
              </a:pathLst>
            </a:custGeom>
            <a:gradFill rotWithShape="0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cap="rnd">
              <a:noFill/>
              <a:miter lim="800000"/>
            </a:ln>
            <a:effectLst/>
          </p:spPr>
          <p:txBody>
            <a:bodyPr/>
            <a:lstStyle>
              <a:defPPr algn="l" rtl="0" eaLnBrk="1" hangingPunct="1">
                <a:defRPr kumimoji="1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99684" name=""/>
            <p:cNvSpPr/>
            <p:nvPr/>
          </p:nvSpPr>
          <p:spPr>
            <a:xfrm>
              <a:off x="0" y="1"/>
              <a:ext cx="5298" cy="4312"/>
            </a:xfrm>
            <a:custGeom>
              <a:avLst>
                <a:gd name="adj0" fmla="val 81920000"/>
                <a:gd name="adj1" fmla="val 0"/>
              </a:avLst>
              <a:gdLst>
                <a:gd name="GT10" fmla="*/ adj0 21600 100000"/>
                <a:gd name="GT11" fmla="*/ adj1 21600 100000"/>
                <a:gd name="GT12" fmla="+- l w 0"/>
                <a:gd name="GT13" fmla="+- t h 0"/>
                <a:gd name="GT8" fmla="*/ GT10 60000 65536"/>
                <a:gd name="GT9" fmla="*/ GT11 60000 65536"/>
                <a:gd name="G4" fmla="cos 10800 GT8"/>
                <a:gd name="G5" fmla="sin 10800 GT8"/>
                <a:gd name="G6" fmla="cos 10800 GT9"/>
                <a:gd name="G7" fmla="sin 10800 GT9"/>
                <a:gd name="G0" fmla="+- 10800 G4 0"/>
                <a:gd name="G1" fmla="+- 10800 G5 0"/>
                <a:gd name="G2" fmla="+- 10800 G6 0"/>
                <a:gd name="G3" fmla="+- 10800 G7 0"/>
              </a:gdLst>
              <a:cxnLst>
                <a:cxn ang="0">
                  <a:pos x="G0" y="G1"/>
                </a:cxn>
                <a:cxn ang="0">
                  <a:pos x="G2" y="G3"/>
                </a:cxn>
                <a:cxn ang="0">
                  <a:pos x="10800" y="10800"/>
                </a:cxn>
              </a:cxnLst>
              <a:rect l="l" t="t" r="GT12" b="GT13"/>
              <a:pathLst>
                <a:path w="21600" h="21600" fill="none">
                  <a:moveTo>
                    <a:pt x="0" y="0"/>
                  </a:moveTo>
                  <a:arcTo wR="21600" hR="21600" stAng="-5400000" swAng="5400000"/>
                </a:path>
                <a:path w="21600" h="21600" stroke="0">
                  <a:moveTo>
                    <a:pt x="0" y="0"/>
                  </a:moveTo>
                  <a:arcTo wR="21600" hR="21600" stAng="-5400000" swAng="5400000"/>
                  <a:lnTo>
                    <a:pt x="0" y="21600"/>
                  </a:lnTo>
                  <a:close/>
                </a:path>
              </a:pathLst>
            </a:custGeom>
            <a:noFill/>
            <a:ln w="12700" cap="rnd">
              <a:solidFill>
                <a:schemeClr val="accent2"/>
              </a:solidFill>
              <a:miter lim="800000"/>
            </a:ln>
            <a:effectLst/>
          </p:spPr>
          <p:txBody>
            <a:bodyPr/>
            <a:lstStyle>
              <a:defPPr algn="l" rtl="0" eaLnBrk="1" hangingPunct="1">
                <a:defRPr kumimoji="1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Times New Roman" charset="0"/>
                  <a:ea typeface="宋体" pitchFamily="2" charset="-122"/>
                </a:defRPr>
              </a:lvl5pPr>
            </a:lstStyle>
            <a:p/>
          </p:txBody>
        </p:sp>
      </p:grpSp>
      <p:sp>
        <p:nvSpPr>
          <p:cNvPr id="199685" name=""/>
          <p:cNvSpPr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lIns="92075" tIns="46038" rIns="92075" bIns="46038" anchor="ctr" anchorCtr="0">
            <a:noAutofit/>
          </a:bodyPr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99686" name=""/>
          <p:cNvSpPr/>
          <p:nvPr>
            <p:ph type="dt" sz="half" idx="2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lIns="92075" tIns="46038" rIns="92075" bIns="46038" anchor="ctr" anchorCtr="0">
            <a:no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/>
            <a:endParaRPr kumimoji="0" sz="1400"/>
          </a:p>
        </p:txBody>
      </p:sp>
      <p:sp>
        <p:nvSpPr>
          <p:cNvPr id="199687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lIns="92075" tIns="46038" rIns="92075" bIns="46038" anchor="ctr" anchorCtr="0">
            <a:no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ctr"/>
            <a:fld id="{E646C03A-325D-4353-9279-57C963F8C3DA}" type="footer">
              <a:rPr kumimoji="0" sz="1400"/>
              <a:t/>
            </a:fld>
            <a:endParaRPr kumimoji="0" sz="1400"/>
          </a:p>
        </p:txBody>
      </p:sp>
      <p:sp>
        <p:nvSpPr>
          <p:cNvPr id="199688" name=""/>
          <p:cNvSpPr/>
          <p:nvPr>
            <p:ph type="sldNum" sz="quarter" idx="4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lIns="92075" tIns="46038" rIns="92075" bIns="46038" anchor="ctr" anchorCtr="0">
            <a:no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r"/>
            <a:fld id="{950F8A01-2661-4F40-A74B-79C8DACEA63F}" type="slidenum">
              <a:rPr kumimoji="0" sz="1400"/>
              <a:t>*</a:t>
            </a:fld>
            <a:endParaRPr kumimoji="0" sz="1400"/>
          </a:p>
        </p:txBody>
      </p:sp>
      <p:sp>
        <p:nvSpPr>
          <p:cNvPr id="199689" name=""/>
          <p:cNvSpPr/>
          <p:nvPr>
            <p:ph type="body" idx="1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0000"/>
              <a:buFontTx/>
              <a:buChar char="–"/>
              <a:defRPr kumimoji="1" lang="zh-CN" altLang="en-US" sz="28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itchFamily="2" charset="2"/>
              <a:buChar char="l"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1" lang="zh-CN" altLang="en-US" sz="20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1" lang="zh-CN" altLang="en-US" sz="20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hf sldNum="0" hdr="0" dt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1" sz="4400" b="0" i="0" u="none" baseline="0">
          <a:solidFill>
            <a:schemeClr val="tx2"/>
          </a:solidFill>
          <a:effectLst>
            <a:outerShdw blurRad="38100" dist="38100" dir="2700000" algn="tl">
              <a:schemeClr val="bg2"/>
            </a:outerShdw>
          </a:effectLst>
          <a:latin typeface="Arial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l"/>
        <a:defRPr kumimoji="1" sz="3200" b="0" i="0" u="none" baseline="0">
          <a:solidFill>
            <a:schemeClr val="tx1"/>
          </a:solidFill>
          <a:latin typeface="Times New Roman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ct val="90000"/>
        <a:buFontTx/>
        <a:buChar char="–"/>
        <a:defRPr kumimoji="1" sz="2800" b="0" i="0" u="none" baseline="0">
          <a:solidFill>
            <a:schemeClr val="tx1"/>
          </a:solidFill>
          <a:latin typeface="Times New Roman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" pitchFamily="2" charset="2"/>
        <a:buChar char="l"/>
        <a:defRPr kumimoji="1" sz="2400" b="0" i="0" u="none" baseline="0">
          <a:solidFill>
            <a:schemeClr val="tx1"/>
          </a:solidFill>
          <a:latin typeface="Times New Roman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Tx/>
        <a:buChar char="–"/>
        <a:defRPr kumimoji="1" sz="2000" b="0" i="0" u="none" baseline="0">
          <a:solidFill>
            <a:schemeClr val="tx1"/>
          </a:solidFill>
          <a:latin typeface="Times New Roman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Tx/>
        <a:buChar char="•"/>
        <a:defRPr kumimoji="1" sz="2000" b="0" i="0" u="none" baseline="0">
          <a:solidFill>
            <a:schemeClr val="tx1"/>
          </a:solidFill>
          <a:latin typeface="Times New Roman" charset="0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152240143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"/>
          <p:cNvSpPr/>
          <p:nvPr>
            <p:ph type="title"/>
          </p:nvPr>
        </p:nvSpPr>
        <p:spPr>
          <a:xfrm>
            <a:off x="685800" y="228600"/>
            <a:ext cx="7467600" cy="42672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6000" b="1"/>
              <a:t>第二节胎盘早剥</a:t>
            </a:r>
            <a:br>
              <a:rPr sz="6000" b="1"/>
            </a:br>
            <a:br>
              <a:rPr sz="6000" b="1"/>
            </a:br>
            <a:r>
              <a:rPr sz="4800" b="1">
                <a:solidFill>
                  <a:srgbClr val="FF3300"/>
                </a:solidFill>
              </a:rPr>
              <a:t>（placental  abrution）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05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205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CB598BA9-449C-4FC2-8AA7-DA9FEBB32E42}" type="footer">
              <a:rPr kumimoji="0" sz="1400"/>
              <a:t/>
            </a:fld>
            <a:endParaRPr kumimoji="0" sz="1400"/>
          </a:p>
        </p:txBody>
      </p:sp>
      <p:sp>
        <p:nvSpPr>
          <p:cNvPr id="2053" name="TextBox 2052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胎盘早剥专题知识讲座</a:t>
            </a:r>
          </a:p>
        </p:txBody>
      </p:sp>
      <p:sp>
        <p:nvSpPr>
          <p:cNvPr id="2054" name="TextBox 205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第1页</a:t>
            </a:r>
          </a:p>
        </p:txBody>
      </p:sp>
    </p:spTree>
  </p:cSld>
  <p:clrMapOvr>
    <a:masterClrMapping/>
  </p:clrMapOvr>
  <p:transition spd="med"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635" name=""/>
          <p:cNvSpPr/>
          <p:nvPr>
            <p:ph type="body" idx="4294967295"/>
          </p:nvPr>
        </p:nvSpPr>
        <p:spPr>
          <a:xfrm>
            <a:off x="685800" y="838200"/>
            <a:ext cx="7772400" cy="5334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0000"/>
              <a:buFontTx/>
              <a:buChar char="–"/>
              <a:defRPr kumimoji="1" lang="zh-CN" altLang="en-US" sz="28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itchFamily="2" charset="2"/>
              <a:buChar char="l"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1" lang="zh-CN" altLang="en-US" sz="20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1" lang="zh-CN" altLang="en-US" sz="20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/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隶书" pitchFamily="49" charset="-122"/>
                <a:ea typeface="隶书" pitchFamily="49" charset="-122"/>
              </a:rPr>
              <a:t>目标与重点要求：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隶书" pitchFamily="49" charset="-122"/>
              <a:ea typeface="隶书" pitchFamily="49" charset="-122"/>
            </a:endParaRPr>
          </a:p>
          <a:p>
            <a:pPr lvl="0"/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隶书" pitchFamily="49" charset="-122"/>
              <a:ea typeface="隶书" pitchFamily="49" charset="-122"/>
            </a:endParaRPr>
          </a:p>
          <a:p>
            <a:pPr lvl="0"/>
            <a:r>
              <a:rPr sz="3600">
                <a:latin typeface="隶书" pitchFamily="49" charset="-122"/>
                <a:ea typeface="隶书" pitchFamily="49" charset="-122"/>
              </a:rPr>
              <a:t>1  了解本病病因、发病机理</a:t>
            </a:r>
            <a:endParaRPr sz="3600">
              <a:latin typeface="隶书" pitchFamily="49" charset="-122"/>
              <a:ea typeface="隶书" pitchFamily="49" charset="-122"/>
            </a:endParaRPr>
          </a:p>
          <a:p>
            <a:pPr lvl="0"/>
            <a:r>
              <a:rPr sz="3600">
                <a:latin typeface="隶书" pitchFamily="49" charset="-122"/>
                <a:ea typeface="隶书" pitchFamily="49" charset="-122"/>
              </a:rPr>
              <a:t>2  掌握临床表现、诊疗关键点及处理标准</a:t>
            </a:r>
            <a:endParaRPr sz="3600">
              <a:latin typeface="隶书" pitchFamily="49" charset="-122"/>
              <a:ea typeface="隶书" pitchFamily="49" charset="-122"/>
            </a:endParaRPr>
          </a:p>
          <a:p>
            <a:pPr lvl="0"/>
            <a:r>
              <a:rPr sz="3600">
                <a:latin typeface="隶书" pitchFamily="49" charset="-122"/>
                <a:ea typeface="隶书" pitchFamily="49" charset="-122"/>
              </a:rPr>
              <a:t>3  熟悉本病对母儿危害及早期处理主要性</a:t>
            </a:r>
            <a:endParaRPr sz="3600"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19763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19763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FD023B34-6AD9-45D6-A863-3D1845D329EF}" type="footer">
              <a:rPr kumimoji="0" sz="1400"/>
              <a:t/>
            </a:fld>
            <a:endParaRPr kumimoji="0" sz="1400"/>
          </a:p>
        </p:txBody>
      </p:sp>
      <p:sp>
        <p:nvSpPr>
          <p:cNvPr id="197638" name="TextBox 197637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胎盘早剥专题知识讲座</a:t>
            </a:r>
          </a:p>
        </p:txBody>
      </p:sp>
      <p:sp>
        <p:nvSpPr>
          <p:cNvPr id="197639" name="TextBox 19763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第2页</a:t>
            </a:r>
          </a:p>
        </p:txBody>
      </p:sp>
    </p:spTree>
  </p:cSld>
  <p:clrMapOvr>
    <a:masterClrMapping/>
  </p:clrMapOvr>
  <p:transition spd="med"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 additive="base">
                                        <p:cTn id="7" dur="500"/>
                                        <p:tgtEl>
                                          <p:spTgt spid="197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" presetID="3" presetClass="entr" presetSubtype="5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 additive="base">
                                        <p:cTn id="11" dur="500"/>
                                        <p:tgtEl>
                                          <p:spTgt spid="1976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3" presetID="3" presetClass="entr" presetSubtype="5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 additive="base">
                                        <p:cTn id="15" dur="500"/>
                                        <p:tgtEl>
                                          <p:spTgt spid="1976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17" presetID="3" presetClass="entr" presetSubtype="5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 additive="base">
                                        <p:cTn id="19" dur="500"/>
                                        <p:tgtEl>
                                          <p:spTgt spid="1976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763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"/>
          <p:cNvSpPr/>
          <p:nvPr>
            <p:ph type="title"/>
          </p:nvPr>
        </p:nvSpPr>
        <p:spPr>
          <a:xfrm>
            <a:off x="685800" y="381000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 algn="just"/>
            <a:r>
              <a:rPr>
                <a:solidFill>
                  <a:schemeClr val="tx1"/>
                </a:solidFill>
              </a:rPr>
              <a:t>       </a:t>
            </a:r>
            <a:r>
              <a:rPr sz="6000" b="1">
                <a:latin typeface="隶书" pitchFamily="49" charset="-122"/>
                <a:ea typeface="隶书" pitchFamily="49" charset="-122"/>
              </a:rPr>
              <a:t>定  义</a:t>
            </a:r>
            <a:r>
              <a:rPr sz="6000">
                <a:latin typeface="隶书" pitchFamily="49" charset="-122"/>
                <a:ea typeface="隶书" pitchFamily="49" charset="-122"/>
              </a:rPr>
              <a:t>：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3075" name=""/>
          <p:cNvSpPr/>
          <p:nvPr>
            <p:ph type="body" idx="4294967295"/>
          </p:nvPr>
        </p:nvSpPr>
        <p:spPr>
          <a:xfrm>
            <a:off x="762000" y="1981200"/>
            <a:ext cx="78486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0000"/>
              <a:buFontTx/>
              <a:buChar char="–"/>
              <a:defRPr kumimoji="1" lang="zh-CN" altLang="en-US" sz="28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itchFamily="2" charset="2"/>
              <a:buChar char="l"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1" lang="zh-CN" altLang="en-US" sz="20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1" lang="zh-CN" altLang="en-US" sz="20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just"/>
            <a:r>
              <a:rPr sz="3600">
                <a:latin typeface="隶书" pitchFamily="49" charset="-122"/>
                <a:ea typeface="隶书" pitchFamily="49" charset="-122"/>
              </a:rPr>
              <a:t>   妊娠20周后或分娩期，正常位置胎盘在胎儿娩出前，部分或全部从子宫壁剥离，称</a:t>
            </a:r>
            <a:r>
              <a:rPr sz="3600" b="1" u="sng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隶书" pitchFamily="49" charset="-122"/>
                <a:ea typeface="隶书" pitchFamily="49" charset="-122"/>
              </a:rPr>
              <a:t>胎盘早剥</a:t>
            </a:r>
            <a:r>
              <a:rPr sz="3600">
                <a:latin typeface="隶书" pitchFamily="49" charset="-122"/>
                <a:ea typeface="隶书" pitchFamily="49" charset="-122"/>
              </a:rPr>
              <a:t>（Placental abrution）。胎盘早剥是妊娠晚期严重并发症，往往起病急，进展快，假如处理不及时，可危及母儿生命。</a:t>
            </a:r>
            <a:endParaRPr sz="3600"/>
          </a:p>
        </p:txBody>
      </p:sp>
      <p:sp>
        <p:nvSpPr>
          <p:cNvPr id="307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307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7FBF175-7B95-448C-8C82-4D37942C7970}" type="footer">
              <a:rPr kumimoji="0" sz="1400"/>
              <a:t/>
            </a:fld>
            <a:endParaRPr kumimoji="0" sz="1400"/>
          </a:p>
        </p:txBody>
      </p:sp>
      <p:sp>
        <p:nvSpPr>
          <p:cNvPr id="3078" name="TextBox 3077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胎盘早剥专题知识讲座</a:t>
            </a:r>
          </a:p>
        </p:txBody>
      </p:sp>
      <p:sp>
        <p:nvSpPr>
          <p:cNvPr id="3079" name="TextBox 307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第3页</a:t>
            </a:r>
          </a:p>
        </p:txBody>
      </p:sp>
    </p:spTree>
  </p:cSld>
  <p:clrMapOvr>
    <a:masterClrMapping/>
  </p:clrMapOvr>
  <p:transition spd="med"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0" presetID="3" presetClass="entr" presetSubtype="5" dur="50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 additive="base"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"/>
          <p:cNvSpPr/>
          <p:nvPr>
            <p:ph type="title"/>
          </p:nvPr>
        </p:nvSpPr>
        <p:spPr>
          <a:xfrm>
            <a:off x="685800" y="304800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 algn="just"/>
            <a:r>
              <a:rPr sz="6000">
                <a:solidFill>
                  <a:schemeClr val="tx1"/>
                </a:solidFill>
                <a:latin typeface="隶书" pitchFamily="49" charset="-122"/>
                <a:ea typeface="隶书" pitchFamily="49" charset="-122"/>
              </a:rPr>
              <a:t>      </a:t>
            </a:r>
            <a:r>
              <a:rPr sz="6000" b="1">
                <a:latin typeface="隶书" pitchFamily="49" charset="-122"/>
                <a:ea typeface="隶书" pitchFamily="49" charset="-122"/>
              </a:rPr>
              <a:t>病  因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9219" name=""/>
          <p:cNvSpPr/>
          <p:nvPr>
            <p:ph type="body" idx="4294967295"/>
          </p:nvPr>
        </p:nvSpPr>
        <p:spPr>
          <a:xfrm>
            <a:off x="685800" y="1524000"/>
            <a:ext cx="7772400" cy="4572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0000"/>
              <a:buFontTx/>
              <a:buChar char="–"/>
              <a:defRPr kumimoji="1" lang="zh-CN" altLang="en-US" sz="28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itchFamily="2" charset="2"/>
              <a:buChar char="l"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1" lang="zh-CN" altLang="en-US" sz="20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1" lang="zh-CN" altLang="en-US" sz="20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just"/>
            <a:r>
              <a:rPr sz="3600">
                <a:latin typeface="隶书" pitchFamily="49" charset="-122"/>
                <a:ea typeface="隶书" pitchFamily="49" charset="-122"/>
              </a:rPr>
              <a:t>可能与以下原因相关：</a:t>
            </a:r>
            <a:endParaRPr sz="3600">
              <a:latin typeface="隶书" pitchFamily="49" charset="-122"/>
              <a:ea typeface="隶书" pitchFamily="49" charset="-122"/>
            </a:endParaRPr>
          </a:p>
          <a:p>
            <a:pPr lvl="0" algn="just"/>
            <a:r>
              <a:rPr sz="3600">
                <a:latin typeface="隶书" pitchFamily="49" charset="-122"/>
                <a:ea typeface="隶书" pitchFamily="49" charset="-122"/>
              </a:rPr>
              <a:t> </a:t>
            </a: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隶书" pitchFamily="49" charset="-122"/>
                <a:ea typeface="隶书" pitchFamily="49" charset="-122"/>
              </a:rPr>
              <a:t>1. 血管病变</a:t>
            </a:r>
            <a:r>
              <a:rPr sz="3600">
                <a:latin typeface="隶书" pitchFamily="49" charset="-122"/>
                <a:ea typeface="隶书" pitchFamily="49" charset="-122"/>
              </a:rPr>
              <a:t>   重度妊高征、慢性高血压、慢性肾脏疾病、全身血管病变者居多。</a:t>
            </a:r>
            <a:endParaRPr sz="3600">
              <a:latin typeface="隶书" pitchFamily="49" charset="-122"/>
              <a:ea typeface="隶书" pitchFamily="49" charset="-122"/>
            </a:endParaRPr>
          </a:p>
          <a:p>
            <a:pPr lvl="0" algn="just"/>
            <a:r>
              <a:rPr sz="3600">
                <a:latin typeface="隶书" pitchFamily="49" charset="-122"/>
                <a:ea typeface="隶书" pitchFamily="49" charset="-122"/>
              </a:rPr>
              <a:t> </a:t>
            </a: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隶书" pitchFamily="49" charset="-122"/>
                <a:ea typeface="隶书" pitchFamily="49" charset="-122"/>
              </a:rPr>
              <a:t>2. 机械性原因</a:t>
            </a:r>
            <a:r>
              <a:rPr sz="3600">
                <a:latin typeface="隶书" pitchFamily="49" charset="-122"/>
                <a:ea typeface="隶书" pitchFamily="49" charset="-122"/>
              </a:rPr>
              <a:t>   外伤、外转胎位术矫正胎位、脐带＜30cm或脐带绕颈，均可引发胎盘早剥。     </a:t>
            </a:r>
            <a:endParaRPr sz="3600"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922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922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CD0AD87A-6005-4302-8180-8F3E2EF98594}" type="footer">
              <a:rPr kumimoji="0" sz="1400"/>
              <a:t/>
            </a:fld>
            <a:endParaRPr kumimoji="0" sz="1400"/>
          </a:p>
        </p:txBody>
      </p:sp>
      <p:sp>
        <p:nvSpPr>
          <p:cNvPr id="9222" name="TextBox 9221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胎盘早剥专题知识讲座</a:t>
            </a:r>
          </a:p>
        </p:txBody>
      </p:sp>
      <p:sp>
        <p:nvSpPr>
          <p:cNvPr id="9223" name="TextBox 922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第4页</a:t>
            </a:r>
          </a:p>
        </p:txBody>
      </p:sp>
    </p:spTree>
  </p:cSld>
  <p:clrMapOvr>
    <a:masterClrMapping/>
  </p:clrMapOvr>
  <p:transition spd="med"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0" presetID="3" presetClass="entr" presetSubtype="5" dur="50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 additive="base"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4" presetID="3" presetClass="entr" presetSubtype="5" dur="50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 additive="base">
                                        <p:cTn id="16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18" presetID="3" presetClass="entr" presetSubtype="5" dur="50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 additive="base">
                                        <p:cTn id="20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19" grpId="1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107" name=""/>
          <p:cNvSpPr/>
          <p:nvPr>
            <p:ph type="body" idx="4294967295"/>
          </p:nvPr>
        </p:nvSpPr>
        <p:spPr>
          <a:xfrm>
            <a:off x="762000" y="838200"/>
            <a:ext cx="7772400" cy="5638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0000"/>
              <a:buFontTx/>
              <a:buChar char="–"/>
              <a:defRPr kumimoji="1" lang="zh-CN" altLang="en-US" sz="28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itchFamily="2" charset="2"/>
              <a:buChar char="l"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1" lang="zh-CN" altLang="en-US" sz="20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1" lang="zh-CN" altLang="en-US" sz="20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just"/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隶书" pitchFamily="49" charset="-122"/>
                <a:ea typeface="隶书" pitchFamily="49" charset="-122"/>
              </a:rPr>
              <a:t>3. 子宫体积骤然降低</a:t>
            </a:r>
            <a:r>
              <a:rPr sz="3600">
                <a:latin typeface="隶书" pitchFamily="49" charset="-122"/>
                <a:ea typeface="隶书" pitchFamily="49" charset="-122"/>
              </a:rPr>
              <a:t>   双胎，羊水过多破膜时羊水流出过快 ，子宫内压骤然降低，子宫突然收缩，胎盘与子宫错位而剥离。</a:t>
            </a:r>
            <a:endParaRPr sz="3600">
              <a:latin typeface="隶书" pitchFamily="49" charset="-122"/>
              <a:ea typeface="隶书" pitchFamily="49" charset="-122"/>
            </a:endParaRPr>
          </a:p>
          <a:p>
            <a:pPr lvl="0" algn="just"/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隶书" pitchFamily="49" charset="-122"/>
                <a:ea typeface="隶书" pitchFamily="49" charset="-122"/>
              </a:rPr>
              <a:t>4. 子宫静脉压突然升高</a:t>
            </a:r>
            <a:r>
              <a:rPr sz="3600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  </a:t>
            </a:r>
            <a:r>
              <a:rPr sz="3600">
                <a:latin typeface="隶书" pitchFamily="49" charset="-122"/>
                <a:ea typeface="隶书" pitchFamily="49" charset="-122"/>
              </a:rPr>
              <a:t>晚期妊娠或临产后，孕产妇长时间取仰卧位，可发生仰卧位低血压综合征，而发生胎盘剥离。</a:t>
            </a:r>
            <a:endParaRPr sz="3600"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17510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17510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EA53EF41-D1AC-4612-8F00-BF12E77A9E69}" type="footer">
              <a:rPr kumimoji="0" sz="1400"/>
              <a:t/>
            </a:fld>
            <a:endParaRPr kumimoji="0" sz="1400"/>
          </a:p>
        </p:txBody>
      </p:sp>
      <p:sp>
        <p:nvSpPr>
          <p:cNvPr id="175110" name="TextBox 175109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胎盘早剥专题知识讲座</a:t>
            </a:r>
          </a:p>
        </p:txBody>
      </p:sp>
      <p:sp>
        <p:nvSpPr>
          <p:cNvPr id="175111" name="TextBox 175110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第5页</a:t>
            </a:r>
          </a:p>
        </p:txBody>
      </p:sp>
    </p:spTree>
  </p:cSld>
  <p:clrMapOvr>
    <a:masterClrMapping/>
  </p:clrMapOvr>
  <p:transition spd="med"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 additive="base">
                                        <p:cTn id="7" dur="500"/>
                                        <p:tgtEl>
                                          <p:spTgt spid="175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" presetID="3" presetClass="entr" presetSubtype="5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 additive="base">
                                        <p:cTn id="11" dur="500"/>
                                        <p:tgtEl>
                                          <p:spTgt spid="175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5107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"/>
          <p:cNvSpPr/>
          <p:nvPr>
            <p:ph type="title"/>
          </p:nvPr>
        </p:nvSpPr>
        <p:spPr>
          <a:xfrm>
            <a:off x="609600" y="381000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 algn="just"/>
            <a:r>
              <a:t>    </a:t>
            </a:r>
            <a:r>
              <a:rPr sz="6000" b="1">
                <a:ea typeface="隶书" pitchFamily="49" charset="-122"/>
              </a:rPr>
              <a:t>类型及病理改变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3555" name=""/>
          <p:cNvSpPr/>
          <p:nvPr>
            <p:ph type="body" idx="4294967295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0000"/>
              <a:buFontTx/>
              <a:buChar char="–"/>
              <a:defRPr kumimoji="1" lang="zh-CN" altLang="en-US" sz="28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itchFamily="2" charset="2"/>
              <a:buChar char="l"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1" lang="zh-CN" altLang="en-US" sz="20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1" lang="zh-CN" altLang="en-US" sz="20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 algn="just"/>
            <a:r>
              <a:rPr sz="3600">
                <a:latin typeface="隶书" pitchFamily="49" charset="-122"/>
                <a:ea typeface="隶书" pitchFamily="49" charset="-122"/>
              </a:rPr>
              <a:t>胎盘早剥分为显性、隐性及混合性剥离 3种（图 12－2）。</a:t>
            </a:r>
            <a:endParaRPr sz="3600">
              <a:latin typeface="隶书" pitchFamily="49" charset="-122"/>
              <a:ea typeface="隶书" pitchFamily="49" charset="-122"/>
            </a:endParaRPr>
          </a:p>
          <a:p>
            <a:pPr lvl="0" algn="just"/>
            <a:br>
              <a:rPr sz="3600">
                <a:latin typeface="隶书" pitchFamily="49" charset="-122"/>
                <a:ea typeface="隶书" pitchFamily="49" charset="-122"/>
              </a:rPr>
            </a:br>
            <a:r>
              <a:rPr sz="3600">
                <a:latin typeface="隶书" pitchFamily="49" charset="-122"/>
                <a:ea typeface="隶书" pitchFamily="49" charset="-122"/>
              </a:rPr>
              <a:t>胎盘早剥主要病理改变是底蜕膜出血，形成血肿，使胎盘自附着处剥离。</a:t>
            </a:r>
            <a:endParaRPr sz="3600">
              <a:latin typeface="隶书" pitchFamily="49" charset="-122"/>
              <a:ea typeface="隶书" pitchFamily="49" charset="-122"/>
            </a:endParaRPr>
          </a:p>
          <a:p>
            <a:pPr lvl="1"/>
            <a:endParaRPr sz="3600"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2355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2355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281CF238-A3A7-4002-A42A-1862063BAAE1}" type="footer">
              <a:rPr kumimoji="0" sz="1400"/>
              <a:t/>
            </a:fld>
            <a:endParaRPr kumimoji="0" sz="1400"/>
          </a:p>
        </p:txBody>
      </p:sp>
      <p:sp>
        <p:nvSpPr>
          <p:cNvPr id="23558" name="TextBox 23557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胎盘早剥专题知识讲座</a:t>
            </a:r>
          </a:p>
        </p:txBody>
      </p:sp>
      <p:sp>
        <p:nvSpPr>
          <p:cNvPr id="23559" name="TextBox 2355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第6页</a:t>
            </a:r>
          </a:p>
        </p:txBody>
      </p:sp>
    </p:spTree>
  </p:cSld>
  <p:clrMapOvr>
    <a:masterClrMapping/>
  </p:clrMapOvr>
  <p:transition spd="med"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0" presetID="3" presetClass="entr" presetSubtype="5" dur="50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 additive="base">
                                        <p:cTn id="12" dur="5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4" presetID="3" presetClass="entr" presetSubtype="5" dur="50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 additive="base">
                                        <p:cTn id="16" dur="500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  <p:bldP spid="23555" grpId="1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6610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783628" cy="6587721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9661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196612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0EFBB337-3E51-4F87-9F7D-B8CBE7F1B32E}" type="footer">
              <a:rPr kumimoji="0" sz="1400"/>
              <a:t/>
            </a:fld>
            <a:endParaRPr kumimoji="0" sz="1400"/>
          </a:p>
        </p:txBody>
      </p:sp>
      <p:sp>
        <p:nvSpPr>
          <p:cNvPr id="196613" name="TextBox 196612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胎盘早剥专题知识讲座</a:t>
            </a:r>
          </a:p>
        </p:txBody>
      </p:sp>
      <p:sp>
        <p:nvSpPr>
          <p:cNvPr id="196614" name="TextBox 19661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第7页</a:t>
            </a:r>
          </a:p>
        </p:txBody>
      </p:sp>
    </p:spTree>
  </p:cSld>
  <p:clrMapOvr>
    <a:masterClrMapping/>
  </p:clrMapOvr>
  <p:transition spd="med">
    <p:cover dir="rd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562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742198" cy="655664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94563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194564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3C1D494D-D403-44A5-9A22-B193B46AF18E}" type="footer">
              <a:rPr kumimoji="0" sz="1400"/>
              <a:t/>
            </a:fld>
            <a:endParaRPr kumimoji="0" sz="1400"/>
          </a:p>
        </p:txBody>
      </p:sp>
      <p:sp>
        <p:nvSpPr>
          <p:cNvPr id="194565" name="TextBox 194564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胎盘早剥专题知识讲座</a:t>
            </a:r>
          </a:p>
        </p:txBody>
      </p:sp>
      <p:sp>
        <p:nvSpPr>
          <p:cNvPr id="194566" name="TextBox 19456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第8页</a:t>
            </a:r>
          </a:p>
        </p:txBody>
      </p:sp>
    </p:spTree>
  </p:cSld>
  <p:clrMapOvr>
    <a:masterClrMapping/>
  </p:clrMapOvr>
  <p:transition spd="med">
    <p:cover dir="rd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3538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635000"/>
            <a:ext cx="8857606" cy="5412981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9353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19354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54959815-3EC8-44D8-810E-A94DC098593A}" type="footer">
              <a:rPr kumimoji="0" sz="1400"/>
              <a:t/>
            </a:fld>
            <a:endParaRPr kumimoji="0" sz="1400"/>
          </a:p>
        </p:txBody>
      </p:sp>
      <p:sp>
        <p:nvSpPr>
          <p:cNvPr id="193541" name="TextBox 193540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胎盘早剥专题知识讲座</a:t>
            </a:r>
          </a:p>
        </p:txBody>
      </p:sp>
      <p:sp>
        <p:nvSpPr>
          <p:cNvPr id="193542" name="TextBox 19354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第9页</a:t>
            </a:r>
          </a:p>
        </p:txBody>
      </p:sp>
    </p:spTree>
  </p:cSld>
  <p:clrMapOvr>
    <a:masterClrMapping/>
  </p:clrMapOvr>
  <p:transition spd="med">
    <p:cover dir="rd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299" name=""/>
          <p:cNvSpPr/>
          <p:nvPr>
            <p:ph type="body" idx="4294967295"/>
          </p:nvPr>
        </p:nvSpPr>
        <p:spPr>
          <a:xfrm>
            <a:off x="685800" y="914400"/>
            <a:ext cx="7772400" cy="47244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0000"/>
              <a:buFontTx/>
              <a:buChar char="–"/>
              <a:defRPr kumimoji="1" lang="zh-CN" altLang="en-US" sz="28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itchFamily="2" charset="2"/>
              <a:buChar char="l"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1" lang="zh-CN" altLang="en-US" sz="20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1" lang="zh-CN" altLang="en-US" sz="20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/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隶书" pitchFamily="49" charset="-122"/>
                <a:ea typeface="隶书" pitchFamily="49" charset="-122"/>
              </a:rPr>
              <a:t>显性剥离（外出血）：</a:t>
            </a:r>
            <a:endParaRPr sz="3600">
              <a:latin typeface="隶书" pitchFamily="49" charset="-122"/>
              <a:ea typeface="隶书" pitchFamily="49" charset="-122"/>
            </a:endParaRPr>
          </a:p>
          <a:p>
            <a:pPr lvl="0"/>
            <a:r>
              <a:rPr sz="3600">
                <a:latin typeface="隶书" pitchFamily="49" charset="-122"/>
                <a:ea typeface="隶书" pitchFamily="49" charset="-122"/>
              </a:rPr>
              <a:t>若剥离面积大，继续出血形成胎盘后血肿，使胎盘剥离部分不停扩大，当血液冲开胎盘边缘，沿胎膜与子宫壁之间经宫颈管向外流出，即为显性剥离（revealed  abruption）或外出血。</a:t>
            </a:r>
            <a:endParaRPr sz="3600"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18330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18330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C8971673-2824-46D5-8510-CA8C356E281B}" type="footer">
              <a:rPr kumimoji="0" sz="1400"/>
              <a:t/>
            </a:fld>
            <a:endParaRPr kumimoji="0" sz="1400"/>
          </a:p>
        </p:txBody>
      </p:sp>
      <p:sp>
        <p:nvSpPr>
          <p:cNvPr id="183302" name="TextBox 183301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胎盘早剥专题知识讲座</a:t>
            </a:r>
          </a:p>
        </p:txBody>
      </p:sp>
      <p:sp>
        <p:nvSpPr>
          <p:cNvPr id="183303" name="TextBox 18330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第10页</a:t>
            </a:r>
          </a:p>
        </p:txBody>
      </p:sp>
    </p:spTree>
  </p:cSld>
  <p:clrMapOvr>
    <a:masterClrMapping/>
  </p:clrMapOvr>
  <p:transition spd="med"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 additive="base">
                                        <p:cTn id="7" dur="500"/>
                                        <p:tgtEl>
                                          <p:spTgt spid="183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" presetID="3" presetClass="entr" presetSubtype="5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 additive="base">
                                        <p:cTn id="11" dur="500"/>
                                        <p:tgtEl>
                                          <p:spTgt spid="183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3299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203" name=""/>
          <p:cNvSpPr/>
          <p:nvPr>
            <p:ph type="body" idx="4294967295"/>
          </p:nvPr>
        </p:nvSpPr>
        <p:spPr>
          <a:xfrm>
            <a:off x="685800" y="1143000"/>
            <a:ext cx="7772400" cy="4495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0000"/>
              <a:buFontTx/>
              <a:buChar char="–"/>
              <a:defRPr kumimoji="1" lang="zh-CN" altLang="en-US" sz="28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itchFamily="2" charset="2"/>
              <a:buChar char="l"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1" lang="zh-CN" altLang="en-US" sz="20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1" lang="zh-CN" altLang="en-US" sz="20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/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隶书" pitchFamily="49" charset="-122"/>
                <a:ea typeface="隶书" pitchFamily="49" charset="-122"/>
              </a:rPr>
              <a:t>隐性剥离（内出血）：</a:t>
            </a:r>
            <a:endParaRPr sz="3600">
              <a:latin typeface="隶书" pitchFamily="49" charset="-122"/>
              <a:ea typeface="隶书" pitchFamily="49" charset="-122"/>
            </a:endParaRPr>
          </a:p>
          <a:p>
            <a:pPr lvl="0"/>
            <a:r>
              <a:rPr sz="3600">
                <a:latin typeface="隶书" pitchFamily="49" charset="-122"/>
                <a:ea typeface="隶书" pitchFamily="49" charset="-122"/>
              </a:rPr>
              <a:t>若胎盘边缘仍附着于子宫壁上，或胎膜与子宫壁未分离，或胎头固定于骨盆人口，均能使胎盘后血液不能外流，而积聚于胎盘与子宫壁之间，即为隐性剥离（conceaed  abruption）或内出血。</a:t>
            </a:r>
            <a:endParaRPr sz="3600"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17920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17920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242009D3-313D-4451-BA00-CAB77412BD78}" type="footer">
              <a:rPr kumimoji="0" sz="1400"/>
              <a:t/>
            </a:fld>
            <a:endParaRPr kumimoji="0" sz="1400"/>
          </a:p>
        </p:txBody>
      </p:sp>
      <p:sp>
        <p:nvSpPr>
          <p:cNvPr id="179206" name="TextBox 179205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胎盘早剥专题知识讲座</a:t>
            </a:r>
          </a:p>
        </p:txBody>
      </p:sp>
      <p:sp>
        <p:nvSpPr>
          <p:cNvPr id="179207" name="TextBox 17920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第11页</a:t>
            </a:r>
          </a:p>
        </p:txBody>
      </p:sp>
    </p:spTree>
  </p:cSld>
  <p:clrMapOvr>
    <a:masterClrMapping/>
  </p:clrMapOvr>
  <p:transition spd="med"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 additive="base">
                                        <p:cTn id="7" dur="500"/>
                                        <p:tgtEl>
                                          <p:spTgt spid="179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" presetID="3" presetClass="entr" presetSubtype="5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 additive="base">
                                        <p:cTn id="11" dur="500"/>
                                        <p:tgtEl>
                                          <p:spTgt spid="179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20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3" name=""/>
          <p:cNvSpPr/>
          <p:nvPr>
            <p:ph type="body" idx="4294967295"/>
          </p:nvPr>
        </p:nvSpPr>
        <p:spPr>
          <a:xfrm>
            <a:off x="685800" y="838200"/>
            <a:ext cx="7772400" cy="5029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0000"/>
              <a:buFontTx/>
              <a:buChar char="–"/>
              <a:defRPr kumimoji="1" lang="zh-CN" altLang="en-US" sz="28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itchFamily="2" charset="2"/>
              <a:buChar char="l"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1" lang="zh-CN" altLang="en-US" sz="20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1" lang="zh-CN" altLang="en-US" sz="20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/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隶书" pitchFamily="49" charset="-122"/>
                <a:ea typeface="隶书" pitchFamily="49" charset="-122"/>
              </a:rPr>
              <a:t>混合性剥离：</a:t>
            </a:r>
            <a:endParaRPr sz="3600">
              <a:latin typeface="隶书" pitchFamily="49" charset="-122"/>
              <a:ea typeface="隶书" pitchFamily="49" charset="-122"/>
            </a:endParaRPr>
          </a:p>
          <a:p>
            <a:pPr lvl="0"/>
            <a:r>
              <a:rPr sz="3600">
                <a:latin typeface="隶书" pitchFamily="49" charset="-122"/>
                <a:ea typeface="隶书" pitchFamily="49" charset="-122"/>
              </a:rPr>
              <a:t>因为血液不能外流，胎盘后血液越积越多，宫底随之升高。当出血到达一定程度，血液仍可冲开胎盘边缘与胎膜而外流，形成混合性出血（mixed  hemorrhage）。偶有出血穿破羊膜溢入羊水中成为血性羊水。</a:t>
            </a:r>
            <a:endParaRPr sz="3600"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3072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3072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74E4776-3FAB-4355-99A8-68BB4699F160}" type="footer">
              <a:rPr kumimoji="0" sz="1400"/>
              <a:t/>
            </a:fld>
            <a:endParaRPr kumimoji="0" sz="1400"/>
          </a:p>
        </p:txBody>
      </p:sp>
      <p:sp>
        <p:nvSpPr>
          <p:cNvPr id="30726" name="TextBox 30725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胎盘早剥专题知识讲座</a:t>
            </a:r>
          </a:p>
        </p:txBody>
      </p:sp>
      <p:sp>
        <p:nvSpPr>
          <p:cNvPr id="30727" name="TextBox 3072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第12页</a:t>
            </a:r>
          </a:p>
        </p:txBody>
      </p:sp>
    </p:spTree>
  </p:cSld>
  <p:clrMapOvr>
    <a:masterClrMapping/>
  </p:clrMapOvr>
  <p:transition spd="med"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 additive="base">
                                        <p:cTn id="7" dur="500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" presetID="3" presetClass="entr" presetSubtype="5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 additive="base">
                                        <p:cTn id="11" dur="500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3" name=""/>
          <p:cNvSpPr/>
          <p:nvPr>
            <p:ph type="body" idx="4294967295"/>
          </p:nvPr>
        </p:nvSpPr>
        <p:spPr>
          <a:xfrm>
            <a:off x="685800" y="609600"/>
            <a:ext cx="7772400" cy="5638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0000"/>
              <a:buFontTx/>
              <a:buChar char="–"/>
              <a:defRPr kumimoji="1" lang="zh-CN" altLang="en-US" sz="28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itchFamily="2" charset="2"/>
              <a:buChar char="l"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1" lang="zh-CN" altLang="en-US" sz="20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1" lang="zh-CN" altLang="en-US" sz="20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隶书" pitchFamily="49" charset="-122"/>
                <a:ea typeface="隶书" pitchFamily="49" charset="-122"/>
              </a:rPr>
              <a:t>子宫胎盘卒中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隶书" pitchFamily="49" charset="-122"/>
              <a:ea typeface="隶书" pitchFamily="49" charset="-122"/>
            </a:endParaRPr>
          </a:p>
          <a:p>
            <a:pPr lvl="0">
              <a:lnSpc>
                <a:spcPct val="90000"/>
              </a:lnSpc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隶书" pitchFamily="49" charset="-122"/>
                <a:ea typeface="隶书" pitchFamily="49" charset="-122"/>
              </a:rPr>
              <a:t>  （uteroplacental  apoplexy)：</a:t>
            </a:r>
            <a:r>
              <a:rPr sz="3600">
                <a:latin typeface="隶书" pitchFamily="49" charset="-122"/>
                <a:ea typeface="隶书" pitchFamily="49" charset="-122"/>
              </a:rPr>
              <a:t> </a:t>
            </a:r>
            <a:endParaRPr sz="3600">
              <a:latin typeface="隶书" pitchFamily="49" charset="-122"/>
              <a:ea typeface="隶书" pitchFamily="49" charset="-122"/>
            </a:endParaRPr>
          </a:p>
          <a:p>
            <a:pPr lvl="0">
              <a:lnSpc>
                <a:spcPct val="90000"/>
              </a:lnSpc>
            </a:pPr>
            <a:r>
              <a:rPr sz="3600">
                <a:latin typeface="隶书" pitchFamily="49" charset="-122"/>
                <a:ea typeface="隶书" pitchFamily="49" charset="-122"/>
              </a:rPr>
              <a:t>胎盘早剥发生内出血时，血液积聚于胎盘与子宫壁之间，因为胎盘后血肿压力加大，使血液浸入子宫肌层，引发肌纤维分离，甚至断裂、变性，当血液浸及子宫肌层至浆膜层时，子宫表面展现紫色瘀斑，尤以胎盘附着处为著，称子宫胎盘卒 中。</a:t>
            </a:r>
            <a:endParaRPr sz="3600"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4096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4096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88CDDE8-782C-4933-8078-B0C696E862DC}" type="footer">
              <a:rPr kumimoji="0" sz="1400"/>
              <a:t/>
            </a:fld>
            <a:endParaRPr kumimoji="0" sz="1400"/>
          </a:p>
        </p:txBody>
      </p:sp>
      <p:sp>
        <p:nvSpPr>
          <p:cNvPr id="40966" name="TextBox 40965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胎盘早剥专题知识讲座</a:t>
            </a:r>
          </a:p>
        </p:txBody>
      </p:sp>
      <p:sp>
        <p:nvSpPr>
          <p:cNvPr id="40967" name="TextBox 4096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第13页</a:t>
            </a:r>
          </a:p>
        </p:txBody>
      </p:sp>
    </p:spTree>
  </p:cSld>
  <p:clrMapOvr>
    <a:masterClrMapping/>
  </p:clrMapOvr>
  <p:transition spd="med"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 additive="base">
                                        <p:cTn id="7" dur="500"/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" presetID="3" presetClass="entr" presetSubtype="5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 additive="base">
                                        <p:cTn id="11" dur="500"/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3" presetID="3" presetClass="entr" presetSubtype="5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 additive="base">
                                        <p:cTn id="15" dur="500"/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659" name=""/>
          <p:cNvSpPr/>
          <p:nvPr>
            <p:ph type="body" idx="4294967295"/>
          </p:nvPr>
        </p:nvSpPr>
        <p:spPr>
          <a:xfrm>
            <a:off x="685800" y="838200"/>
            <a:ext cx="7772400" cy="5334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l"/>
              <a:defRPr kumimoji="1" lang="zh-CN" altLang="en-US" sz="32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0000"/>
              <a:buFontTx/>
              <a:buChar char="–"/>
              <a:defRPr kumimoji="1" lang="zh-CN" altLang="en-US" sz="28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0000"/>
              <a:buFont typeface="Wingdings" pitchFamily="2" charset="2"/>
              <a:buChar char="l"/>
              <a:defRPr kumimoji="1" lang="zh-CN" altLang="en-US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–"/>
              <a:defRPr kumimoji="1" lang="zh-CN" altLang="en-US" sz="20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1" lang="zh-CN" altLang="en-US" sz="20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 lvl="0"/>
            <a:r>
              <a:rPr sz="3600">
                <a:latin typeface="隶书" pitchFamily="49" charset="-122"/>
                <a:ea typeface="隶书" pitchFamily="49" charset="-122"/>
              </a:rPr>
              <a:t>严重胎盘早剥能够发生凝血功效障碍。胎盘早剥处胎盘绒毛和蜕膜释放大量组织凝血活酶，进入母体血循环，激活凝血系统—DIC；早剥连续时间越长，促凝物质不停进入母血，DIC</a:t>
            </a:r>
            <a:r>
              <a:rPr lang="zh-CN" altLang="zh-CN" sz="3600">
                <a:latin typeface="隶书" pitchFamily="49" charset="-122"/>
                <a:ea typeface="隶书" pitchFamily="49" charset="-122"/>
              </a:rPr>
              <a:t>继续发展，激活纤维蛋白溶解系统，产生大量FDP，大量</a:t>
            </a:r>
            <a:r>
              <a:rPr lang="en-US" altLang="en-US" sz="3600">
                <a:latin typeface="隶书" pitchFamily="49" charset="-122"/>
                <a:ea typeface="隶书" pitchFamily="49" charset="-122"/>
              </a:rPr>
              <a:t>FDP含有复杂抗凝作用，引发继发性纤溶亢进。</a:t>
            </a:r>
            <a:endParaRPr lang="en-US" altLang="en-US" sz="3600"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19866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sz="1400"/>
          </a:p>
        </p:txBody>
      </p:sp>
      <p:sp>
        <p:nvSpPr>
          <p:cNvPr id="19866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EAC2276-D037-45DB-AF6C-4D882FAC0D04}" type="footer">
              <a:rPr kumimoji="0" sz="1400"/>
              <a:t/>
            </a:fld>
            <a:endParaRPr kumimoji="0" sz="1400"/>
          </a:p>
        </p:txBody>
      </p:sp>
      <p:sp>
        <p:nvSpPr>
          <p:cNvPr id="198662" name="TextBox 198661"/>
          <p:cNvSpPr txBox="1"/>
          <p:nvPr/>
        </p:nvSpPr>
        <p:spPr>
          <a:xfrm>
            <a:off x="0" y="6498000"/>
            <a:ext cx="216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胎盘早剥专题知识讲座</a:t>
            </a:r>
          </a:p>
        </p:txBody>
      </p:sp>
      <p:sp>
        <p:nvSpPr>
          <p:cNvPr id="198663" name="TextBox 19866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第14页</a:t>
            </a:r>
          </a:p>
        </p:txBody>
      </p:sp>
    </p:spTree>
  </p:cSld>
  <p:clrMapOvr>
    <a:masterClrMapping/>
  </p:clrMapOvr>
  <p:transition spd="med"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 additive="base">
                                        <p:cTn id="7" dur="500"/>
                                        <p:tgtEl>
                                          <p:spTgt spid="198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8659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https://d.book118.com/926152240143010030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Soaring">
  <a:themeElements>
    <a:clrScheme name="">
      <a:dk1>
        <a:srgbClr val="0000FF"/>
      </a:dk1>
      <a:lt1>
        <a:srgbClr val="FFFFFF"/>
      </a:lt1>
      <a:dk2>
        <a:srgbClr val="000000"/>
      </a:dk2>
      <a:lt2>
        <a:srgbClr val="FFCC66"/>
      </a:lt2>
      <a:accent1>
        <a:srgbClr val="00FFFF"/>
      </a:accent1>
      <a:accent2>
        <a:srgbClr val="3366FF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0033"/>
      </a:hlink>
      <a:folHlink>
        <a:srgbClr val="FFFF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CC66"/>
        </a:lt2>
        <a:accent1>
          <a:srgbClr val="00FF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33"/>
        </a:hlink>
        <a:folHlink>
          <a:srgbClr val="FFFF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CCECFF"/>
        </a:dk2>
        <a:lt2>
          <a:srgbClr val="000000"/>
        </a:lt2>
        <a:accent1>
          <a:srgbClr val="6699FF"/>
        </a:accent1>
        <a:accent2>
          <a:srgbClr val="66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FF"/>
        </a:hlink>
        <a:folHlink>
          <a:srgbClr val="00CCCC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000000"/>
        </a:lt2>
        <a:accent1>
          <a:srgbClr val="CBCBCB"/>
        </a:accent1>
        <a:accent2>
          <a:srgbClr val="EAEAE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F5F5F"/>
        </a:hlink>
        <a:folHlink>
          <a:srgbClr val="969696"/>
        </a:folHlink>
      </a:clrScheme>
    </a:extraClrScheme>
    <a:extraClrScheme>
      <a:clrScheme name="">
        <a:dk1>
          <a:srgbClr val="008080"/>
        </a:dk1>
        <a:lt1>
          <a:srgbClr val="FFFFFF"/>
        </a:lt1>
        <a:dk2>
          <a:srgbClr val="000000"/>
        </a:dk2>
        <a:lt2>
          <a:srgbClr val="FFCC66"/>
        </a:lt2>
        <a:accent1>
          <a:srgbClr val="0099CC"/>
        </a:accent1>
        <a:accent2>
          <a:srgbClr val="0099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00CC"/>
        </a:hlink>
        <a:folHlink>
          <a:srgbClr val="FFFF00"/>
        </a:folHlink>
      </a:clrScheme>
    </a:extraClrScheme>
    <a:extraClrScheme>
      <a:clrScheme name="">
        <a:dk1>
          <a:srgbClr val="993300"/>
        </a:dk1>
        <a:lt1>
          <a:srgbClr val="FFFFFF"/>
        </a:lt1>
        <a:dk2>
          <a:srgbClr val="000000"/>
        </a:dk2>
        <a:lt2>
          <a:srgbClr val="FFCC66"/>
        </a:lt2>
        <a:accent1>
          <a:srgbClr val="FF6633"/>
        </a:accent1>
        <a:accent2>
          <a:srgbClr val="CC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00"/>
        </a:hlink>
        <a:folHlink>
          <a:srgbClr val="FFFF00"/>
        </a:folHlink>
      </a:clrScheme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00CC99"/>
      </a:accent1>
      <a:accent2>
        <a:srgbClr val="3333CC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CCCCFF"/>
      </a:hlink>
      <a:folHlink>
        <a:srgbClr val="B2B2B2"/>
      </a:folHlink>
    </a:clrScheme>
    <a:fontScheme name="Arial">
      <a:majorFont>
        <a:latin typeface="Arial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宋体</vt:lpstr>
      <vt:lpstr>Wingdings</vt:lpstr>
      <vt:lpstr>Times New Roman</vt:lpstr>
      <vt:lpstr>隶书</vt:lpstr>
      <vt:lpstr>Office Theme</vt:lpstr>
      <vt:lpstr>第二节胎盘早剥（placental  abrution）</vt:lpstr>
      <vt:lpstr>PowerPoint Presentation</vt:lpstr>
      <vt:lpstr>       定  义：</vt:lpstr>
      <vt:lpstr>      病  因</vt:lpstr>
      <vt:lpstr>PowerPoint Presentation</vt:lpstr>
      <vt:lpstr>    类型及病理改变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2024-08-28T19:10:49.399</cp:lastPrinted>
  <dcterms:created xsi:type="dcterms:W3CDTF">2024-08-28T11:10:49Z</dcterms:created>
  <dcterms:modified xsi:type="dcterms:W3CDTF">2024-08-28T11:10:50Z</dcterms:modified>
</cp:coreProperties>
</file>