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771638-DBD6-4BD5-BE7D-5BA1B0D2D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D2F27A-77BE-4E67-8C91-878972D74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E154E7-0279-4458-A041-558EBA843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0B00E3-CD48-4E80-95C4-5A08D00D8F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EDF173-3923-420A-8F6F-243965BBDD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5EFA34-D9F2-4064-9DED-3DAC8A18AA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2EFBF7-9C97-44AC-8750-CF2596A85E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C34EA3-492C-4EEA-83D1-2C57A2117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3504D8-64A9-44E1-B145-36280EC9D7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4D851-2A30-4B0B-9FDD-914EC7A27B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EF22E7-5A84-4323-8114-E7A09EFF8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15514221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高中物理学科核心素养课件\n## 1.物理学科核心素养概述\n### 1.1物理学科核心素养的定义与意义\n### 1.2物理学科核心素养的构成要素\n### 1.3物理学科核心素养的培养策略\n## 2.物理观念与科学思维\n### 2.1物理观念的内涵与培养方法\n### 2.2科学思维的特点与培养途径\n### 2.3物理观念与科学思维在教学中的应用案例\n## 3.实验技能与创新意识\n### 3.1实验技能的内涵与培养方法\n### 3.2创新意识的重要性与培养策略\n### 3.3实验技能与创新意识在教学中的应用案例\n## 4.科学态度与责任\n### 4.1科学态度的内涵与培养方法\n### 4.2责任感的重要性与培养途径\n### 4.3科学态度与责任在教学中的应用案例\n## 5.物理学科核心素养的评价方法\n### 5.1评价原则与方法的选择\n### 5.2评价内容与标准的制定\n### 5.3评价结果的分析与反馈\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sz="6600"/>
              <a:t>高中物理学科核心素养课件</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2" name="" descr="{&quot;isTemplate&quot;:true,&quot;type&quot;:2}"/>
        <p:cNvGrpSpPr/>
        <p:nvPr/>
      </p:nvGrpSpPr>
      <p:grpSpPr>
        <a:xfrm>
          <a:off x="0" y="0"/>
          <a:ext cx="0" cy="0"/>
        </a:xfrm>
      </p:grpSpPr>
      <p:sp>
        <p:nvSpPr>
          <p:cNvPr id="113"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物理学科核心素养概述</a:t>
            </a:r>
            <a:endParaRPr/>
          </a:p>
        </p:txBody>
      </p:sp>
      <p:sp>
        <p:nvSpPr>
          <p:cNvPr id="11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1" name="" descr="{&quot;isTemplate&quot;:true,&quot;type&quot;:3}"/>
        <p:cNvGrpSpPr/>
        <p:nvPr/>
      </p:nvGrpSpPr>
      <p:grpSpPr>
        <a:xfrm>
          <a:off x="0" y="0"/>
          <a:ext cx="0" cy="0"/>
        </a:xfrm>
      </p:grpSpPr>
      <p:grpSp>
        <p:nvGrpSpPr>
          <p:cNvPr id="142"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43" name=""/>
            <p:cNvGrpSpPr/>
            <p:nvPr/>
          </p:nvGrpSpPr>
          <p:grpSpPr>
            <a:xfrm>
              <a:off x="685801" y="3146904"/>
              <a:ext cx="4207178" cy="3287791"/>
              <a:chOff x="685801" y="3146904"/>
              <a:chExt cx="4207178" cy="3287791"/>
            </a:xfrm>
          </p:grpSpPr>
          <p:sp>
            <p:nvSpPr>
              <p:cNvPr id="14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物理学科核心素养是学生在物理学习过程中形成的基本素质和关键能力</a:t>
                </a:r>
                <a:endParaRPr kumimoji="1" lang="en-US" altLang="zh-CN" sz="1800" b="1">
                  <a:solidFill>
                    <a:schemeClr val="bg1"/>
                  </a:solidFill>
                  <a:latin typeface="+mj-ea"/>
                  <a:ea typeface="+mj-ea"/>
                </a:endParaRPr>
              </a:p>
            </p:txBody>
          </p:sp>
          <p:sp>
            <p:nvSpPr>
              <p:cNvPr id="14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基本素质：包括科学态度、科学精神、科学道德等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关键能力：包括物理观念、科学思维、实验技能、创新意识等</a:t>
                </a:r>
                <a:endParaRPr/>
              </a:p>
            </p:txBody>
          </p:sp>
        </p:grpSp>
        <p:grpSp>
          <p:nvGrpSpPr>
            <p:cNvPr id="146" name=""/>
            <p:cNvGrpSpPr/>
            <p:nvPr/>
          </p:nvGrpSpPr>
          <p:grpSpPr>
            <a:xfrm>
              <a:off x="4408278" y="3146904"/>
              <a:ext cx="3798485" cy="3287791"/>
              <a:chOff x="4408278" y="3146904"/>
              <a:chExt cx="3798485" cy="3287791"/>
            </a:xfrm>
          </p:grpSpPr>
          <p:sp>
            <p:nvSpPr>
              <p:cNvPr id="14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物理学科核心素养对于提高学生的综合素质和终身学习能力具有重要意义</a:t>
                </a:r>
                <a:endParaRPr kumimoji="1" lang="en-US" altLang="zh-CN" sz="1800" b="1">
                  <a:solidFill>
                    <a:schemeClr val="bg1"/>
                  </a:solidFill>
                  <a:latin typeface="+mj-ea"/>
                  <a:ea typeface="+mj-ea"/>
                </a:endParaRPr>
              </a:p>
            </p:txBody>
          </p:sp>
          <p:sp>
            <p:nvSpPr>
              <p:cNvPr id="14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综合素质：包括知识、能力、情感、态度等多方面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终身学习能力：培养学生的自主学习、合作学习和探究学习能力</a:t>
                </a:r>
                <a:endParaRPr/>
              </a:p>
            </p:txBody>
          </p:sp>
        </p:grpSp>
        <p:grpSp>
          <p:nvGrpSpPr>
            <p:cNvPr id="149" name=""/>
            <p:cNvGrpSpPr/>
            <p:nvPr/>
          </p:nvGrpSpPr>
          <p:grpSpPr>
            <a:xfrm>
              <a:off x="7707715" y="3146904"/>
              <a:ext cx="3798485" cy="3287791"/>
              <a:chOff x="7707715" y="3146904"/>
              <a:chExt cx="3798485" cy="3287791"/>
            </a:xfrm>
          </p:grpSpPr>
          <p:sp>
            <p:nvSpPr>
              <p:cNvPr id="15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物理学科核心素养是培养未来社会所需人才的关键因素</a:t>
                </a:r>
                <a:endParaRPr kumimoji="1" lang="en-US" altLang="zh-CN" sz="1800" b="1">
                  <a:solidFill>
                    <a:schemeClr val="bg1"/>
                  </a:solidFill>
                  <a:latin typeface="+mj-ea"/>
                  <a:ea typeface="+mj-ea"/>
                </a:endParaRPr>
              </a:p>
            </p:txBody>
          </p:sp>
          <p:sp>
            <p:nvSpPr>
              <p:cNvPr id="15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未来社会所需人才：具备创新思维、实践能力、团队协作能力等人才</a:t>
                </a:r>
                <a:endParaRPr/>
              </a:p>
            </p:txBody>
          </p:sp>
        </p:grpSp>
      </p:grpSp>
      <p:sp>
        <p:nvSpPr>
          <p:cNvPr id="15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物理学科核心素养的定义与意义</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descr="{&quot;isTemplate&quot;:true,&quot;type&quot;:3}"/>
        <p:cNvGrpSpPr/>
        <p:nvPr/>
      </p:nvGrpSpPr>
      <p:grpSpPr>
        <a:xfrm>
          <a:off x="0" y="0"/>
          <a:ext cx="0" cy="0"/>
        </a:xfrm>
      </p:grpSpPr>
      <p:sp>
        <p:nvSpPr>
          <p:cNvPr id="154" name="Tencent"/>
          <p:cNvSpPr>
            <a:spLocks noChangeAspect="1"/>
          </p:cNvSpPr>
          <p:nvPr/>
        </p:nvSpPr>
        <p:spPr>
          <a:xfrm>
            <a:off x="4296000" y="2337972"/>
            <a:ext cx="3600000" cy="3600000"/>
          </a:xfrm>
          <a:prstGeom prst="ellipse">
            <a:avLst/>
          </a:prstGeom>
          <a:ln w="317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b="1">
              <a:latin typeface="Microsoft YaHei" panose="020b0503020204020204" pitchFamily="34" charset="-122"/>
              <a:ea typeface="Microsoft YaHei" panose="020b0503020204020204" pitchFamily="34" charset="-122"/>
            </a:endParaRPr>
          </a:p>
        </p:txBody>
      </p:sp>
      <p:sp>
        <p:nvSpPr>
          <p:cNvPr id="155" name="Tencent"/>
          <p:cNvSpPr/>
          <p:nvPr/>
        </p:nvSpPr>
        <p:spPr>
          <a:xfrm>
            <a:off x="8456167" y="4881686"/>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kumimoji="1" lang="en-US" altLang="zh-CN" sz="2000" b="1">
                <a:solidFill>
                  <a:schemeClr val="accent4"/>
                </a:solidFill>
                <a:latin typeface="+mj-ea"/>
                <a:ea typeface="+mj-ea"/>
              </a:rPr>
              <a:t>04</a:t>
            </a:r>
            <a:endParaRPr/>
          </a:p>
        </p:txBody>
      </p:sp>
      <p:sp>
        <p:nvSpPr>
          <p:cNvPr id="156" name="Tencent"/>
          <p:cNvSpPr/>
          <p:nvPr/>
        </p:nvSpPr>
        <p:spPr>
          <a:xfrm>
            <a:off x="8456167" y="2474356"/>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kumimoji="1" lang="en-US" altLang="zh-CN" sz="2000" b="1">
                <a:solidFill>
                  <a:schemeClr val="accent2"/>
                </a:solidFill>
                <a:latin typeface="+mj-ea"/>
                <a:ea typeface="+mj-ea"/>
              </a:rPr>
              <a:t>02</a:t>
            </a:r>
            <a:endParaRPr/>
          </a:p>
        </p:txBody>
      </p:sp>
      <p:sp>
        <p:nvSpPr>
          <p:cNvPr id="157" name="Tencent"/>
          <p:cNvSpPr/>
          <p:nvPr/>
        </p:nvSpPr>
        <p:spPr>
          <a:xfrm>
            <a:off x="3233771" y="4881686"/>
            <a:ext cx="502062"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r>
              <a:rPr kumimoji="1" lang="en-US" altLang="zh-CN" sz="2000" b="1">
                <a:solidFill>
                  <a:schemeClr val="accent3"/>
                </a:solidFill>
                <a:latin typeface="+mj-ea"/>
                <a:ea typeface="+mj-ea"/>
              </a:rPr>
              <a:t>03</a:t>
            </a:r>
            <a:endParaRPr/>
          </a:p>
        </p:txBody>
      </p:sp>
      <p:sp>
        <p:nvSpPr>
          <p:cNvPr id="158" name="Tencent"/>
          <p:cNvSpPr/>
          <p:nvPr/>
        </p:nvSpPr>
        <p:spPr>
          <a:xfrm>
            <a:off x="3233771" y="2471753"/>
            <a:ext cx="502062"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r>
              <a:rPr kumimoji="1" lang="en-US" altLang="zh-CN" sz="2000" b="1">
                <a:solidFill>
                  <a:schemeClr val="accent1"/>
                </a:solidFill>
                <a:latin typeface="+mj-ea"/>
                <a:ea typeface="+mj-ea"/>
              </a:rPr>
              <a:t>01</a:t>
            </a:r>
            <a:endParaRPr/>
          </a:p>
        </p:txBody>
      </p:sp>
      <p:grpSp>
        <p:nvGrpSpPr>
          <p:cNvPr id="159" name="" descr="{&quot;isTemplate&quot;:true,&quot;type&quot;:&quot;list&quot;,&quot;alignment&quot;:&quot;left&quot;,&quot;alignmentVertical&quot;:&quot;top&quot;,&quot;canOmit&quot;:false,&quot;scalable&quot;:false,&quot;minItemsCount&quot;:-1}"/>
          <p:cNvGrpSpPr/>
          <p:nvPr/>
        </p:nvGrpSpPr>
        <p:grpSpPr>
          <a:xfrm>
            <a:off x="693309" y="1936566"/>
            <a:ext cx="10805382" cy="4512298"/>
            <a:chOff x="693309" y="1936566"/>
            <a:chExt cx="10805382" cy="4512298"/>
          </a:xfrm>
        </p:grpSpPr>
        <p:grpSp>
          <p:nvGrpSpPr>
            <p:cNvPr id="160" name=""/>
            <p:cNvGrpSpPr/>
            <p:nvPr/>
          </p:nvGrpSpPr>
          <p:grpSpPr>
            <a:xfrm>
              <a:off x="693309" y="1936566"/>
              <a:ext cx="5335969" cy="2160000"/>
              <a:chOff x="693309" y="1936566"/>
              <a:chExt cx="5335969" cy="2160000"/>
            </a:xfrm>
          </p:grpSpPr>
          <p:sp>
            <p:nvSpPr>
              <p:cNvPr id="161" name="椭圆 10" descr="{&quot;isTemplate&quot;:true,&quot;type&quot;:&quot;title&quot;,&quot;canOmit&quot;:false,&quot;range&quot;:0}"/>
              <p:cNvSpPr>
                <a:spLocks noChangeAspect="1"/>
              </p:cNvSpPr>
              <p:nvPr/>
            </p:nvSpPr>
            <p:spPr>
              <a:xfrm>
                <a:off x="3869278" y="1936566"/>
                <a:ext cx="2160000" cy="216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物理观念：学生对物理现象、规律、原理等的基本认识和理解</a:t>
                </a:r>
                <a:endParaRPr kumimoji="1" lang="en-US" altLang="zh-CN" sz="2200" b="1">
                  <a:solidFill>
                    <a:schemeClr val="bg1"/>
                  </a:solidFill>
                  <a:latin typeface="+mj-ea"/>
                  <a:ea typeface="+mj-ea"/>
                </a:endParaRPr>
              </a:p>
            </p:txBody>
          </p:sp>
          <p:sp>
            <p:nvSpPr>
              <p:cNvPr id="162" name="Tencent" descr="{&quot;isTemplate&quot;:true,&quot;type&quot;:&quot;content&quot;,&quot;canOmit&quot;:true,&quot;range&quot;:0}"/>
              <p:cNvSpPr txBox="1"/>
              <p:nvPr/>
            </p:nvSpPr>
            <p:spPr>
              <a:xfrm>
                <a:off x="693309" y="2888139"/>
                <a:ext cx="3042524" cy="115079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基本认识：物质、能量、运动、力等的基本概念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理解：物理现象背后的本质、规律和原理</a:t>
                </a:r>
                <a:endParaRPr/>
              </a:p>
            </p:txBody>
          </p:sp>
        </p:grpSp>
        <p:grpSp>
          <p:nvGrpSpPr>
            <p:cNvPr id="163" name=""/>
            <p:cNvGrpSpPr/>
            <p:nvPr/>
          </p:nvGrpSpPr>
          <p:grpSpPr>
            <a:xfrm>
              <a:off x="6162723" y="1936566"/>
              <a:ext cx="5335968" cy="2160000"/>
              <a:chOff x="6162723" y="1936566"/>
              <a:chExt cx="5335968" cy="2160000"/>
            </a:xfrm>
          </p:grpSpPr>
          <p:sp>
            <p:nvSpPr>
              <p:cNvPr id="164" name="Tencent" descr="{&quot;isTemplate&quot;:true,&quot;type&quot;:&quot;content&quot;,&quot;canOmit&quot;:true,&quot;range&quot;:0}"/>
              <p:cNvSpPr txBox="1"/>
              <p:nvPr/>
            </p:nvSpPr>
            <p:spPr>
              <a:xfrm>
                <a:off x="8456167" y="2890742"/>
                <a:ext cx="3042524" cy="115079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科学方法：观察、实验、归纳、演绎等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思维能力：分析、综合、评价、创新等</a:t>
                </a:r>
                <a:endParaRPr/>
              </a:p>
            </p:txBody>
          </p:sp>
          <p:sp>
            <p:nvSpPr>
              <p:cNvPr id="165" name="椭圆 11" descr="{&quot;isTemplate&quot;:true,&quot;type&quot;:&quot;title&quot;,&quot;canOmit&quot;:false,&quot;range&quot;:0}"/>
              <p:cNvSpPr>
                <a:spLocks noChangeAspect="1"/>
              </p:cNvSpPr>
              <p:nvPr/>
            </p:nvSpPr>
            <p:spPr>
              <a:xfrm>
                <a:off x="6162723" y="1936566"/>
                <a:ext cx="2160000" cy="216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科学思维：学生在物理学习过程中形成的科学方法和思维能力</a:t>
                </a:r>
                <a:endParaRPr kumimoji="1" lang="en-US" altLang="zh-CN" sz="2200" b="1">
                  <a:solidFill>
                    <a:schemeClr val="bg1"/>
                  </a:solidFill>
                  <a:latin typeface="+mj-ea"/>
                  <a:ea typeface="+mj-ea"/>
                </a:endParaRPr>
              </a:p>
            </p:txBody>
          </p:sp>
        </p:grpSp>
        <p:grpSp>
          <p:nvGrpSpPr>
            <p:cNvPr id="166" name=""/>
            <p:cNvGrpSpPr/>
            <p:nvPr/>
          </p:nvGrpSpPr>
          <p:grpSpPr>
            <a:xfrm>
              <a:off x="693309" y="4243479"/>
              <a:ext cx="5335969" cy="2205385"/>
              <a:chOff x="693309" y="4243479"/>
              <a:chExt cx="5335969" cy="2205385"/>
            </a:xfrm>
          </p:grpSpPr>
          <p:sp>
            <p:nvSpPr>
              <p:cNvPr id="167" name="椭圆 12" descr="{&quot;isTemplate&quot;:true,&quot;type&quot;:&quot;title&quot;,&quot;canOmit&quot;:false,&quot;range&quot;:0}"/>
              <p:cNvSpPr>
                <a:spLocks noChangeAspect="1"/>
              </p:cNvSpPr>
              <p:nvPr/>
            </p:nvSpPr>
            <p:spPr>
              <a:xfrm>
                <a:off x="3869278" y="4243479"/>
                <a:ext cx="2160000" cy="216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实验技能：学生在物理实验过程中形成的操作能力和实验设计能力</a:t>
                </a:r>
                <a:endParaRPr kumimoji="1" lang="en-US" altLang="zh-CN" sz="2200" b="1">
                  <a:solidFill>
                    <a:schemeClr val="bg1"/>
                  </a:solidFill>
                  <a:latin typeface="+mj-ea"/>
                  <a:ea typeface="+mj-ea"/>
                </a:endParaRPr>
              </a:p>
            </p:txBody>
          </p:sp>
          <p:sp>
            <p:nvSpPr>
              <p:cNvPr id="168" name="Tencent" descr="{&quot;isTemplate&quot;:true,&quot;type&quot;:&quot;content&quot;,&quot;canOmit&quot;:true,&quot;range&quot;:0}"/>
              <p:cNvSpPr txBox="1"/>
              <p:nvPr/>
            </p:nvSpPr>
            <p:spPr>
              <a:xfrm>
                <a:off x="693309" y="5298072"/>
                <a:ext cx="3042524" cy="115079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操作能力：使用实验器材、进行实验操作、记录实验数据等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实验设计能力：设计实验方案、选择实验方法、分析实验结果等</a:t>
                </a:r>
                <a:endParaRPr/>
              </a:p>
            </p:txBody>
          </p:sp>
        </p:grpSp>
        <p:grpSp>
          <p:nvGrpSpPr>
            <p:cNvPr id="169" name=""/>
            <p:cNvGrpSpPr/>
            <p:nvPr/>
          </p:nvGrpSpPr>
          <p:grpSpPr>
            <a:xfrm>
              <a:off x="6162723" y="4243479"/>
              <a:ext cx="5335968" cy="2205385"/>
              <a:chOff x="6162723" y="4243479"/>
              <a:chExt cx="5335968" cy="2205385"/>
            </a:xfrm>
          </p:grpSpPr>
          <p:sp>
            <p:nvSpPr>
              <p:cNvPr id="170" name="Tencent" descr="{&quot;isTemplate&quot;:true,&quot;type&quot;:&quot;content&quot;,&quot;canOmit&quot;:true,&quot;range&quot;:0}"/>
              <p:cNvSpPr txBox="1"/>
              <p:nvPr/>
            </p:nvSpPr>
            <p:spPr>
              <a:xfrm>
                <a:off x="8456167" y="5298072"/>
                <a:ext cx="3042524" cy="115079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创新思维：独立思考、发散思维、批判性思维等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创新能力：提出新观点、新方法、新成果等</a:t>
                </a:r>
                <a:endParaRPr/>
              </a:p>
            </p:txBody>
          </p:sp>
          <p:sp>
            <p:nvSpPr>
              <p:cNvPr id="171" name="椭圆 13" descr="{&quot;isTemplate&quot;:true,&quot;type&quot;:&quot;title&quot;,&quot;canOmit&quot;:false,&quot;range&quot;:0}"/>
              <p:cNvSpPr>
                <a:spLocks noChangeAspect="1"/>
              </p:cNvSpPr>
              <p:nvPr/>
            </p:nvSpPr>
            <p:spPr>
              <a:xfrm>
                <a:off x="6162723" y="4243479"/>
                <a:ext cx="2160000" cy="2160000"/>
              </a:xfrm>
              <a:prstGeom prst="ellips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创新意识：学生在物理学习过程中形成的创新思维和创新能力</a:t>
                </a:r>
                <a:endParaRPr kumimoji="1" lang="en-US" altLang="zh-CN" sz="2200" b="1">
                  <a:solidFill>
                    <a:schemeClr val="bg1"/>
                  </a:solidFill>
                  <a:latin typeface="+mj-ea"/>
                  <a:ea typeface="+mj-ea"/>
                </a:endParaRPr>
              </a:p>
            </p:txBody>
          </p:sp>
        </p:grpSp>
      </p:grpSp>
      <p:sp>
        <p:nvSpPr>
          <p:cNvPr id="172"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物理学科核心素养的构成要素</a:t>
            </a:r>
            <a:endParaRPr lang="en-US" sz="36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3}"/>
        <p:cNvGrpSpPr/>
        <p:nvPr/>
      </p:nvGrpSpPr>
      <p:grpSpPr>
        <a:xfrm>
          <a:off x="0" y="0"/>
          <a:ext cx="0" cy="0"/>
        </a:xfrm>
      </p:grpSpPr>
      <p:sp>
        <p:nvSpPr>
          <p:cNvPr id="174" name="Tencent"/>
          <p:cNvSpPr>
            <a:spLocks noChangeAspect="1"/>
          </p:cNvSpPr>
          <p:nvPr/>
        </p:nvSpPr>
        <p:spPr>
          <a:xfrm>
            <a:off x="4296000" y="2337972"/>
            <a:ext cx="3600000" cy="3600000"/>
          </a:xfrm>
          <a:prstGeom prst="ellipse">
            <a:avLst/>
          </a:prstGeom>
          <a:ln w="317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b="1">
              <a:latin typeface="Microsoft YaHei" panose="020b0503020204020204" pitchFamily="34" charset="-122"/>
              <a:ea typeface="Microsoft YaHei" panose="020b0503020204020204" pitchFamily="34" charset="-122"/>
            </a:endParaRPr>
          </a:p>
        </p:txBody>
      </p:sp>
      <p:sp>
        <p:nvSpPr>
          <p:cNvPr id="175" name="Tencent"/>
          <p:cNvSpPr/>
          <p:nvPr/>
        </p:nvSpPr>
        <p:spPr>
          <a:xfrm>
            <a:off x="8456167" y="4881686"/>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kumimoji="1" lang="en-US" altLang="zh-CN" sz="2000" b="1">
                <a:solidFill>
                  <a:schemeClr val="accent4"/>
                </a:solidFill>
                <a:latin typeface="+mj-ea"/>
                <a:ea typeface="+mj-ea"/>
              </a:rPr>
              <a:t>04</a:t>
            </a:r>
            <a:endParaRPr/>
          </a:p>
        </p:txBody>
      </p:sp>
      <p:sp>
        <p:nvSpPr>
          <p:cNvPr id="176" name="Tencent"/>
          <p:cNvSpPr/>
          <p:nvPr/>
        </p:nvSpPr>
        <p:spPr>
          <a:xfrm>
            <a:off x="8456167" y="2474356"/>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kumimoji="1" lang="en-US" altLang="zh-CN" sz="2000" b="1">
                <a:solidFill>
                  <a:schemeClr val="accent2"/>
                </a:solidFill>
                <a:latin typeface="+mj-ea"/>
                <a:ea typeface="+mj-ea"/>
              </a:rPr>
              <a:t>02</a:t>
            </a:r>
            <a:endParaRPr/>
          </a:p>
        </p:txBody>
      </p:sp>
      <p:sp>
        <p:nvSpPr>
          <p:cNvPr id="177" name="Tencent"/>
          <p:cNvSpPr/>
          <p:nvPr/>
        </p:nvSpPr>
        <p:spPr>
          <a:xfrm>
            <a:off x="3233771" y="4881686"/>
            <a:ext cx="502062"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r>
              <a:rPr kumimoji="1" lang="en-US" altLang="zh-CN" sz="2000" b="1">
                <a:solidFill>
                  <a:schemeClr val="accent3"/>
                </a:solidFill>
                <a:latin typeface="+mj-ea"/>
                <a:ea typeface="+mj-ea"/>
              </a:rPr>
              <a:t>03</a:t>
            </a:r>
            <a:endParaRPr/>
          </a:p>
        </p:txBody>
      </p:sp>
      <p:sp>
        <p:nvSpPr>
          <p:cNvPr id="178" name="Tencent"/>
          <p:cNvSpPr/>
          <p:nvPr/>
        </p:nvSpPr>
        <p:spPr>
          <a:xfrm>
            <a:off x="3233771" y="2471753"/>
            <a:ext cx="502062"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r>
              <a:rPr kumimoji="1" lang="en-US" altLang="zh-CN" sz="2000" b="1">
                <a:solidFill>
                  <a:schemeClr val="accent1"/>
                </a:solidFill>
                <a:latin typeface="+mj-ea"/>
                <a:ea typeface="+mj-ea"/>
              </a:rPr>
              <a:t>01</a:t>
            </a:r>
            <a:endParaRPr/>
          </a:p>
        </p:txBody>
      </p:sp>
      <p:grpSp>
        <p:nvGrpSpPr>
          <p:cNvPr id="179" name="" descr="{&quot;isTemplate&quot;:true,&quot;type&quot;:&quot;list&quot;,&quot;alignment&quot;:&quot;left&quot;,&quot;alignmentVertical&quot;:&quot;top&quot;,&quot;canOmit&quot;:false,&quot;scalable&quot;:false,&quot;minItemsCount&quot;:-1}"/>
          <p:cNvGrpSpPr/>
          <p:nvPr/>
        </p:nvGrpSpPr>
        <p:grpSpPr>
          <a:xfrm>
            <a:off x="693309" y="1936566"/>
            <a:ext cx="10805382" cy="4512298"/>
            <a:chOff x="693309" y="1936566"/>
            <a:chExt cx="10805382" cy="4512298"/>
          </a:xfrm>
        </p:grpSpPr>
        <p:grpSp>
          <p:nvGrpSpPr>
            <p:cNvPr id="180" name=""/>
            <p:cNvGrpSpPr/>
            <p:nvPr/>
          </p:nvGrpSpPr>
          <p:grpSpPr>
            <a:xfrm>
              <a:off x="693309" y="1936566"/>
              <a:ext cx="5335969" cy="2160000"/>
              <a:chOff x="693309" y="1936566"/>
              <a:chExt cx="5335969" cy="2160000"/>
            </a:xfrm>
          </p:grpSpPr>
          <p:sp>
            <p:nvSpPr>
              <p:cNvPr id="181" name="椭圆 10" descr="{&quot;isTemplate&quot;:true,&quot;type&quot;:&quot;title&quot;,&quot;canOmit&quot;:false,&quot;range&quot;:0}"/>
              <p:cNvSpPr>
                <a:spLocks noChangeAspect="1"/>
              </p:cNvSpPr>
              <p:nvPr/>
            </p:nvSpPr>
            <p:spPr>
              <a:xfrm>
                <a:off x="3869278" y="1936566"/>
                <a:ext cx="2160000" cy="216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以学生为中心，关注学生的个性差异和兴趣爱好</a:t>
                </a:r>
                <a:endParaRPr kumimoji="1" lang="en-US" altLang="zh-CN" sz="2200" b="1">
                  <a:solidFill>
                    <a:schemeClr val="bg1"/>
                  </a:solidFill>
                  <a:latin typeface="+mj-ea"/>
                  <a:ea typeface="+mj-ea"/>
                </a:endParaRPr>
              </a:p>
            </p:txBody>
          </p:sp>
          <p:sp>
            <p:nvSpPr>
              <p:cNvPr id="182" name="Tencent" descr="{&quot;isTemplate&quot;:true,&quot;type&quot;:&quot;content&quot;,&quot;canOmit&quot;:true,&quot;range&quot;:0}"/>
              <p:cNvSpPr txBox="1"/>
              <p:nvPr/>
            </p:nvSpPr>
            <p:spPr>
              <a:xfrm>
                <a:off x="693309" y="2888139"/>
                <a:ext cx="3042524" cy="115079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个性化教学：针对学生的特点和需求进行教学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兴趣引导：激发学生对物理学科的兴趣和热情</a:t>
                </a:r>
                <a:endParaRPr/>
              </a:p>
            </p:txBody>
          </p:sp>
        </p:grpSp>
        <p:grpSp>
          <p:nvGrpSpPr>
            <p:cNvPr id="183" name=""/>
            <p:cNvGrpSpPr/>
            <p:nvPr/>
          </p:nvGrpSpPr>
          <p:grpSpPr>
            <a:xfrm>
              <a:off x="6162723" y="1936566"/>
              <a:ext cx="5335968" cy="2160000"/>
              <a:chOff x="6162723" y="1936566"/>
              <a:chExt cx="5335968" cy="2160000"/>
            </a:xfrm>
          </p:grpSpPr>
          <p:sp>
            <p:nvSpPr>
              <p:cNvPr id="184" name="Tencent" descr="{&quot;isTemplate&quot;:true,&quot;type&quot;:&quot;content&quot;,&quot;canOmit&quot;:true,&quot;range&quot;:0}"/>
              <p:cNvSpPr txBox="1"/>
              <p:nvPr/>
            </p:nvSpPr>
            <p:spPr>
              <a:xfrm>
                <a:off x="8456167" y="2890742"/>
                <a:ext cx="3042524" cy="115079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探究式学习：学生在教师的引导下，通过自主探究获得知识的过程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实践能力：学生在实际情境中运用物理知识和技能解决问题的能力</a:t>
                </a:r>
                <a:endParaRPr/>
              </a:p>
            </p:txBody>
          </p:sp>
          <p:sp>
            <p:nvSpPr>
              <p:cNvPr id="185" name="椭圆 11" descr="{&quot;isTemplate&quot;:true,&quot;type&quot;:&quot;title&quot;,&quot;canOmit&quot;:false,&quot;range&quot;:0}"/>
              <p:cNvSpPr>
                <a:spLocks noChangeAspect="1"/>
              </p:cNvSpPr>
              <p:nvPr/>
            </p:nvSpPr>
            <p:spPr>
              <a:xfrm>
                <a:off x="6162723" y="1936566"/>
                <a:ext cx="2160000" cy="216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倡导探究式学习，培养学生的自主学习能力和实践能力</a:t>
                </a:r>
                <a:endParaRPr kumimoji="1" lang="en-US" altLang="zh-CN" sz="2200" b="1">
                  <a:solidFill>
                    <a:schemeClr val="bg1"/>
                  </a:solidFill>
                  <a:latin typeface="+mj-ea"/>
                  <a:ea typeface="+mj-ea"/>
                </a:endParaRPr>
              </a:p>
            </p:txBody>
          </p:sp>
        </p:grpSp>
        <p:grpSp>
          <p:nvGrpSpPr>
            <p:cNvPr id="186" name=""/>
            <p:cNvGrpSpPr/>
            <p:nvPr/>
          </p:nvGrpSpPr>
          <p:grpSpPr>
            <a:xfrm>
              <a:off x="693309" y="4243479"/>
              <a:ext cx="5335969" cy="2205385"/>
              <a:chOff x="693309" y="4243479"/>
              <a:chExt cx="5335969" cy="2205385"/>
            </a:xfrm>
          </p:grpSpPr>
          <p:sp>
            <p:nvSpPr>
              <p:cNvPr id="187" name="椭圆 12" descr="{&quot;isTemplate&quot;:true,&quot;type&quot;:&quot;title&quot;,&quot;canOmit&quot;:false,&quot;range&quot;:0}"/>
              <p:cNvSpPr>
                <a:spLocks noChangeAspect="1"/>
              </p:cNvSpPr>
              <p:nvPr/>
            </p:nvSpPr>
            <p:spPr>
              <a:xfrm>
                <a:off x="3869278" y="4243479"/>
                <a:ext cx="2160000" cy="216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加强实验教学，培养学生的实验技能和创新能力</a:t>
                </a:r>
                <a:endParaRPr kumimoji="1" lang="en-US" altLang="zh-CN" sz="2200" b="1">
                  <a:solidFill>
                    <a:schemeClr val="bg1"/>
                  </a:solidFill>
                  <a:latin typeface="+mj-ea"/>
                  <a:ea typeface="+mj-ea"/>
                </a:endParaRPr>
              </a:p>
            </p:txBody>
          </p:sp>
          <p:sp>
            <p:nvSpPr>
              <p:cNvPr id="188" name="Tencent" descr="{&quot;isTemplate&quot;:true,&quot;type&quot;:&quot;content&quot;,&quot;canOmit&quot;:true,&quot;range&quot;:0}"/>
              <p:cNvSpPr txBox="1"/>
              <p:nvPr/>
            </p:nvSpPr>
            <p:spPr>
              <a:xfrm>
                <a:off x="693309" y="5298072"/>
                <a:ext cx="3042524" cy="115079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实验教学：学生在教师指导下，通过实验操作和观察获得知识的过程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创新能力：学生在实验过程中提出新观点、新方法、新成果的能力</a:t>
                </a:r>
                <a:endParaRPr/>
              </a:p>
            </p:txBody>
          </p:sp>
        </p:grpSp>
        <p:grpSp>
          <p:nvGrpSpPr>
            <p:cNvPr id="189" name=""/>
            <p:cNvGrpSpPr/>
            <p:nvPr/>
          </p:nvGrpSpPr>
          <p:grpSpPr>
            <a:xfrm>
              <a:off x="6162723" y="4243479"/>
              <a:ext cx="5335968" cy="2205385"/>
              <a:chOff x="6162723" y="4243479"/>
              <a:chExt cx="5335968" cy="2205385"/>
            </a:xfrm>
          </p:grpSpPr>
          <p:sp>
            <p:nvSpPr>
              <p:cNvPr id="190" name="Tencent" descr="{&quot;isTemplate&quot;:true,&quot;type&quot;:&quot;content&quot;,&quot;canOmit&quot;:true,&quot;range&quot;:0}"/>
              <p:cNvSpPr txBox="1"/>
              <p:nvPr/>
            </p:nvSpPr>
            <p:spPr>
              <a:xfrm>
                <a:off x="8456167" y="5298072"/>
                <a:ext cx="3042524" cy="115079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评价机制：对学生物理学科核心素养的发展进行评价和反馈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发展性评价：关注学生的过程性和综合性评价，以促进学生的发展</a:t>
                </a:r>
                <a:endParaRPr/>
              </a:p>
            </p:txBody>
          </p:sp>
          <p:sp>
            <p:nvSpPr>
              <p:cNvPr id="191" name="椭圆 13" descr="{&quot;isTemplate&quot;:true,&quot;type&quot;:&quot;title&quot;,&quot;canOmit&quot;:false,&quot;range&quot;:0}"/>
              <p:cNvSpPr>
                <a:spLocks noChangeAspect="1"/>
              </p:cNvSpPr>
              <p:nvPr/>
            </p:nvSpPr>
            <p:spPr>
              <a:xfrm>
                <a:off x="6162723" y="4243479"/>
                <a:ext cx="2160000" cy="2160000"/>
              </a:xfrm>
              <a:prstGeom prst="ellips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建立评价机制，关注学生的物理学科核心素养的发展</a:t>
                </a:r>
                <a:endParaRPr kumimoji="1" lang="en-US" altLang="zh-CN" sz="2200" b="1">
                  <a:solidFill>
                    <a:schemeClr val="bg1"/>
                  </a:solidFill>
                  <a:latin typeface="+mj-ea"/>
                  <a:ea typeface="+mj-ea"/>
                </a:endParaRPr>
              </a:p>
            </p:txBody>
          </p:sp>
        </p:grpSp>
      </p:grpSp>
      <p:sp>
        <p:nvSpPr>
          <p:cNvPr id="192"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物理学科核心素养的培养策略</a:t>
            </a:r>
            <a:endParaRPr lang="en-US" sz="36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descr="{&quot;isTemplate&quot;:true,&quot;type&quot;:2}"/>
        <p:cNvGrpSpPr/>
        <p:nvPr/>
      </p:nvGrpSpPr>
      <p:grpSpPr>
        <a:xfrm>
          <a:off x="0" y="0"/>
          <a:ext cx="0" cy="0"/>
        </a:xfrm>
      </p:grpSpPr>
      <p:sp>
        <p:nvSpPr>
          <p:cNvPr id="194"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物理观念与科学思维</a:t>
            </a:r>
            <a:endParaRPr/>
          </a:p>
        </p:txBody>
      </p:sp>
      <p:sp>
        <p:nvSpPr>
          <p:cNvPr id="19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6" name="" descr="{&quot;isTemplate&quot;:true,&quot;type&quot;:3}"/>
        <p:cNvGrpSpPr/>
        <p:nvPr/>
      </p:nvGrpSpPr>
      <p:grpSpPr>
        <a:xfrm>
          <a:off x="0" y="0"/>
          <a:ext cx="0" cy="0"/>
        </a:xfrm>
      </p:grpSpPr>
      <p:grpSp>
        <p:nvGrpSpPr>
          <p:cNvPr id="197"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98" name="Group 628"/>
            <p:cNvGrpSpPr/>
            <p:nvPr/>
          </p:nvGrpSpPr>
          <p:grpSpPr>
            <a:xfrm>
              <a:off x="1197254" y="3971227"/>
              <a:ext cx="11008530" cy="2106887"/>
              <a:chOff x="1197254" y="3971227"/>
              <a:chExt cx="11008530" cy="2106887"/>
            </a:xfrm>
          </p:grpSpPr>
          <p:sp>
            <p:nvSpPr>
              <p:cNvPr id="199"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2"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03"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物理观念是对物理现象、规律、原理等的基本认识和理解</a:t>
                </a:r>
                <a:endParaRPr/>
              </a:p>
            </p:txBody>
          </p:sp>
          <p:sp>
            <p:nvSpPr>
              <p:cNvPr id="204"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基本认识：物质、能量、运动、力等的基本概念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理解：物理现象背后的本质、规律和原理</a:t>
                </a:r>
                <a:endParaRPr/>
              </a:p>
            </p:txBody>
          </p:sp>
        </p:grpSp>
        <p:grpSp>
          <p:nvGrpSpPr>
            <p:cNvPr id="205" name="Group 635"/>
            <p:cNvGrpSpPr/>
            <p:nvPr/>
          </p:nvGrpSpPr>
          <p:grpSpPr>
            <a:xfrm>
              <a:off x="3499345" y="1423099"/>
              <a:ext cx="11008530" cy="2005901"/>
              <a:chOff x="3499345" y="1423099"/>
              <a:chExt cx="11008530" cy="2005901"/>
            </a:xfrm>
          </p:grpSpPr>
          <p:sp>
            <p:nvSpPr>
              <p:cNvPr id="206"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培养物理观念的方法</a:t>
                </a:r>
                <a:endParaRPr/>
              </a:p>
            </p:txBody>
          </p:sp>
          <p:sp>
            <p:nvSpPr>
              <p:cNvPr id="207"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讲授法：通过教师讲解，使学生掌握物理基本概念和原理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示范法：通过教师示范，使学生了解物理现象和实验过程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讨论法：通过学生讨论，使学生加深对物理问题的理解</a:t>
                </a:r>
                <a:endParaRPr/>
              </a:p>
            </p:txBody>
          </p:sp>
          <p:sp>
            <p:nvSpPr>
              <p:cNvPr id="208"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1"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物理观念的内涵与培养方法</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descr="{&quot;isTemplate&quot;:true,&quot;type&quot;:3}"/>
        <p:cNvGrpSpPr/>
        <p:nvPr/>
      </p:nvGrpSpPr>
      <p:grpSpPr>
        <a:xfrm>
          <a:off x="0" y="0"/>
          <a:ext cx="0" cy="0"/>
        </a:xfrm>
      </p:grpSpPr>
      <p:grpSp>
        <p:nvGrpSpPr>
          <p:cNvPr id="214"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15" name=""/>
            <p:cNvGrpSpPr/>
            <p:nvPr/>
          </p:nvGrpSpPr>
          <p:grpSpPr>
            <a:xfrm>
              <a:off x="685800" y="3146904"/>
              <a:ext cx="5760000" cy="3225487"/>
              <a:chOff x="685800" y="3146904"/>
              <a:chExt cx="5760000" cy="3225487"/>
            </a:xfrm>
          </p:grpSpPr>
          <p:sp>
            <p:nvSpPr>
              <p:cNvPr id="216"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科学思维是具有批判性、创造性和逻辑性的思维能力</a:t>
                </a:r>
                <a:endParaRPr kumimoji="1" lang="en-US" altLang="zh-CN" sz="1800" b="1">
                  <a:solidFill>
                    <a:schemeClr val="bg1"/>
                  </a:solidFill>
                  <a:latin typeface="+mj-ea"/>
                  <a:ea typeface="+mj-ea"/>
                </a:endParaRPr>
              </a:p>
            </p:txBody>
          </p:sp>
          <p:sp>
            <p:nvSpPr>
              <p:cNvPr id="217"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批判性：对已有观点进行质疑、分析和评价的能力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创造性：提出新观点、新方法、新成果的能力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逻辑性：运用逻辑推理和论证的能力</a:t>
                </a:r>
                <a:endParaRPr/>
              </a:p>
            </p:txBody>
          </p:sp>
        </p:grpSp>
        <p:grpSp>
          <p:nvGrpSpPr>
            <p:cNvPr id="218" name=""/>
            <p:cNvGrpSpPr/>
            <p:nvPr/>
          </p:nvGrpSpPr>
          <p:grpSpPr>
            <a:xfrm>
              <a:off x="6016236" y="3146904"/>
              <a:ext cx="5400000" cy="3225487"/>
              <a:chOff x="6016236" y="3146904"/>
              <a:chExt cx="5400000" cy="3225487"/>
            </a:xfrm>
          </p:grpSpPr>
          <p:sp>
            <p:nvSpPr>
              <p:cNvPr id="219"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培养科学思维的途径</a:t>
                </a:r>
                <a:endParaRPr kumimoji="1" lang="en-US" altLang="zh-CN" sz="1800" b="1">
                  <a:solidFill>
                    <a:schemeClr val="bg1"/>
                  </a:solidFill>
                  <a:latin typeface="+mj-ea"/>
                  <a:ea typeface="+mj-ea"/>
                </a:endParaRPr>
              </a:p>
            </p:txBody>
          </p:sp>
          <p:sp>
            <p:nvSpPr>
              <p:cNvPr id="220"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问题引导：通过提出问题，引导学生进行思考和分析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案例分析：通过分析物理案例，培养学生的科学思维能力和实践能力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探究学习：通过自主探究，培养学生的创新思维和批判性思维能力</a:t>
                </a:r>
                <a:endParaRPr/>
              </a:p>
            </p:txBody>
          </p:sp>
        </p:grpSp>
      </p:grpSp>
      <p:sp>
        <p:nvSpPr>
          <p:cNvPr id="22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科学思维的特点与培养途径</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2" name="" descr="{&quot;isTemplate&quot;:true,&quot;type&quot;:3}"/>
        <p:cNvGrpSpPr/>
        <p:nvPr/>
      </p:nvGrpSpPr>
      <p:grpSpPr>
        <a:xfrm>
          <a:off x="0" y="0"/>
          <a:ext cx="0" cy="0"/>
        </a:xfrm>
      </p:grpSpPr>
      <p:grpSp>
        <p:nvGrpSpPr>
          <p:cNvPr id="22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24" name=""/>
            <p:cNvGrpSpPr/>
            <p:nvPr/>
          </p:nvGrpSpPr>
          <p:grpSpPr>
            <a:xfrm>
              <a:off x="685800" y="3146904"/>
              <a:ext cx="5760000" cy="3225487"/>
              <a:chOff x="685800" y="3146904"/>
              <a:chExt cx="5760000" cy="3225487"/>
            </a:xfrm>
          </p:grpSpPr>
          <p:sp>
            <p:nvSpPr>
              <p:cNvPr id="22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案例一：通过自由落体运动的教学，培养学生的物理观念和科学思维</a:t>
                </a:r>
                <a:endParaRPr kumimoji="1" lang="en-US" altLang="zh-CN" sz="1800" b="1">
                  <a:solidFill>
                    <a:schemeClr val="bg1"/>
                  </a:solidFill>
                  <a:latin typeface="+mj-ea"/>
                  <a:ea typeface="+mj-ea"/>
                </a:endParaRPr>
              </a:p>
            </p:txBody>
          </p:sp>
          <p:sp>
            <p:nvSpPr>
              <p:cNvPr id="22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物理观念：理解重力、加速度等概念，掌握自由落体运动的规律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科学思维：运用批判性思维，对自由落体运动的不同观点进行分析</a:t>
                </a:r>
                <a:endParaRPr/>
              </a:p>
            </p:txBody>
          </p:sp>
        </p:grpSp>
        <p:grpSp>
          <p:nvGrpSpPr>
            <p:cNvPr id="227" name=""/>
            <p:cNvGrpSpPr/>
            <p:nvPr/>
          </p:nvGrpSpPr>
          <p:grpSpPr>
            <a:xfrm>
              <a:off x="6016236" y="3146904"/>
              <a:ext cx="5400000" cy="3225487"/>
              <a:chOff x="6016236" y="3146904"/>
              <a:chExt cx="5400000" cy="3225487"/>
            </a:xfrm>
          </p:grpSpPr>
          <p:sp>
            <p:nvSpPr>
              <p:cNvPr id="22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案例二：通过电磁感应的教学，培养学生的物理观念和科学思维</a:t>
                </a:r>
                <a:endParaRPr kumimoji="1" lang="en-US" altLang="zh-CN" sz="1800" b="1">
                  <a:solidFill>
                    <a:schemeClr val="bg1"/>
                  </a:solidFill>
                  <a:latin typeface="+mj-ea"/>
                  <a:ea typeface="+mj-ea"/>
                </a:endParaRPr>
              </a:p>
            </p:txBody>
          </p:sp>
          <p:sp>
            <p:nvSpPr>
              <p:cNvPr id="22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物理观念：理解磁场、电场、电磁感应等概念，掌握电磁感应的原理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科学思维：运用创造性思维，设计实验方案验证电磁感应的原理</a:t>
                </a:r>
                <a:endParaRPr/>
              </a:p>
            </p:txBody>
          </p:sp>
        </p:grpSp>
      </p:grpSp>
      <p:sp>
        <p:nvSpPr>
          <p:cNvPr id="23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物理观念与科学思维在教学中的应用案例</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实验技能与创新意识</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实验技能的内涵与培养方法</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实验技能是学生在物理实验过程中形成的</a:t>
            </a:r>
            <a:r>
              <a:rPr lang="zh-CN" sz="1400" b="1" spc="300">
                <a:solidFill>
                  <a:schemeClr val="tx1">
                    <a:lumMod val="50000"/>
                    <a:lumOff val="50000"/>
                    <a:alpha val="100000"/>
                  </a:schemeClr>
                </a:solidFill>
                <a:latin typeface="微软雅黑"/>
                <a:ea typeface="微软雅黑"/>
              </a:rPr>
              <a:t>操作能力</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实验设计能力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操作能力：使用实验器材、进行实验操作、记录实验数据等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实验设计能力：设计实验方案、选择实验方法、分析实验结果等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培养实验技能的方法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实验教学：通过教师指导，使学生掌握实验操作和实验设计的方法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分组合作：通过学生分组合作，培养学生的团队协作能力和实验操作能力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反思总结：通过实验反思和总结，提高学生的实验技能和实验设计能力</a:t>
            </a:r>
            <a:endParaRPr/>
          </a:p>
        </p:txBody>
      </p:sp>
      <p:cxnSp>
        <p:nvCxnSpPr>
          <p:cNvPr id="13"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https://d.book118.com/926155142213010051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高中物理学科核心素养课件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2024-09-17T18:20:02.376</cp:lastPrinted>
  <dcterms:created xsi:type="dcterms:W3CDTF">2024-09-17T10:20:02Z</dcterms:created>
  <dcterms:modified xsi:type="dcterms:W3CDTF">2024-09-17T10:20:04Z</dcterms:modified>
</cp:coreProperties>
</file>