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HWKUV+MS-UIGothic"/>
      <p:regular r:id="rId15"/>
    </p:embeddedFont>
    <p:embeddedFont>
      <p:font typeface="DCWMKO+BJULVL+MicrosoftYaHei-Bold"/>
      <p:regular r:id="rId16"/>
    </p:embeddedFont>
    <p:embeddedFont>
      <p:font typeface="HQBJQR+QGSAEP+ArialMT"/>
      <p:regular r:id="rId17"/>
    </p:embeddedFont>
    <p:embeddedFont>
      <p:font typeface="DRDWAW+IEJUHQ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4CDDC-D36F-49DB-A781-F552A610A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6A750-5479-4DBC-9676-59BE022F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E9A88-8D30-432A-A227-02A7F73E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BE1F8-7485-4CA5-AD40-DF941C08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6F175-1274-49D0-98A7-87594C98C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07D62-60D0-48A5-9540-9758035C8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51544-4E86-43FB-A430-1698CBF25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F0C68-F804-4FA4-ACB8-C8BBC841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9CE61-F79A-43EC-BC17-0D83EBE6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6FCFB-A4CD-4EFF-A6B4-72D9BC961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E6519-B3E2-41BC-8EF6-3BA748748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1023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28289" y="2772295"/>
            <a:ext cx="7515762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EHWKUV+MS-UIGothic"/>
                <a:cs typeface="EHWKUV+MS-UIGothic"/>
              </a:rPr>
              <a:t>成本会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计</a:t>
            </a:r>
            <a:r>
              <a:rPr sz="4950">
                <a:solidFill>
                  <a:srgbClr val="CB3600"/>
                </a:solidFill>
                <a:latin typeface="DCWMKO+BJULVL+MicrosoftYaHei-Bold"/>
                <a:cs typeface="DCWMKO+BJULVL+MicrosoftYaHei-Bold"/>
              </a:rPr>
              <a:t>(9)</a:t>
            </a:r>
            <a:r>
              <a:rPr sz="4950">
                <a:solidFill>
                  <a:srgbClr val="CB3600"/>
                </a:solidFill>
                <a:latin typeface="EHWKUV+MS-UIGothic"/>
                <a:cs typeface="EHWKUV+MS-UIGothic"/>
              </a:rPr>
              <a:t>分批法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EHWKUV+MS-UIGothic"/>
                <a:cs typeface="EHWKU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EHWKUV+MS-UIGothic"/>
                <a:cs typeface="EHWKUV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QBJQR+QGSAEP+ArialMT"/>
                <a:cs typeface="HQBJQR+QGSAE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EHWKUV+MS-UIGothic"/>
                <a:cs typeface="EHWKUV+MS-UIGothic"/>
              </a:rPr>
              <a:t>分批法的概述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1830260"/>
            <a:ext cx="3099958" cy="1380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QBJQR+QGSAEP+ArialMT"/>
                <a:cs typeface="HQBJQR+QGSAE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EHWKUV+MS-UIGothic"/>
                <a:cs typeface="EHWKUV+MS-UIGothic"/>
              </a:rPr>
              <a:t>分批法的成本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8C1610"/>
                </a:solidFill>
                <a:latin typeface="EHWKUV+MS-UIGothic"/>
                <a:cs typeface="EHWKUV+MS-UIGothic"/>
              </a:rPr>
              <a:t>算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QBJQR+QGSAEP+ArialMT"/>
                <a:cs typeface="HQBJQR+QGSAE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EHWKUV+MS-UIGothic"/>
                <a:cs typeface="EHWKUV+MS-UIGothic"/>
              </a:rPr>
              <a:t>分批法的运用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92979" y="3022790"/>
            <a:ext cx="3099873" cy="13800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QBJQR+QGSAEP+ArialMT"/>
                <a:cs typeface="HQBJQR+QGSAE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EHWKUV+MS-UIGothic"/>
                <a:cs typeface="EHWKUV+MS-UIGothic"/>
              </a:rPr>
              <a:t>分批法的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8C1610"/>
                </a:solidFill>
                <a:latin typeface="EHWKUV+MS-UIGothic"/>
                <a:cs typeface="EHWKUV+MS-UIGothic"/>
              </a:rPr>
              <a:t>缺点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QBJQR+QGSAEP+ArialMT"/>
                <a:cs typeface="HQBJQR+QGSAE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EHWKUV+MS-UIGothic"/>
                <a:cs typeface="EHWKUV+MS-UIGothic"/>
              </a:rPr>
              <a:t>分批法的案例分析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DCWMKO+BJULVL+MicrosoftYaHei-Bold"/>
                <a:cs typeface="DCWMKO+BJULV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EHWKUV+MS-UIGothic"/>
                <a:cs typeface="EHWKUV+MS-UIGothic"/>
              </a:rPr>
              <a:t>分批法的概述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分批法的定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分批法是一种成本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算方法，它以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品的批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集生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算各批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成本和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位成本。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CWMKO+BJULVL+MicrosoftYaHei-Bold"/>
                <a:cs typeface="DCWMKO+BJULVL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CWMKO+BJULVL+MicrosoftYaHei-Bold"/>
                <a:cs typeface="DCWMKO+BJULVL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CWMKO+BJULVL+MicrosoftYaHei-Bold"/>
                <a:cs typeface="DCWMKO+BJULVL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598690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分批法的成本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象是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品的批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，因此也称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RDWAW+IEJUHQ+MicrosoftYaHei"/>
                <a:cs typeface="DRDWAW+IEJUHQ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法</a:t>
            </a:r>
            <a:r>
              <a:rPr sz="1500">
                <a:solidFill>
                  <a:srgbClr val="000000"/>
                </a:solidFill>
                <a:latin typeface="DRDWAW+IEJUHQ+MicrosoftYaHei"/>
                <a:cs typeface="DRDWAW+IEJUHQ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分批法的成本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算周期与生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周期一致，适用于小批量、多品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种、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件或定制化的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分批法的适用范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56219" y="1846862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CWMKO+BJULVL+MicrosoftYaHei-Bold"/>
                <a:cs typeface="DCWMKO+BJULV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2000" y="2429883"/>
            <a:ext cx="48179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适用于小批量、多品种、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件或定制化的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，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如机械制造、造船、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制造等。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56219" y="328069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CWMKO+BJULVL+MicrosoftYaHei-Bold"/>
                <a:cs typeface="DCWMKO+BJULVL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37250" y="3882763"/>
            <a:ext cx="45988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适用于生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周期短、批次多的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品，如食品加工、</a:t>
            </a:r>
          </a:p>
          <a:p>
            <a:pPr marL="1428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纺织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品制造等。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74000" y="468912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CWMKO+BJULVL+MicrosoftYaHei-Bold"/>
                <a:cs typeface="DCWMKO+BJULVL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37250" y="5371838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适用于需要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独核算各批次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品成本的企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，如航</a:t>
            </a:r>
          </a:p>
          <a:p>
            <a:pPr marL="857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空、航天、船舶等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工企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分批法的特点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40479" y="2147423"/>
            <a:ext cx="269410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成本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算周期与生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周期一致，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与会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计报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告期不一致。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35109" y="213091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适用于小批量、多品种、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件或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定制化的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品生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，能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提供各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批次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品的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成本信息。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60525" y="368097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DCWMKO+BJULVL+MicrosoftYaHei-Bold"/>
                <a:cs typeface="DCWMKO+BJULVL+MicrosoftYaHei-Bold"/>
              </a:rPr>
              <a:t>01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4530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DCWMKO+BJULVL+MicrosoftYaHei-Bold"/>
                <a:cs typeface="DCWMKO+BJULVL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03008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DCWMKO+BJULVL+MicrosoftYaHei-Bold"/>
                <a:cs typeface="DCWMKO+BJULVL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14865" y="367970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DCWMKO+BJULVL+MicrosoftYaHei-Bold"/>
                <a:cs typeface="DCWMKO+BJULVL+MicrosoftYaHei-Bold"/>
              </a:rPr>
              <a:t>04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22680" y="4387703"/>
            <a:ext cx="2891276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品的批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作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成本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算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象，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集生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产费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25894" y="4387703"/>
            <a:ext cx="2760345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通常需要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置</a:t>
            </a:r>
            <a:r>
              <a:rPr sz="1350">
                <a:solidFill>
                  <a:srgbClr val="020000"/>
                </a:solidFill>
                <a:latin typeface="DRDWAW+IEJUHQ+MicrosoftYaHei"/>
                <a:cs typeface="DRDWAW+IEJUHQ+MicrosoftYaHei"/>
              </a:rPr>
              <a:t>“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成本</a:t>
            </a:r>
            <a:r>
              <a:rPr sz="1350">
                <a:solidFill>
                  <a:srgbClr val="020000"/>
                </a:solidFill>
                <a:latin typeface="DRDWAW+IEJUHQ+MicrosoftYaHei"/>
                <a:cs typeface="DRDWAW+IEJUHQ+MicrosoftYaHei"/>
              </a:rPr>
              <a:t>”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和</a:t>
            </a:r>
            <a:r>
              <a:rPr sz="1350">
                <a:solidFill>
                  <a:srgbClr val="020000"/>
                </a:solidFill>
                <a:latin typeface="DRDWAW+IEJUHQ+MicrosoftYaHei"/>
                <a:cs typeface="DRDWAW+IEJUHQ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制造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用</a:t>
            </a:r>
            <a:r>
              <a:rPr sz="1350">
                <a:solidFill>
                  <a:srgbClr val="020000"/>
                </a:solidFill>
                <a:latin typeface="DRDWAW+IEJUHQ+MicrosoftYaHei"/>
                <a:cs typeface="DRDWAW+IEJUHQ+MicrosoftYaHei"/>
              </a:rPr>
              <a:t>”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两个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总账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科目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行成</a:t>
            </a:r>
          </a:p>
          <a:p>
            <a:pPr marL="0" marR="0">
              <a:lnSpc>
                <a:spcPts val="1350"/>
              </a:lnSpc>
              <a:spcBef>
                <a:spcPts val="86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EHWKUV+MS-UIGothic"/>
                <a:cs typeface="EHWKUV+MS-UIGothic"/>
              </a:rPr>
              <a:t>本核算。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DCWMKO+BJULVL+MicrosoftYaHei-Bold"/>
                <a:cs typeface="DCWMKO+BJULV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EHWKUV+MS-UIGothic"/>
                <a:cs typeface="EHWKUV+MS-UIGothic"/>
              </a:rPr>
              <a:t>分批法的成本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计</a:t>
            </a:r>
            <a:r>
              <a:rPr sz="4500">
                <a:solidFill>
                  <a:srgbClr val="982900"/>
                </a:solidFill>
                <a:latin typeface="EHWKUV+MS-UIGothic"/>
                <a:cs typeface="EHWKUV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直接材料成本的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集与分配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EHWKUV+MS-UIGothic"/>
                <a:cs typeface="EHWKUV+MS-UIGothic"/>
              </a:rPr>
              <a:t>直接材料成本的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归</a:t>
            </a:r>
            <a:r>
              <a:rPr sz="2000">
                <a:solidFill>
                  <a:srgbClr val="EB554D"/>
                </a:solidFill>
                <a:latin typeface="EHWKUV+MS-UIGothic"/>
                <a:cs typeface="EHWKUV+MS-UIGothic"/>
              </a:rPr>
              <a:t>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根据生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批次，将生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程中消耗的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直接材料成本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集到相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品批次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EHWKUV+MS-UIGothic"/>
                <a:cs typeface="EHWKUV+MS-UIGothic"/>
              </a:rPr>
              <a:t>直接材料成本的分配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品批次的数量和重量，将直接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材料成本分配到每个批次的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直接人工成本的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集与分配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268223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HWKUV+MS-UIGothic"/>
                <a:cs typeface="EHWKUV+MS-UIGothic"/>
              </a:rPr>
              <a:t>直接人工成本的</a:t>
            </a: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2000">
                <a:solidFill>
                  <a:srgbClr val="FFFFFF"/>
                </a:solidFill>
                <a:latin typeface="EHWKUV+MS-UIGothic"/>
                <a:cs typeface="EHWKUV+MS-UIGothic"/>
              </a:rPr>
              <a:t>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HWKUV+MS-UIGothic"/>
                <a:cs typeface="EHWKUV+MS-UIGothic"/>
              </a:rPr>
              <a:t>根据生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HWKUV+MS-UIGothic"/>
                <a:cs typeface="EHWKUV+MS-UIGothic"/>
              </a:rPr>
              <a:t>批次，将生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EHWKUV+MS-UIGothic"/>
                <a:cs typeface="EHWKUV+MS-UIGothic"/>
              </a:rPr>
              <a:t>程中的人工成本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FFF"/>
                </a:solidFill>
                <a:latin typeface="EHWKUV+MS-UIGothic"/>
                <a:cs typeface="EHWKUV+MS-UIGothic"/>
              </a:rPr>
              <a:t>集到相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EHWKUV+MS-UIGothic"/>
                <a:cs typeface="EHWKU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HWKUV+MS-UIGothic"/>
                <a:cs typeface="EHWKUV+MS-UIGothic"/>
              </a:rPr>
              <a:t>品批次中。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EHWKUV+MS-UIGothic"/>
                <a:cs typeface="EHWKUV+MS-UIGothic"/>
              </a:rPr>
              <a:t>直接人工成本的分配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EHWKUV+MS-UIGothic"/>
                <a:cs typeface="EHWKUV+MS-UIGothic"/>
              </a:rPr>
              <a:t>根据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C1610"/>
                </a:solidFill>
                <a:latin typeface="EHWKUV+MS-UIGothic"/>
                <a:cs typeface="EHWKUV+MS-UIGothic"/>
              </a:rPr>
              <a:t>品批次所需工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C1610"/>
                </a:solidFill>
                <a:latin typeface="EHWKUV+MS-UIGothic"/>
                <a:cs typeface="EHWKUV+MS-UIGothic"/>
              </a:rPr>
              <a:t>和工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8C1610"/>
                </a:solidFill>
                <a:latin typeface="EHWKUV+MS-UIGothic"/>
                <a:cs typeface="EHWKUV+MS-UIGothic"/>
              </a:rPr>
              <a:t>率，将直接人工成本分配到每个批次的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C1610"/>
                </a:solidFill>
                <a:latin typeface="EHWKUV+MS-UIGothic"/>
                <a:cs typeface="EHWKUV+MS-UIGothic"/>
              </a:rPr>
              <a:t>品中。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制造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用的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EB554D"/>
                </a:solidFill>
                <a:latin typeface="EHWKUV+MS-UIGothic"/>
                <a:cs typeface="EHWKUV+MS-UIGothic"/>
              </a:rPr>
              <a:t>集与分配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EHWKUV+MS-UIGothic"/>
                <a:cs typeface="EHWKUV+MS-UIGothic"/>
              </a:rPr>
              <a:t>制造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费</a:t>
            </a:r>
            <a:r>
              <a:rPr sz="2300" spc="23">
                <a:solidFill>
                  <a:srgbClr val="EB554D"/>
                </a:solidFill>
                <a:latin typeface="EHWKUV+MS-UIGothic"/>
                <a:cs typeface="EHWKUV+MS-UIGothic"/>
              </a:rPr>
              <a:t>用的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归</a:t>
            </a:r>
            <a:r>
              <a:rPr sz="2300">
                <a:solidFill>
                  <a:srgbClr val="EB554D"/>
                </a:solidFill>
                <a:latin typeface="EHWKUV+MS-UIGothic"/>
                <a:cs typeface="EHWKUV+MS-UIGothic"/>
              </a:rPr>
              <a:t>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根据生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批次，将生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生的制造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集到相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品批次中。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EHWKUV+MS-UIGothic"/>
                <a:cs typeface="EHWKUV+MS-UIGothic"/>
              </a:rPr>
              <a:t>制造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EB554D"/>
                </a:solidFill>
                <a:latin typeface="EHWKUV+MS-UIGothic"/>
                <a:cs typeface="EHWKUV+MS-UIGothic"/>
              </a:rPr>
              <a:t>用的分配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品批次所需工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和制造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用分配率，将制造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用分配到每个批次的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HWKUV+MS-UIGothic"/>
                <a:cs typeface="EHWKUV+MS-UIGothic"/>
              </a:rPr>
              <a:t>品中。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https://d.book118.com/926221023125010102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EHWKUV+MS-UIGothic</vt:lpstr>
      <vt:lpstr>SimSun</vt:lpstr>
      <vt:lpstr>DCWMKO+BJULVL+MicrosoftYaHei-Bold</vt:lpstr>
      <vt:lpstr>HQBJQR+QGSAEP+ArialMT</vt:lpstr>
      <vt:lpstr>Times New Roman</vt:lpstr>
      <vt:lpstr>DRDWAW+IEJUHQ+MicrosoftYaHei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2024-09-27T10:04:00.278</cp:lastPrinted>
  <dcterms:created xsi:type="dcterms:W3CDTF">2024-09-27T02:04:00Z</dcterms:created>
  <dcterms:modified xsi:type="dcterms:W3CDTF">2024-09-27T02:04:01Z</dcterms:modified>
</cp:coreProperties>
</file>