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embeddedFontLst>
    <p:embeddedFont>
      <p:font typeface="DEJQIH+VIVAOF+MicrosoftYaHei-Bold"/>
      <p:regular r:id="rId22"/>
    </p:embeddedFont>
    <p:embeddedFont>
      <p:font typeface="TWOELJ+MS-UIGothic"/>
      <p:regular r:id="rId23"/>
    </p:embeddedFont>
    <p:embeddedFont>
      <p:font typeface="CCPNKG+BORTGL+MicrosoftYaHei"/>
      <p:regular r:id="rId24"/>
    </p:embeddedFont>
    <p:embeddedFont>
      <p:font typeface="GWIDAT+MNIVCW+ArialMT"/>
      <p:regular r:id="rId25"/>
    </p:embeddedFont>
  </p:embeddedFontLst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font" Target="fonts/font1.fntdata" /><Relationship Id="rId23" Type="http://schemas.openxmlformats.org/officeDocument/2006/relationships/font" Target="fonts/font2.fntdata" /><Relationship Id="rId24" Type="http://schemas.openxmlformats.org/officeDocument/2006/relationships/font" Target="fonts/font3.fntdata" /><Relationship Id="rId25" Type="http://schemas.openxmlformats.org/officeDocument/2006/relationships/font" Target="fonts/font4.fntdata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AB47D4-37A5-482D-9684-BB3599B34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1EFF13-852D-40F6-9230-A9857EAD5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4652F-E979-4429-B553-DBDB4F05F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B5E1E1-D7C6-4F2A-8011-0EBFD8F3A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799DDC-9FEF-4A9C-A605-E1F28AC32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A747D8-08DE-4FEB-AEDB-2748A139C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557B65-2DEF-43EF-B0BC-2207C04F8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02D851-94A2-4BE6-97A6-8C80F26B3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69F7CF-C579-41C0-8860-83801789D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34F1BF-157B-4DC3-8F2B-92A7B8449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758BEB-6435-47BB-A62A-83CCCCC49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22513301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130965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CA5F4"/>
                </a:solidFill>
                <a:latin typeface="DEJQIH+VIVAOF+MicrosoftYaHei-Bold"/>
                <a:cs typeface="DEJQIH+VIVAOF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定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与特性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09FFF"/>
                </a:solidFill>
                <a:latin typeface="TWOELJ+MS-UIGothic"/>
                <a:cs typeface="TWOELJ+MS-UIGothic"/>
              </a:rPr>
              <a:t>定</a:t>
            </a:r>
            <a:r>
              <a:rPr sz="1550">
                <a:solidFill>
                  <a:srgbClr val="609F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09FFF"/>
                </a:solidFill>
                <a:latin typeface="TWOELJ+MS-UIGothic"/>
                <a:cs typeface="TWOELJ+MS-UIGothic"/>
              </a:rPr>
              <a:t>特性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半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导</a:t>
            </a: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体二极管的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EJQIH+VIVAOF+MicrosoftYaHei-Bold"/>
                <a:cs typeface="DEJQIH+VIVAOF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EJQIH+VIVAOF+MicrosoftYaHei-Bold"/>
                <a:cs typeface="DEJQIH+VIVAOF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EJQIH+VIVAOF+MicrosoftYaHei-Bold"/>
                <a:cs typeface="DEJQIH+VIVAOF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09FFF"/>
                </a:solidFill>
                <a:latin typeface="TWOELJ+MS-UIGothic"/>
                <a:cs typeface="TWOELJ+MS-UIGothic"/>
              </a:rPr>
              <a:t>整流</a:t>
            </a:r>
            <a:r>
              <a:rPr sz="2000" spc="25">
                <a:solidFill>
                  <a:srgbClr val="609FFF"/>
                </a:solidFill>
                <a:latin typeface="SimSun"/>
                <a:cs typeface="SimSun"/>
              </a:rPr>
              <a:t>电</a:t>
            </a:r>
            <a:r>
              <a:rPr sz="2000">
                <a:solidFill>
                  <a:srgbClr val="609FFF"/>
                </a:solidFill>
                <a:latin typeface="TWOELJ+MS-UIGothic"/>
                <a:cs typeface="TWOELJ+MS-UIGothic"/>
              </a:rPr>
              <a:t>路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09FFF"/>
                </a:solidFill>
                <a:latin typeface="TWOELJ+MS-UIGothic"/>
                <a:cs typeface="TWOELJ+MS-UIGothic"/>
              </a:rPr>
              <a:t>开关</a:t>
            </a:r>
            <a:r>
              <a:rPr sz="2000" spc="25">
                <a:solidFill>
                  <a:srgbClr val="609FFF"/>
                </a:solidFill>
                <a:latin typeface="SimSun"/>
                <a:cs typeface="SimSun"/>
              </a:rPr>
              <a:t>电</a:t>
            </a:r>
            <a:r>
              <a:rPr sz="2000">
                <a:solidFill>
                  <a:srgbClr val="609FFF"/>
                </a:solidFill>
                <a:latin typeface="TWOELJ+MS-UIGothic"/>
                <a:cs typeface="TWOELJ+MS-UIGothic"/>
              </a:rPr>
              <a:t>路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09FFF"/>
                </a:solidFill>
                <a:latin typeface="SimSun"/>
                <a:cs typeface="SimSun"/>
              </a:rPr>
              <a:t>稳压电</a:t>
            </a:r>
            <a:r>
              <a:rPr sz="2000">
                <a:solidFill>
                  <a:srgbClr val="609FFF"/>
                </a:solidFill>
                <a:latin typeface="TWOELJ+MS-UIGothic"/>
                <a:cs typeface="TWOELJ+MS-UIGothic"/>
              </a:rPr>
              <a:t>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半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导</a:t>
            </a: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体二极管的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展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39" y="170995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TWOELJ+MS-UIGothic"/>
                <a:cs typeface="TWOELJ+MS-UIGothic"/>
              </a:rPr>
              <a:t>晶体管的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2000">
                <a:solidFill>
                  <a:srgbClr val="FFFDFD"/>
                </a:solidFill>
                <a:latin typeface="TWOELJ+MS-UIGothic"/>
                <a:cs typeface="TWOELJ+MS-UIGothic"/>
              </a:rPr>
              <a:t>明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83244" y="1709959"/>
            <a:ext cx="29537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2000" spc="25">
                <a:solidFill>
                  <a:srgbClr val="FFFDFD"/>
                </a:solidFill>
                <a:latin typeface="TWOELJ+MS-UIGothic"/>
                <a:cs typeface="TWOELJ+MS-UIGothic"/>
              </a:rPr>
              <a:t>代半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2000" spc="25">
                <a:solidFill>
                  <a:srgbClr val="FFFDFD"/>
                </a:solidFill>
                <a:latin typeface="TWOELJ+MS-UIGothic"/>
                <a:cs typeface="TWOELJ+MS-UIGothic"/>
              </a:rPr>
              <a:t>体技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2000" spc="25">
                <a:solidFill>
                  <a:srgbClr val="FFFDFD"/>
                </a:solidFill>
                <a:latin typeface="TWOELJ+MS-UIGothic"/>
                <a:cs typeface="TWOELJ+MS-UIGothic"/>
              </a:rPr>
              <a:t>的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2000">
                <a:solidFill>
                  <a:srgbClr val="FFFDFD"/>
                </a:solidFill>
                <a:latin typeface="TWOELJ+MS-UIGothic"/>
                <a:cs typeface="TWOELJ+MS-UIGothic"/>
              </a:rPr>
              <a:t>步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93164" y="2452742"/>
            <a:ext cx="346949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CCPNKG+BORTGL+MicrosoftYaHei"/>
                <a:cs typeface="CCPNKG+BORTGL+MicrosoftYaHei"/>
              </a:rPr>
              <a:t>20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初，科学家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发现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了晶体管的原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理，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体二极管的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展奠定了基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04480" y="2452742"/>
            <a:ext cx="357708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随着材料科学、制程技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的不断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步，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体二极管在性能、可靠性、成本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等方面得到了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显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著提升。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73979" y="385371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TWOELJ+MS-UIGothic"/>
                <a:cs typeface="TWOELJ+MS-UIGothic"/>
              </a:rPr>
              <a:t>硅晶体管的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问</a:t>
            </a:r>
            <a:r>
              <a:rPr sz="2000">
                <a:solidFill>
                  <a:srgbClr val="FFFDFD"/>
                </a:solidFill>
                <a:latin typeface="TWOELJ+MS-UIGothic"/>
                <a:cs typeface="TWOELJ+MS-UIGothic"/>
              </a:rPr>
              <a:t>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随着硅晶体管的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问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世，半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体技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得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到了迅速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展，广泛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用于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子、通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信等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域。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130965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CA5F4"/>
                </a:solidFill>
                <a:latin typeface="DEJQIH+VIVAOF+MicrosoftYaHei-Bold"/>
                <a:cs typeface="DEJQIH+VIVAOF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伏安特性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测试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76839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过测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量二极管两端的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电压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流，可以确定其伏安特性，从而判断其工作状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2826238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和性能。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TWOELJ+MS-UIGothic"/>
                <a:cs typeface="TWOELJ+MS-UIGothic"/>
              </a:rPr>
              <a:t>描述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8704" y="4650592"/>
            <a:ext cx="676839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测试过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程中，需要将二极管置于直流或交流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源中，并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测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量其两端的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电压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。通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分析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些数据，可以判断二极管的工作状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（如正向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通、反向截止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等），并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估其性能指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（如最大正向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流、最大反向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电压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等）。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晶体管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图</a:t>
            </a: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示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仪测试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609FFF"/>
                </a:solidFill>
                <a:latin typeface="TWOELJ+MS-UIGothic"/>
                <a:cs typeface="TWOELJ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示波器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测试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9039" y="2324893"/>
            <a:ext cx="114681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24109" y="232489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609FFF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609FFF"/>
                </a:solidFill>
                <a:latin typeface="TWOELJ+MS-UIGothic"/>
                <a:cs typeface="TWOELJ+MS-UIGothic"/>
              </a:rPr>
              <a:t>描述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039" y="3145643"/>
            <a:ext cx="3613710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示波器可以用来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察二极管在不同工作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FFFFFF"/>
                </a:solidFill>
                <a:latin typeface="TWOELJ+MS-UIGothic"/>
                <a:cs typeface="TWOELJ+MS-UIGothic"/>
              </a:rPr>
              <a:t>下的波形，从而判断其工作是否正常。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41309" y="3145643"/>
            <a:ext cx="3482778" cy="2280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示波器是一种常用的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子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测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量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仪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器，可以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用来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察信号的波形。通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将示波器与二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极管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连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接，可以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察其在正向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通和反向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截止状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下的波形，从而判断其工作是否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正常。此外，示波器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还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可以用来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测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量信号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的幅度、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频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率等参数，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于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估二极管的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性能具有重要意</a:t>
            </a:r>
            <a:r>
              <a:rPr sz="1350">
                <a:solidFill>
                  <a:srgbClr val="0046AF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46AF"/>
                </a:solidFill>
                <a:latin typeface="TWOELJ+MS-UIGothic"/>
                <a:cs typeface="TWOELJ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00040" y="3614564"/>
            <a:ext cx="2736279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DEJQIH+VIVAOF+MicrosoftYaHei-Bold"/>
                <a:cs typeface="DEJQIH+VIVAOF+MicrosoftYaHei-Bold"/>
              </a:rPr>
              <a:t>VS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频谱</a:t>
            </a: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分析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仪测试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609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609FFF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609FFF"/>
                </a:solidFill>
                <a:latin typeface="TWOELJ+MS-UIGothic"/>
                <a:cs typeface="TWOELJ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130965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CA5F4"/>
                </a:solidFill>
                <a:latin typeface="DEJQIH+VIVAOF+MicrosoftYaHei-Bold"/>
                <a:cs typeface="DEJQIH+VIVAOF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外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观识别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2389" y="154475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TWOELJ+MS-UIGothic"/>
                <a:cs typeface="TWOELJ+MS-UIGothic"/>
              </a:rPr>
              <a:t>玻璃外壳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79590" y="153205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TWOELJ+MS-UIGothic"/>
                <a:cs typeface="TWOELJ+MS-UIGothic"/>
              </a:rPr>
              <a:t>塑料封装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7209" y="441622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09159" y="4416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TWOELJ+MS-UIGothic"/>
                <a:cs typeface="TWOELJ+MS-UIGothic"/>
              </a:rPr>
              <a:t>金属封装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008109" y="441622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TWOELJ+MS-UIGothic"/>
                <a:cs typeface="TWOELJ+MS-UIGothic"/>
              </a:rPr>
              <a:t>引脚排列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型号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识别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3514" y="372036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TWOELJ+MS-UIGothic"/>
                <a:cs typeface="TWOELJ+MS-UIGothic"/>
              </a:rPr>
              <a:t>材料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2000">
                <a:solidFill>
                  <a:srgbClr val="FFFFFF"/>
                </a:solidFill>
                <a:latin typeface="TWOELJ+MS-UIGothic"/>
                <a:cs typeface="TWOELJ+MS-UIGothic"/>
              </a:rPr>
              <a:t>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TWOELJ+MS-UIGothic"/>
                <a:cs typeface="TWOELJ+MS-UIGothic"/>
              </a:rPr>
              <a:t>极性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2000">
                <a:solidFill>
                  <a:srgbClr val="FFFFFF"/>
                </a:solidFill>
                <a:latin typeface="TWOELJ+MS-UIGothic"/>
                <a:cs typeface="TWOELJ+MS-UIGothic"/>
              </a:rPr>
              <a:t>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50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TWOELJ+MS-UIGothic"/>
                <a:cs typeface="TWOELJ+MS-UIGothic"/>
              </a:rPr>
              <a:t>工作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2000">
                <a:solidFill>
                  <a:srgbClr val="FFFFFF"/>
                </a:solidFill>
                <a:latin typeface="TWOELJ+MS-UIGothic"/>
                <a:cs typeface="TWOELJ+MS-UIGothic"/>
              </a:rPr>
              <a:t>流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668258"/>
            <a:ext cx="219075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过查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看二极管上的型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注，可以了解其材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料、极性、工作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流等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参数。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4481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定工作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流范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，决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定了二极管的安全使用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758565" y="5011158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硅管或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锗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管，不同材料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597015" y="5011158"/>
            <a:ext cx="212675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正极或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极，不同极性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具有不同的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导电</a:t>
            </a: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性能。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949065" y="5354058"/>
            <a:ext cx="1745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TWOELJ+MS-UIGothic"/>
                <a:cs typeface="TWOELJ+MS-UIGothic"/>
              </a:rPr>
              <a:t>具有不同的特性。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参数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识别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15709" y="1344200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09FFF"/>
                </a:solidFill>
                <a:latin typeface="TWOELJ+MS-UIGothic"/>
                <a:cs typeface="TWOELJ+MS-UIGothic"/>
              </a:rPr>
              <a:t>正向</a:t>
            </a:r>
            <a:r>
              <a:rPr sz="2000" spc="25">
                <a:solidFill>
                  <a:srgbClr val="609FFF"/>
                </a:solidFill>
                <a:latin typeface="SimSun"/>
                <a:cs typeface="SimSun"/>
              </a:rPr>
              <a:t>电压</a:t>
            </a:r>
            <a:r>
              <a:rPr sz="2000">
                <a:solidFill>
                  <a:srgbClr val="609FFF"/>
                </a:solidFill>
                <a:latin typeface="TWOELJ+MS-UIGothic"/>
                <a:cs typeface="TWOELJ+MS-UIGothic"/>
              </a:rPr>
              <a:t>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3415" y="1754397"/>
            <a:ext cx="1063618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ct val="0"/>
              </a:spcBef>
              <a:spcAft>
                <a:spcPct val="0"/>
              </a:spcAft>
            </a:pPr>
            <a:r>
              <a:rPr sz="1850" spc="25">
                <a:solidFill>
                  <a:srgbClr val="609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68925" y="2388270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DEJQIH+VIVAOF+MicrosoftYaHei-Bold"/>
                <a:cs typeface="DEJQIH+VIVAOF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51519" y="3127280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09FFF"/>
                </a:solidFill>
                <a:latin typeface="TWOELJ+MS-UIGothic"/>
                <a:cs typeface="TWOELJ+MS-UIGothic"/>
              </a:rPr>
              <a:t>反向</a:t>
            </a:r>
            <a:r>
              <a:rPr sz="2000" spc="25">
                <a:solidFill>
                  <a:srgbClr val="609FFF"/>
                </a:solidFill>
                <a:latin typeface="SimSun"/>
                <a:cs typeface="SimSun"/>
              </a:rPr>
              <a:t>电</a:t>
            </a:r>
            <a:r>
              <a:rPr sz="2000">
                <a:solidFill>
                  <a:srgbClr val="609FFF"/>
                </a:solidFill>
                <a:latin typeface="TWOELJ+MS-UIGothic"/>
                <a:cs typeface="TWOELJ+MS-UIGothic"/>
              </a:rPr>
              <a:t>流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765925" y="3471580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DEJQIH+VIVAOF+MicrosoftYaHei-Bold"/>
                <a:cs typeface="DEJQIH+VIVAOF+MicrosoftYaHei-Bold"/>
              </a:rPr>
              <a:t>03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39870" y="3503330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DEJQIH+VIVAOF+MicrosoftYaHei-Bold"/>
                <a:cs typeface="DEJQIH+VIVAOF+MicrosoftYaHei-Bold"/>
              </a:rPr>
              <a:t>01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3415" y="4333144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09FFF"/>
                </a:solidFill>
                <a:latin typeface="SimSun"/>
                <a:cs typeface="SimSun"/>
              </a:rPr>
              <a:t>结电</a:t>
            </a:r>
            <a:r>
              <a:rPr sz="2000">
                <a:solidFill>
                  <a:srgbClr val="609FFF"/>
                </a:solidFill>
                <a:latin typeface="TWOELJ+MS-UIGothic"/>
                <a:cs typeface="TWOELJ+MS-UIGothic"/>
              </a:rPr>
              <a:t> 容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81525" y="5132740"/>
            <a:ext cx="2801399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DEJQIH+VIVAOF+MicrosoftYaHei-Bold"/>
                <a:cs typeface="DEJQIH+VIVAOF+MicrosoftYaHei-Bold"/>
              </a:rPr>
              <a:t>05</a:t>
            </a:r>
            <a:r>
              <a:rPr sz="3450" spc="750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450">
                <a:solidFill>
                  <a:srgbClr val="FFFFFF"/>
                </a:solidFill>
                <a:latin typeface="DEJQIH+VIVAOF+MicrosoftYaHei-Bold"/>
                <a:cs typeface="DEJQIH+VIVAOF+MicrosoftYaHei-Bold"/>
              </a:rPr>
              <a:t>04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382509" y="5128033"/>
            <a:ext cx="1857375" cy="619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0"/>
              </a:lnSpc>
              <a:spcBef>
                <a:spcPct val="0"/>
              </a:spcBef>
              <a:spcAft>
                <a:spcPct val="0"/>
              </a:spcAft>
            </a:pPr>
            <a:r>
              <a:rPr sz="1950">
                <a:solidFill>
                  <a:srgbClr val="609FFF"/>
                </a:solidFill>
                <a:latin typeface="TWOELJ+MS-UIGothic"/>
                <a:cs typeface="TWOELJ+MS-UIGothic"/>
              </a:rPr>
              <a:t>反向</a:t>
            </a:r>
            <a:r>
              <a:rPr sz="1950">
                <a:solidFill>
                  <a:srgbClr val="609FFF"/>
                </a:solidFill>
                <a:latin typeface="SimSun"/>
                <a:cs typeface="SimSun"/>
              </a:rPr>
              <a:t>击</a:t>
            </a:r>
            <a:r>
              <a:rPr sz="1950">
                <a:solidFill>
                  <a:srgbClr val="609FFF"/>
                </a:solidFill>
                <a:latin typeface="TWOELJ+MS-UIGothic"/>
                <a:cs typeface="TWOELJ+MS-UIGothic"/>
              </a:rPr>
              <a:t>穿</a:t>
            </a:r>
            <a:r>
              <a:rPr sz="1950">
                <a:solidFill>
                  <a:srgbClr val="609FFF"/>
                </a:solidFill>
                <a:latin typeface="SimSun"/>
                <a:cs typeface="SimSun"/>
              </a:rPr>
              <a:t>电压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130965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CA5F4"/>
                </a:solidFill>
                <a:latin typeface="DEJQIH+VIVAOF+MicrosoftYaHei-Bold"/>
                <a:cs typeface="DEJQIH+VIVAOF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实验</a:t>
            </a:r>
            <a:r>
              <a:rPr sz="3000">
                <a:solidFill>
                  <a:srgbClr val="609FFF"/>
                </a:solidFill>
                <a:latin typeface="TWOELJ+MS-UIGothic"/>
                <a:cs typeface="TWOELJ+MS-UIGothic"/>
              </a:rPr>
              <a:t>目的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https://d.book118.com/926225133011010045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DEJQIH+VIVAOF+MicrosoftYaHei-Bold</vt:lpstr>
      <vt:lpstr>TWOELJ+MS-UIGothic</vt:lpstr>
      <vt:lpstr>SimSun</vt:lpstr>
      <vt:lpstr>CCPNKG+BORTGL+MicrosoftYaHei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2024-09-13T17:34:37.831</cp:lastPrinted>
  <dcterms:created xsi:type="dcterms:W3CDTF">2024-09-13T09:34:37Z</dcterms:created>
  <dcterms:modified xsi:type="dcterms:W3CDTF">2024-09-13T09:34:39Z</dcterms:modified>
</cp:coreProperties>
</file>