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879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80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.xml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2" Type="http://schemas.openxmlformats.org/officeDocument/2006/relationships/tags" Target="../tags/tag19.xml" /><Relationship Id="rId3" Type="http://schemas.openxmlformats.org/officeDocument/2006/relationships/tags" Target="../tags/tag20.xml" /><Relationship Id="rId4" Type="http://schemas.openxmlformats.org/officeDocument/2006/relationships/image" Target="../media/image3.png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tags" Target="../tags/tag24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2" Type="http://schemas.openxmlformats.org/officeDocument/2006/relationships/tags" Target="../tags/tag26.xml" /><Relationship Id="rId3" Type="http://schemas.openxmlformats.org/officeDocument/2006/relationships/tags" Target="../tags/tag27.xml" /><Relationship Id="rId4" Type="http://schemas.openxmlformats.org/officeDocument/2006/relationships/tags" Target="../tags/tag28.xml" /><Relationship Id="rId5" Type="http://schemas.openxmlformats.org/officeDocument/2006/relationships/tags" Target="../tags/tag29.xml" /><Relationship Id="rId6" Type="http://schemas.openxmlformats.org/officeDocument/2006/relationships/tags" Target="../tags/tag30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9.xml" /><Relationship Id="rId2" Type="http://schemas.openxmlformats.org/officeDocument/2006/relationships/tags" Target="../tags/tag40.xml" /><Relationship Id="rId3" Type="http://schemas.openxmlformats.org/officeDocument/2006/relationships/tags" Target="../tags/tag41.xml" /><Relationship Id="rId4" Type="http://schemas.openxmlformats.org/officeDocument/2006/relationships/tags" Target="../tags/tag42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image" Target="../media/image5.png" /><Relationship Id="rId7" Type="http://schemas.openxmlformats.org/officeDocument/2006/relationships/tags" Target="../tags/tag47.xml" /><Relationship Id="rId8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image" Target="../media/image5.png" /><Relationship Id="rId6" Type="http://schemas.openxmlformats.org/officeDocument/2006/relationships/tags" Target="../tags/tag52.xml" /><Relationship Id="rId7" Type="http://schemas.openxmlformats.org/officeDocument/2006/relationships/image" Target="../media/image4.png" /><Relationship Id="rId8" Type="http://schemas.openxmlformats.org/officeDocument/2006/relationships/tags" Target="../tags/tag53.xml" /><Relationship Id="rId9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2" Type="http://schemas.openxmlformats.org/officeDocument/2006/relationships/image" Target="../media/image6.png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D5F224-5A45-42B9-ABFF-50723A40AD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742F1D-0C0F-4E20-A7A8-3DF2161AF1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AAD16C-68A0-4BDB-A2BA-9B2EA1DDF7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05CA71-1978-4D8A-B4AA-9BBCCD5B9C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1D36954-A0A2-4D1B-9F13-A508BC7505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CF5CA85-2839-4D23-A0B6-AF8794C41C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C711519-EA42-483E-A122-D098B6DF20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7E3B5E-D293-4466-905A-3E9FF88FCB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A160CD-2B15-4FFA-B2A3-E16717EC60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308B0A-433E-4D6C-A957-65102B93CC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134AFD-A426-412D-84B8-B7C05B9410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@png" descr="preencoded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3905" cy="685800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1190479"/>
            <a:ext cx="5257800" cy="2452093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8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编辑母版标题样式</a:t>
            </a:r>
            <a:endParaRPr lang="zh-CN" altLang="en-US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99" y="4144300"/>
            <a:ext cx="5343524" cy="1404250"/>
          </a:xfrm>
        </p:spPr>
        <p:txBody>
          <a:bodyPr anchor="t">
            <a:normAutofit/>
          </a:bodyPr>
          <a:lstStyle>
            <a:lvl1pPr marL="0" indent="0" algn="just">
              <a:lnSpc>
                <a:spcPct val="100000"/>
              </a:lnSpc>
              <a:buNone/>
              <a:defRPr sz="1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838198" y="3668858"/>
            <a:ext cx="5257802" cy="48267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4" name="日期占位符 2"/>
          <p:cNvSpPr>
            <a:spLocks noGrp="1"/>
          </p:cNvSpPr>
          <p:nvPr>
            <p:ph type="dt" sz="half" idx="18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9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20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0045"/>
            <a:ext cx="9267701" cy="65468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@png" descr="preencoded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2125714"/>
          </a:xfrm>
          <a:prstGeom prst="rect">
            <a:avLst/>
          </a:prstGeom>
        </p:spPr>
      </p:pic>
      <p:sp>
        <p:nvSpPr>
          <p:cNvPr id="1048690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40105" y="449580"/>
            <a:ext cx="10608945" cy="89662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698" name="矩形 2"/>
          <p:cNvSpPr/>
          <p:nvPr userDrawn="1">
            <p:custDataLst>
              <p:tags r:id="rId1"/>
            </p:custDataLst>
          </p:nvPr>
        </p:nvSpPr>
        <p:spPr>
          <a:xfrm>
            <a:off x="-12700" y="6985"/>
            <a:ext cx="12204700" cy="6851015"/>
          </a:xfrm>
          <a:prstGeom prst="rect">
            <a:avLst/>
          </a:prstGeom>
          <a:gradFill>
            <a:gsLst>
              <a:gs pos="0">
                <a:schemeClr val="accent3">
                  <a:lumMod val="1000"/>
                  <a:lumOff val="99000"/>
                </a:schemeClr>
              </a:gs>
              <a:gs pos="74000">
                <a:schemeClr val="accent2">
                  <a:lumMod val="15000"/>
                  <a:lumOff val="85000"/>
                </a:schemeClr>
              </a:gs>
              <a:gs pos="100000">
                <a:schemeClr val="accent2">
                  <a:lumMod val="15000"/>
                  <a:lumOff val="8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00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 anchor="t">
            <a:normAutofit/>
          </a:bodyPr>
          <a:lstStyle>
            <a:lvl1pPr algn="just">
              <a:defRPr sz="5400"/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 anchor="b">
            <a:noAutofit/>
          </a:bodyPr>
          <a:lstStyle>
            <a:lvl1pPr marL="0" indent="0" algn="just">
              <a:buNone/>
              <a:defRPr sz="8000" b="1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  <p:pic>
        <p:nvPicPr>
          <p:cNvPr id="2097161" name="图片 4" descr="未标题-4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l="56742" t="21431" b="17463"/>
          <a:stretch>
            <a:fillRect/>
          </a:stretch>
        </p:blipFill>
        <p:spPr>
          <a:xfrm>
            <a:off x="7108825" y="1150966"/>
            <a:ext cx="5085715" cy="5711190"/>
          </a:xfrm>
          <a:prstGeom prst="rect">
            <a:avLst/>
          </a:prstGeom>
        </p:spPr>
      </p:pic>
      <p:sp>
        <p:nvSpPr>
          <p:cNvPr id="1048704" name="日期占位符 3"/>
          <p:cNvSpPr>
            <a:spLocks noGrp="1"/>
          </p:cNvSpPr>
          <p:nvPr>
            <p:ph type="dt" sz="half" idx="14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5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6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9288000" cy="6552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>
            <a:avLst/>
          </a:pr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2097165" name="图片 13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rcRect l="75357" t="19812" r="7610" b="57361"/>
          <a:stretch>
            <a:fillRect/>
          </a:stretch>
        </p:blipFill>
        <p:spPr>
          <a:xfrm>
            <a:off x="9882505" y="0"/>
            <a:ext cx="2309495" cy="241808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2097167" name="图片 13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rcRect l="75357" t="19812" r="7610" b="57361"/>
          <a:stretch>
            <a:fillRect/>
          </a:stretch>
        </p:blipFill>
        <p:spPr>
          <a:xfrm>
            <a:off x="9882505" y="0"/>
            <a:ext cx="2309495" cy="2418080"/>
          </a:xfrm>
          <a:prstGeom prst="rect">
            <a:avLst/>
          </a:prstGeom>
        </p:spPr>
      </p:pic>
      <p:pic>
        <p:nvPicPr>
          <p:cNvPr id="2097169" name="图片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6295" y="239395"/>
            <a:ext cx="9029065" cy="596900"/>
          </a:xfrm>
        </p:spPr>
        <p:txBody>
          <a:bodyPr/>
          <a:lstStyle>
            <a:lvl1pPr>
              <a:defRPr sz="28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836295"/>
            <a:ext cx="9027795" cy="365760"/>
          </a:xfrm>
        </p:spPr>
        <p:txBody>
          <a:bodyPr anchor="t"/>
          <a:lstStyle>
            <a:lvl1pPr marL="0" indent="0">
              <a:buNone/>
              <a:defRPr sz="16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71" name="图片 6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994150" y="0"/>
            <a:ext cx="8197850" cy="6858000"/>
          </a:xfrm>
          <a:prstGeom prst="rect">
            <a:avLst/>
          </a:prstGeom>
        </p:spPr>
      </p:pic>
      <p:sp>
        <p:nvSpPr>
          <p:cNvPr id="1048772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645160" y="624840"/>
            <a:ext cx="3348990" cy="3051810"/>
          </a:xfr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4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645160" y="3878580"/>
            <a:ext cx="2743200" cy="2185670"/>
          </a:xfrm>
        </p:spPr>
        <p:txBody>
          <a:bodyPr anchor="t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8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9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20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6.xml" /><Relationship Id="rId13" Type="http://schemas.openxmlformats.org/officeDocument/2006/relationships/image" Target="../media/image5.png" /><Relationship Id="rId14" Type="http://schemas.openxmlformats.org/officeDocument/2006/relationships/tags" Target="../tags/tag67.xml" /><Relationship Id="rId15" Type="http://schemas.openxmlformats.org/officeDocument/2006/relationships/image" Target="../media/image4.png" /><Relationship Id="rId16" Type="http://schemas.openxmlformats.org/officeDocument/2006/relationships/tags" Target="../tags/tag68.xml" /><Relationship Id="rId17" Type="http://schemas.openxmlformats.org/officeDocument/2006/relationships/tags" Target="../tags/tag69.xml" /><Relationship Id="rId18" Type="http://schemas.openxmlformats.org/officeDocument/2006/relationships/tags" Target="../tags/tag70.xml" /><Relationship Id="rId19" Type="http://schemas.openxmlformats.org/officeDocument/2006/relationships/tags" Target="../tags/tag71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2.xml" /><Relationship Id="rId21" Type="http://schemas.openxmlformats.org/officeDocument/2006/relationships/tags" Target="../tags/tag73.xml" /><Relationship Id="rId22" Type="http://schemas.openxmlformats.org/officeDocument/2006/relationships/tags" Target="../tags/tag74.xml" /><Relationship Id="rId2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矩形 7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1190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3" name="图片 13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rcRect l="75357" t="19812" r="7610" b="57361"/>
          <a:stretch>
            <a:fillRect/>
          </a:stretch>
        </p:blipFill>
        <p:spPr>
          <a:xfrm>
            <a:off x="9890125" y="0"/>
            <a:ext cx="2309495" cy="2418080"/>
          </a:xfrm>
          <a:prstGeom prst="rect">
            <a:avLst/>
          </a:prstGeom>
        </p:spPr>
      </p:pic>
      <p:pic>
        <p:nvPicPr>
          <p:cNvPr id="2097155" name="图片 11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5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0045"/>
            <a:ext cx="9288439" cy="65468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460500"/>
            <a:ext cx="10515600" cy="471741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2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7.xml" /><Relationship Id="rId11" Type="http://schemas.openxmlformats.org/officeDocument/2006/relationships/tags" Target="../tags/tag88.xml" /><Relationship Id="rId12" Type="http://schemas.openxmlformats.org/officeDocument/2006/relationships/tags" Target="../tags/tag89.xml" /><Relationship Id="rId13" Type="http://schemas.openxmlformats.org/officeDocument/2006/relationships/tags" Target="../tags/tag90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tags" Target="../tags/tag85.xml" /><Relationship Id="rId9" Type="http://schemas.openxmlformats.org/officeDocument/2006/relationships/tags" Target="../tags/tag8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1.xml" /><Relationship Id="rId3" Type="http://schemas.openxmlformats.org/officeDocument/2006/relationships/tags" Target="../tags/tag92.xml" /><Relationship Id="rId4" Type="http://schemas.openxmlformats.org/officeDocument/2006/relationships/tags" Target="../tags/tag9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4.xml" /><Relationship Id="rId3" Type="http://schemas.openxmlformats.org/officeDocument/2006/relationships/tags" Target="../tags/tag95.xml" /><Relationship Id="rId4" Type="http://schemas.openxmlformats.org/officeDocument/2006/relationships/tags" Target="../tags/tag9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97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14" Type="http://schemas.openxmlformats.org/officeDocument/2006/relationships/tags" Target="../tags/tag113.xml" /><Relationship Id="rId15" Type="http://schemas.openxmlformats.org/officeDocument/2006/relationships/tags" Target="../tags/tag114.xml" /><Relationship Id="rId16" Type="http://schemas.openxmlformats.org/officeDocument/2006/relationships/tags" Target="../tags/tag115.xml" /><Relationship Id="rId17" Type="http://schemas.openxmlformats.org/officeDocument/2006/relationships/tags" Target="../tags/tag116.xml" /><Relationship Id="rId18" Type="http://schemas.openxmlformats.org/officeDocument/2006/relationships/tags" Target="../tags/tag117.xml" /><Relationship Id="rId19" Type="http://schemas.openxmlformats.org/officeDocument/2006/relationships/tags" Target="../tags/tag118.xml" /><Relationship Id="rId2" Type="http://schemas.openxmlformats.org/officeDocument/2006/relationships/tags" Target="../tags/tag101.xml" /><Relationship Id="rId20" Type="http://schemas.openxmlformats.org/officeDocument/2006/relationships/tags" Target="../tags/tag119.xml" /><Relationship Id="rId21" Type="http://schemas.openxmlformats.org/officeDocument/2006/relationships/tags" Target="../tags/tag120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9.xml" /><Relationship Id="rId11" Type="http://schemas.openxmlformats.org/officeDocument/2006/relationships/tags" Target="../tags/tag130.xml" /><Relationship Id="rId12" Type="http://schemas.openxmlformats.org/officeDocument/2006/relationships/tags" Target="../tags/tag131.xml" /><Relationship Id="rId13" Type="http://schemas.openxmlformats.org/officeDocument/2006/relationships/tags" Target="../tags/tag132.xml" /><Relationship Id="rId2" Type="http://schemas.openxmlformats.org/officeDocument/2006/relationships/tags" Target="../tags/tag121.xml" /><Relationship Id="rId3" Type="http://schemas.openxmlformats.org/officeDocument/2006/relationships/tags" Target="../tags/tag122.xml" /><Relationship Id="rId4" Type="http://schemas.openxmlformats.org/officeDocument/2006/relationships/tags" Target="../tags/tag123.xml" /><Relationship Id="rId5" Type="http://schemas.openxmlformats.org/officeDocument/2006/relationships/tags" Target="../tags/tag124.xml" /><Relationship Id="rId6" Type="http://schemas.openxmlformats.org/officeDocument/2006/relationships/tags" Target="../tags/tag125.xml" /><Relationship Id="rId7" Type="http://schemas.openxmlformats.org/officeDocument/2006/relationships/tags" Target="../tags/tag126.xml" /><Relationship Id="rId8" Type="http://schemas.openxmlformats.org/officeDocument/2006/relationships/tags" Target="../tags/tag127.xml" /><Relationship Id="rId9" Type="http://schemas.openxmlformats.org/officeDocument/2006/relationships/tags" Target="../tags/tag12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4.xml" /><Relationship Id="rId11" Type="http://schemas.openxmlformats.org/officeDocument/2006/relationships/tags" Target="../tags/tag145.xml" /><Relationship Id="rId12" Type="http://schemas.openxmlformats.org/officeDocument/2006/relationships/tags" Target="../tags/tag146.xml" /><Relationship Id="rId13" Type="http://schemas.openxmlformats.org/officeDocument/2006/relationships/tags" Target="../tags/tag147.xml" /><Relationship Id="rId2" Type="http://schemas.openxmlformats.org/officeDocument/2006/relationships/tags" Target="../tags/tag136.xml" /><Relationship Id="rId3" Type="http://schemas.openxmlformats.org/officeDocument/2006/relationships/tags" Target="../tags/tag137.xml" /><Relationship Id="rId4" Type="http://schemas.openxmlformats.org/officeDocument/2006/relationships/tags" Target="../tags/tag138.xml" /><Relationship Id="rId5" Type="http://schemas.openxmlformats.org/officeDocument/2006/relationships/tags" Target="../tags/tag139.xml" /><Relationship Id="rId6" Type="http://schemas.openxmlformats.org/officeDocument/2006/relationships/tags" Target="../tags/tag140.xml" /><Relationship Id="rId7" Type="http://schemas.openxmlformats.org/officeDocument/2006/relationships/tags" Target="../tags/tag141.xml" /><Relationship Id="rId8" Type="http://schemas.openxmlformats.org/officeDocument/2006/relationships/tags" Target="../tags/tag142.xml" /><Relationship Id="rId9" Type="http://schemas.openxmlformats.org/officeDocument/2006/relationships/tags" Target="../tags/tag14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6.xml" /><Relationship Id="rId11" Type="http://schemas.openxmlformats.org/officeDocument/2006/relationships/tags" Target="../tags/tag157.xml" /><Relationship Id="rId12" Type="http://schemas.openxmlformats.org/officeDocument/2006/relationships/tags" Target="../tags/tag158.xml" /><Relationship Id="rId13" Type="http://schemas.openxmlformats.org/officeDocument/2006/relationships/tags" Target="../tags/tag159.xml" /><Relationship Id="rId14" Type="http://schemas.openxmlformats.org/officeDocument/2006/relationships/tags" Target="../tags/tag160.xml" /><Relationship Id="rId15" Type="http://schemas.openxmlformats.org/officeDocument/2006/relationships/tags" Target="../tags/tag161.xml" /><Relationship Id="rId16" Type="http://schemas.openxmlformats.org/officeDocument/2006/relationships/tags" Target="../tags/tag162.xml" /><Relationship Id="rId17" Type="http://schemas.openxmlformats.org/officeDocument/2006/relationships/tags" Target="../tags/tag163.xml" /><Relationship Id="rId18" Type="http://schemas.openxmlformats.org/officeDocument/2006/relationships/tags" Target="../tags/tag164.xml" /><Relationship Id="rId19" Type="http://schemas.openxmlformats.org/officeDocument/2006/relationships/tags" Target="../tags/tag165.xml" /><Relationship Id="rId2" Type="http://schemas.openxmlformats.org/officeDocument/2006/relationships/tags" Target="../tags/tag148.xml" /><Relationship Id="rId20" Type="http://schemas.openxmlformats.org/officeDocument/2006/relationships/tags" Target="../tags/tag166.xml" /><Relationship Id="rId21" Type="http://schemas.openxmlformats.org/officeDocument/2006/relationships/tags" Target="../tags/tag167.xml" /><Relationship Id="rId3" Type="http://schemas.openxmlformats.org/officeDocument/2006/relationships/tags" Target="../tags/tag149.xml" /><Relationship Id="rId4" Type="http://schemas.openxmlformats.org/officeDocument/2006/relationships/tags" Target="../tags/tag150.xml" /><Relationship Id="rId5" Type="http://schemas.openxmlformats.org/officeDocument/2006/relationships/tags" Target="../tags/tag151.xml" /><Relationship Id="rId6" Type="http://schemas.openxmlformats.org/officeDocument/2006/relationships/tags" Target="../tags/tag152.xml" /><Relationship Id="rId7" Type="http://schemas.openxmlformats.org/officeDocument/2006/relationships/tags" Target="../tags/tag153.xml" /><Relationship Id="rId8" Type="http://schemas.openxmlformats.org/officeDocument/2006/relationships/tags" Target="../tags/tag154.xml" /><Relationship Id="rId9" Type="http://schemas.openxmlformats.org/officeDocument/2006/relationships/tags" Target="../tags/tag15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6.xml" /><Relationship Id="rId11" Type="http://schemas.openxmlformats.org/officeDocument/2006/relationships/tags" Target="../tags/tag177.xml" /><Relationship Id="rId12" Type="http://schemas.openxmlformats.org/officeDocument/2006/relationships/tags" Target="../tags/tag178.xml" /><Relationship Id="rId13" Type="http://schemas.openxmlformats.org/officeDocument/2006/relationships/tags" Target="../tags/tag179.xml" /><Relationship Id="rId2" Type="http://schemas.openxmlformats.org/officeDocument/2006/relationships/tags" Target="../tags/tag168.xml" /><Relationship Id="rId3" Type="http://schemas.openxmlformats.org/officeDocument/2006/relationships/tags" Target="../tags/tag169.xml" /><Relationship Id="rId4" Type="http://schemas.openxmlformats.org/officeDocument/2006/relationships/tags" Target="../tags/tag170.xml" /><Relationship Id="rId5" Type="http://schemas.openxmlformats.org/officeDocument/2006/relationships/tags" Target="../tags/tag171.xml" /><Relationship Id="rId6" Type="http://schemas.openxmlformats.org/officeDocument/2006/relationships/tags" Target="../tags/tag172.xml" /><Relationship Id="rId7" Type="http://schemas.openxmlformats.org/officeDocument/2006/relationships/tags" Target="../tags/tag173.xml" /><Relationship Id="rId8" Type="http://schemas.openxmlformats.org/officeDocument/2006/relationships/tags" Target="../tags/tag174.xml" /><Relationship Id="rId9" Type="http://schemas.openxmlformats.org/officeDocument/2006/relationships/tags" Target="../tags/tag17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6231053152010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1190479"/>
            <a:ext cx="5257800" cy="2452093"/>
          </a:xfrm>
        </p:spPr>
        <p:txBody>
          <a:bodyPr/>
          <a:lstStyle/>
          <a:p>
            <a:r>
              <a:rPr lang="zh-CN" altLang="en-US"/>
              <a:t>绿色建筑的设计理念与实践研究</a:t>
            </a:r>
            <a:endParaRPr lang="zh-CN" altLang="en-US"/>
          </a:p>
        </p:txBody>
      </p:sp>
      <p:sp>
        <p:nvSpPr>
          <p:cNvPr id="1048650" name="文本占位符 2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199" y="4144300"/>
            <a:ext cx="5343524" cy="1404250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WPS</a:t>
            </a:r>
            <a:endParaRPr lang="zh-CN" altLang="en-US"/>
          </a:p>
        </p:txBody>
      </p:sp>
      <p:sp>
        <p:nvSpPr>
          <p:cNvPr id="1048652" name="副标题 7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en-US" altLang="zh-CN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4" name="标题 8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40105" y="449580"/>
            <a:ext cx="10608945" cy="896620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96" name="序号"/>
          <p:cNvSpPr txBox="1"/>
          <p:nvPr>
            <p:custDataLst>
              <p:tags r:id="rId3"/>
            </p:custDataLst>
          </p:nvPr>
        </p:nvSpPr>
        <p:spPr>
          <a:xfrm>
            <a:off x="1132840" y="2915920"/>
            <a:ext cx="1271270" cy="84074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01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4"/>
            </p:custDataLst>
          </p:nvPr>
        </p:nvSpPr>
        <p:spPr>
          <a:xfrm>
            <a:off x="2693035" y="2916555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添加目录项标题</a:t>
            </a:r>
            <a:endParaRPr lang="zh-CN" altLang="en-US" sz="2400" b="1" spc="300">
              <a:solidFill>
                <a:schemeClr val="accent1">
                  <a:lumMod val="50000"/>
                </a:schemeClr>
              </a:solidFill>
              <a:latin typeface="+mn-ea"/>
              <a:ea typeface="+mj-ea"/>
              <a:sym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5"/>
            </p:custDataLst>
          </p:nvPr>
        </p:nvSpPr>
        <p:spPr>
          <a:xfrm>
            <a:off x="6474460" y="2915920"/>
            <a:ext cx="1271270" cy="84074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02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6"/>
            </p:custDataLst>
          </p:nvPr>
        </p:nvSpPr>
        <p:spPr>
          <a:xfrm>
            <a:off x="8034655" y="2916555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绿色建筑的发展历程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04" name="序号"/>
          <p:cNvSpPr txBox="1"/>
          <p:nvPr>
            <p:custDataLst>
              <p:tags r:id="rId7"/>
            </p:custDataLst>
          </p:nvPr>
        </p:nvSpPr>
        <p:spPr>
          <a:xfrm>
            <a:off x="6474460" y="3917950"/>
            <a:ext cx="1271270" cy="84074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04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06" name="项标题"/>
          <p:cNvSpPr txBox="1"/>
          <p:nvPr>
            <p:custDataLst>
              <p:tags r:id="rId8"/>
            </p:custDataLst>
          </p:nvPr>
        </p:nvSpPr>
        <p:spPr>
          <a:xfrm>
            <a:off x="8034655" y="3918585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绿色建筑的实践研究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08" name="序号"/>
          <p:cNvSpPr txBox="1"/>
          <p:nvPr>
            <p:custDataLst>
              <p:tags r:id="rId9"/>
            </p:custDataLst>
          </p:nvPr>
        </p:nvSpPr>
        <p:spPr>
          <a:xfrm>
            <a:off x="1132840" y="3917950"/>
            <a:ext cx="1271270" cy="84074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03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10" name="项标题"/>
          <p:cNvSpPr txBox="1"/>
          <p:nvPr>
            <p:custDataLst>
              <p:tags r:id="rId10"/>
            </p:custDataLst>
          </p:nvPr>
        </p:nvSpPr>
        <p:spPr>
          <a:xfrm>
            <a:off x="2693035" y="3918585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绿色建筑的设计理念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12" name="序号"/>
          <p:cNvSpPr txBox="1"/>
          <p:nvPr>
            <p:custDataLst>
              <p:tags r:id="rId11"/>
            </p:custDataLst>
          </p:nvPr>
        </p:nvSpPr>
        <p:spPr>
          <a:xfrm>
            <a:off x="1132840" y="4919980"/>
            <a:ext cx="1271270" cy="84074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05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14" name="项标题"/>
          <p:cNvSpPr txBox="1"/>
          <p:nvPr>
            <p:custDataLst>
              <p:tags r:id="rId12"/>
            </p:custDataLst>
          </p:nvPr>
        </p:nvSpPr>
        <p:spPr>
          <a:xfrm>
            <a:off x="2693035" y="4920615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绿色建筑的未来展望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4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8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lstStyle/>
          <a:p>
            <a:r>
              <a:rPr lang="zh-CN" altLang="en-US"/>
              <a:t>绿色建筑的发展历程</a:t>
            </a:r>
            <a:endParaRPr lang="zh-CN" altLang="en-US"/>
          </a:p>
        </p:txBody>
      </p:sp>
      <p:sp>
        <p:nvSpPr>
          <p:cNvPr id="104889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绿色建筑的定义与起源</a:t>
            </a:r>
            <a:endParaRPr lang="zh-CN" altLang="en-US"/>
          </a:p>
        </p:txBody>
      </p:sp>
      <p:sp>
        <p:nvSpPr>
          <p:cNvPr id="1048962" name="正文"/>
          <p:cNvSpPr txBox="1"/>
          <p:nvPr>
            <p:custDataLst>
              <p:tags r:id="rId2"/>
            </p:custDataLst>
          </p:nvPr>
        </p:nvSpPr>
        <p:spPr>
          <a:xfrm>
            <a:off x="2457063" y="1460500"/>
            <a:ext cx="7277873" cy="9621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绿色建筑：指在建筑的全生命周期内，最大限度地节约资源、保护环境、减少污染，为人们提供健康、适用和高效的使用空间，与自然和谐共生的建筑。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正文"/>
          <p:cNvSpPr txBox="1"/>
          <p:nvPr>
            <p:custDataLst>
              <p:tags r:id="rId3"/>
            </p:custDataLst>
          </p:nvPr>
        </p:nvSpPr>
        <p:spPr>
          <a:xfrm>
            <a:off x="2457063" y="2712261"/>
            <a:ext cx="7277873" cy="9621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起源：绿色建筑起源于20世纪60年代，随着全球环境问题的日益严重，人们开始关注建筑对环境的影响，并提出了绿色建筑的概念。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正文"/>
          <p:cNvSpPr txBox="1"/>
          <p:nvPr>
            <p:custDataLst>
              <p:tags r:id="rId4"/>
            </p:custDataLst>
          </p:nvPr>
        </p:nvSpPr>
        <p:spPr>
          <a:xfrm>
            <a:off x="2457063" y="3964022"/>
            <a:ext cx="7277873" cy="9621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发展：绿色建筑在20世纪70年代开始得到广泛关注和推广，许多国家和地区开始制定相关的政策和标准，推动绿色建筑的发展。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正文"/>
          <p:cNvSpPr txBox="1"/>
          <p:nvPr>
            <p:custDataLst>
              <p:tags r:id="rId5"/>
            </p:custDataLst>
          </p:nvPr>
        </p:nvSpPr>
        <p:spPr>
          <a:xfrm>
            <a:off x="2457063" y="5215784"/>
            <a:ext cx="7277873" cy="9621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现状：目前，绿色建筑已经成为全球建筑行业的发展趋势，越来越多的国家和地区开始推广和应用绿色建筑技术。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0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绿色建筑的发展阶段</a:t>
            </a:r>
            <a:endParaRPr lang="zh-CN" altLang="en-US"/>
          </a:p>
        </p:txBody>
      </p:sp>
      <p:sp>
        <p:nvSpPr>
          <p:cNvPr id="104900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58279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31712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任意多边形 18"/>
          <p:cNvSpPr/>
          <p:nvPr>
            <p:custDataLst>
              <p:tags r:id="rId4"/>
            </p:custDataLst>
          </p:nvPr>
        </p:nvSpPr>
        <p:spPr>
          <a:xfrm>
            <a:off x="6428049" y="2438486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825378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58893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31712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8" name="任意多边形 4"/>
          <p:cNvSpPr/>
          <p:nvPr>
            <p:custDataLst>
              <p:tags r:id="rId8"/>
            </p:custDataLst>
          </p:nvPr>
        </p:nvSpPr>
        <p:spPr>
          <a:xfrm>
            <a:off x="961067" y="2438486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0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825378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118557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萌芽阶段：20世纪60年代，绿色建筑理念开始出现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118557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推广阶段：20世纪80年代，绿色建筑理念在全球范围内得到推广，绿色建筑标准逐渐形成</a:t>
            </a:r>
            <a:endParaRPr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71180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329414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任意多边形 11"/>
          <p:cNvSpPr/>
          <p:nvPr>
            <p:custDataLst>
              <p:tags r:id="rId14"/>
            </p:custDataLst>
          </p:nvPr>
        </p:nvSpPr>
        <p:spPr>
          <a:xfrm>
            <a:off x="3764900" y="245015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838279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95139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52145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任意多边形 25"/>
          <p:cNvSpPr/>
          <p:nvPr>
            <p:custDataLst>
              <p:tags r:id="rId18"/>
            </p:custDataLst>
          </p:nvPr>
        </p:nvSpPr>
        <p:spPr>
          <a:xfrm>
            <a:off x="9090584" y="2474118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62238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54188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深化阶段：20世纪90年代至今，绿色建筑理念不断深化，绿色建筑技术不断创新，绿色建筑实践不断丰富。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13022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发展阶段：20世纪70年代，绿色建筑理念逐渐成熟，开始应用于建筑设计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8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绿色建筑的重要意义</a:t>
            </a:r>
            <a:endParaRPr lang="zh-CN" altLang="en-US"/>
          </a:p>
        </p:txBody>
      </p:sp>
      <p:sp>
        <p:nvSpPr>
          <p:cNvPr id="1049082" name="矩形 3"/>
          <p:cNvSpPr/>
          <p:nvPr>
            <p:custDataLst>
              <p:tags r:id="rId2"/>
            </p:custDataLst>
          </p:nvPr>
        </p:nvSpPr>
        <p:spPr>
          <a:xfrm>
            <a:off x="1654229" y="1460500"/>
            <a:ext cx="9407200" cy="1034295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4" name="矩形 13"/>
          <p:cNvSpPr/>
          <p:nvPr>
            <p:custDataLst>
              <p:tags r:id="rId3"/>
            </p:custDataLst>
          </p:nvPr>
        </p:nvSpPr>
        <p:spPr>
          <a:xfrm>
            <a:off x="1130631" y="1460500"/>
            <a:ext cx="255120" cy="1034295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6" name="文本框 4"/>
          <p:cNvSpPr txBox="1"/>
          <p:nvPr>
            <p:custDataLst>
              <p:tags r:id="rId4"/>
            </p:custDataLst>
          </p:nvPr>
        </p:nvSpPr>
        <p:spPr>
          <a:xfrm>
            <a:off x="1923580" y="1549864"/>
            <a:ext cx="9001035" cy="85561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节能环保：降低能源消耗，减少环境污染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39"/>
          <p:cNvSpPr/>
          <p:nvPr>
            <p:custDataLst>
              <p:tags r:id="rId5"/>
            </p:custDataLst>
          </p:nvPr>
        </p:nvSpPr>
        <p:spPr>
          <a:xfrm>
            <a:off x="1654229" y="2688312"/>
            <a:ext cx="9407200" cy="1034295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0" name="矩形 5"/>
          <p:cNvSpPr/>
          <p:nvPr>
            <p:custDataLst>
              <p:tags r:id="rId6"/>
            </p:custDataLst>
          </p:nvPr>
        </p:nvSpPr>
        <p:spPr>
          <a:xfrm>
            <a:off x="1130631" y="2688312"/>
            <a:ext cx="255120" cy="1034295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2" name="文本框 41"/>
          <p:cNvSpPr txBox="1"/>
          <p:nvPr>
            <p:custDataLst>
              <p:tags r:id="rId7"/>
            </p:custDataLst>
          </p:nvPr>
        </p:nvSpPr>
        <p:spPr>
          <a:xfrm>
            <a:off x="1923580" y="2777676"/>
            <a:ext cx="9001035" cy="85561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健康舒适：提供健康、舒适的居住和工作环境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矩形 12"/>
          <p:cNvSpPr/>
          <p:nvPr>
            <p:custDataLst>
              <p:tags r:id="rId8"/>
            </p:custDataLst>
          </p:nvPr>
        </p:nvSpPr>
        <p:spPr>
          <a:xfrm>
            <a:off x="1654229" y="3916124"/>
            <a:ext cx="9407200" cy="1034295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6" name="矩形 17"/>
          <p:cNvSpPr/>
          <p:nvPr>
            <p:custDataLst>
              <p:tags r:id="rId9"/>
            </p:custDataLst>
          </p:nvPr>
        </p:nvSpPr>
        <p:spPr>
          <a:xfrm>
            <a:off x="1130631" y="3916124"/>
            <a:ext cx="255120" cy="1034295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8" name="文本框 19"/>
          <p:cNvSpPr txBox="1"/>
          <p:nvPr>
            <p:custDataLst>
              <p:tags r:id="rId10"/>
            </p:custDataLst>
          </p:nvPr>
        </p:nvSpPr>
        <p:spPr>
          <a:xfrm>
            <a:off x="1923580" y="4005488"/>
            <a:ext cx="9001035" cy="85561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经济高效：降低建设成本，提高经济效益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矩形 49"/>
          <p:cNvSpPr/>
          <p:nvPr>
            <p:custDataLst>
              <p:tags r:id="rId11"/>
            </p:custDataLst>
          </p:nvPr>
        </p:nvSpPr>
        <p:spPr>
          <a:xfrm>
            <a:off x="1654229" y="5143306"/>
            <a:ext cx="9407200" cy="1034295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2" name="矩形 26"/>
          <p:cNvSpPr/>
          <p:nvPr>
            <p:custDataLst>
              <p:tags r:id="rId12"/>
            </p:custDataLst>
          </p:nvPr>
        </p:nvSpPr>
        <p:spPr>
          <a:xfrm>
            <a:off x="1130631" y="5143306"/>
            <a:ext cx="255120" cy="1034295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4" name="文本框 27"/>
          <p:cNvSpPr txBox="1"/>
          <p:nvPr>
            <p:custDataLst>
              <p:tags r:id="rId13"/>
            </p:custDataLst>
          </p:nvPr>
        </p:nvSpPr>
        <p:spPr>
          <a:xfrm>
            <a:off x="1923580" y="5232670"/>
            <a:ext cx="9001035" cy="85561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社会价值：促进可持续发展，提升城市形象和竞争力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4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lstStyle/>
          <a:p>
            <a:r>
              <a:rPr lang="zh-CN" altLang="en-US"/>
              <a:t>绿色建筑的设计理念</a:t>
            </a:r>
            <a:endParaRPr lang="zh-CN" altLang="en-US"/>
          </a:p>
        </p:txBody>
      </p:sp>
      <p:sp>
        <p:nvSpPr>
          <p:cNvPr id="104914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1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节能与资源高效利用</a:t>
            </a:r>
            <a:endParaRPr lang="zh-CN" altLang="en-US"/>
          </a:p>
        </p:txBody>
      </p:sp>
      <p:sp>
        <p:nvSpPr>
          <p:cNvPr id="1049214" name="矩形 3"/>
          <p:cNvSpPr/>
          <p:nvPr>
            <p:custDataLst>
              <p:tags r:id="rId2"/>
            </p:custDataLst>
          </p:nvPr>
        </p:nvSpPr>
        <p:spPr>
          <a:xfrm>
            <a:off x="1654229" y="1460500"/>
            <a:ext cx="9407200" cy="1034295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6" name="矩形 13"/>
          <p:cNvSpPr/>
          <p:nvPr>
            <p:custDataLst>
              <p:tags r:id="rId3"/>
            </p:custDataLst>
          </p:nvPr>
        </p:nvSpPr>
        <p:spPr>
          <a:xfrm>
            <a:off x="1130631" y="1460500"/>
            <a:ext cx="255120" cy="1034295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8" name="文本框 4"/>
          <p:cNvSpPr txBox="1"/>
          <p:nvPr>
            <p:custDataLst>
              <p:tags r:id="rId4"/>
            </p:custDataLst>
          </p:nvPr>
        </p:nvSpPr>
        <p:spPr>
          <a:xfrm>
            <a:off x="1923580" y="1549864"/>
            <a:ext cx="9001035" cy="85561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设计理念：采用节能技术，降低能源消耗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矩形 39"/>
          <p:cNvSpPr/>
          <p:nvPr>
            <p:custDataLst>
              <p:tags r:id="rId5"/>
            </p:custDataLst>
          </p:nvPr>
        </p:nvSpPr>
        <p:spPr>
          <a:xfrm>
            <a:off x="1654229" y="2688312"/>
            <a:ext cx="9407200" cy="1034295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2" name="矩形 5"/>
          <p:cNvSpPr/>
          <p:nvPr>
            <p:custDataLst>
              <p:tags r:id="rId6"/>
            </p:custDataLst>
          </p:nvPr>
        </p:nvSpPr>
        <p:spPr>
          <a:xfrm>
            <a:off x="1130631" y="2688312"/>
            <a:ext cx="255120" cy="1034295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4" name="文本框 41"/>
          <p:cNvSpPr txBox="1"/>
          <p:nvPr>
            <p:custDataLst>
              <p:tags r:id="rId7"/>
            </p:custDataLst>
          </p:nvPr>
        </p:nvSpPr>
        <p:spPr>
          <a:xfrm>
            <a:off x="1923580" y="2777676"/>
            <a:ext cx="9001035" cy="85561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资源利用：充分利用可再生资源，减少对不可再生资源的依赖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矩形 12"/>
          <p:cNvSpPr/>
          <p:nvPr>
            <p:custDataLst>
              <p:tags r:id="rId8"/>
            </p:custDataLst>
          </p:nvPr>
        </p:nvSpPr>
        <p:spPr>
          <a:xfrm>
            <a:off x="1654229" y="3916124"/>
            <a:ext cx="9407200" cy="1034295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8" name="矩形 17"/>
          <p:cNvSpPr/>
          <p:nvPr>
            <p:custDataLst>
              <p:tags r:id="rId9"/>
            </p:custDataLst>
          </p:nvPr>
        </p:nvSpPr>
        <p:spPr>
          <a:xfrm>
            <a:off x="1130631" y="3916124"/>
            <a:ext cx="255120" cy="1034295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0" name="文本框 19"/>
          <p:cNvSpPr txBox="1"/>
          <p:nvPr>
            <p:custDataLst>
              <p:tags r:id="rId10"/>
            </p:custDataLst>
          </p:nvPr>
        </p:nvSpPr>
        <p:spPr>
          <a:xfrm>
            <a:off x="1923580" y="4005488"/>
            <a:ext cx="9001035" cy="85561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建筑材料：使用环保、可回收的建筑材料，减少环境污染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矩形 49"/>
          <p:cNvSpPr/>
          <p:nvPr>
            <p:custDataLst>
              <p:tags r:id="rId11"/>
            </p:custDataLst>
          </p:nvPr>
        </p:nvSpPr>
        <p:spPr>
          <a:xfrm>
            <a:off x="1654229" y="5143306"/>
            <a:ext cx="9407200" cy="1034295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4" name="矩形 26"/>
          <p:cNvSpPr/>
          <p:nvPr>
            <p:custDataLst>
              <p:tags r:id="rId12"/>
            </p:custDataLst>
          </p:nvPr>
        </p:nvSpPr>
        <p:spPr>
          <a:xfrm>
            <a:off x="1130631" y="5143306"/>
            <a:ext cx="255120" cy="1034295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6" name="文本框 27"/>
          <p:cNvSpPr txBox="1"/>
          <p:nvPr>
            <p:custDataLst>
              <p:tags r:id="rId13"/>
            </p:custDataLst>
          </p:nvPr>
        </p:nvSpPr>
        <p:spPr>
          <a:xfrm>
            <a:off x="1923580" y="5232670"/>
            <a:ext cx="9001035" cy="85561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设计方法：采用绿色建筑设计方法，提高建筑的节能和资源利用效率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7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生态与环境友好</a:t>
            </a:r>
            <a:endParaRPr lang="zh-CN" altLang="en-US"/>
          </a:p>
        </p:txBody>
      </p:sp>
      <p:sp>
        <p:nvSpPr>
          <p:cNvPr id="104927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58279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31712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任意多边形 18"/>
          <p:cNvSpPr/>
          <p:nvPr>
            <p:custDataLst>
              <p:tags r:id="rId4"/>
            </p:custDataLst>
          </p:nvPr>
        </p:nvSpPr>
        <p:spPr>
          <a:xfrm>
            <a:off x="6428049" y="2438486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825378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58893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31712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任意多边形 4"/>
          <p:cNvSpPr/>
          <p:nvPr>
            <p:custDataLst>
              <p:tags r:id="rId8"/>
            </p:custDataLst>
          </p:nvPr>
        </p:nvSpPr>
        <p:spPr>
          <a:xfrm>
            <a:off x="961067" y="2438486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825378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118557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设计理念：注重生态平衡，保护环境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118557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节能设计：采用节能技术，降低能耗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4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71180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329414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任意多边形 11"/>
          <p:cNvSpPr/>
          <p:nvPr>
            <p:custDataLst>
              <p:tags r:id="rId14"/>
            </p:custDataLst>
          </p:nvPr>
        </p:nvSpPr>
        <p:spPr>
          <a:xfrm>
            <a:off x="3764900" y="245015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838279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95139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52145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任意多边形 25"/>
          <p:cNvSpPr/>
          <p:nvPr>
            <p:custDataLst>
              <p:tags r:id="rId18"/>
            </p:custDataLst>
          </p:nvPr>
        </p:nvSpPr>
        <p:spPr>
          <a:xfrm>
            <a:off x="9090584" y="2474118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62238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54188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生态景观：营造生态景观，提高环境质量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13022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材料选择：使用环保材料，减少污染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4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人文与健康舒适</a:t>
            </a:r>
            <a:endParaRPr lang="zh-CN" altLang="en-US"/>
          </a:p>
        </p:txBody>
      </p:sp>
      <p:sp>
        <p:nvSpPr>
          <p:cNvPr id="1049350" name="矩形 5"/>
          <p:cNvSpPr/>
          <p:nvPr>
            <p:custDataLst>
              <p:tags r:id="rId2"/>
            </p:custDataLst>
          </p:nvPr>
        </p:nvSpPr>
        <p:spPr>
          <a:xfrm>
            <a:off x="838200" y="2567350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52" name="矩形 10"/>
          <p:cNvSpPr/>
          <p:nvPr>
            <p:custDataLst>
              <p:tags r:id="rId3"/>
            </p:custDataLst>
          </p:nvPr>
        </p:nvSpPr>
        <p:spPr>
          <a:xfrm>
            <a:off x="1178143" y="2561848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54" name="TextBox 2"/>
          <p:cNvSpPr txBox="1"/>
          <p:nvPr>
            <p:custDataLst>
              <p:tags r:id="rId4"/>
            </p:custDataLst>
          </p:nvPr>
        </p:nvSpPr>
        <p:spPr>
          <a:xfrm>
            <a:off x="986772" y="3117006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0"/>
                <a:sym typeface="Arial" pitchFamily="34" charset="0"/>
              </a:rPr>
              <a:t>设计理念：以人为本，注重人的健康和舒适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0"/>
              <a:sym typeface="Arial" pitchFamily="34" charset="0"/>
            </a:endParaRPr>
          </a:p>
        </p:txBody>
      </p:sp>
      <p:sp>
        <p:nvSpPr>
          <p:cNvPr id="1049356" name="矩形 6"/>
          <p:cNvSpPr/>
          <p:nvPr>
            <p:custDataLst>
              <p:tags r:id="rId5"/>
            </p:custDataLst>
          </p:nvPr>
        </p:nvSpPr>
        <p:spPr>
          <a:xfrm>
            <a:off x="3521057" y="2567350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58" name="矩形 11"/>
          <p:cNvSpPr/>
          <p:nvPr>
            <p:custDataLst>
              <p:tags r:id="rId6"/>
            </p:custDataLst>
          </p:nvPr>
        </p:nvSpPr>
        <p:spPr>
          <a:xfrm>
            <a:off x="3879342" y="2561848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60" name="TextBox 2"/>
          <p:cNvSpPr txBox="1"/>
          <p:nvPr>
            <p:custDataLst>
              <p:tags r:id="rId7"/>
            </p:custDataLst>
          </p:nvPr>
        </p:nvSpPr>
        <p:spPr>
          <a:xfrm>
            <a:off x="3669017" y="3117006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0"/>
                <a:sym typeface="Arial" pitchFamily="34" charset="0"/>
              </a:rPr>
              <a:t>健康舒适：提供良好的室内空气质量、温度、湿度和光照环境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0"/>
              <a:sym typeface="Arial" pitchFamily="34" charset="0"/>
            </a:endParaRPr>
          </a:p>
        </p:txBody>
      </p:sp>
      <p:sp>
        <p:nvSpPr>
          <p:cNvPr id="1049362" name="矩形 33"/>
          <p:cNvSpPr/>
          <p:nvPr>
            <p:custDataLst>
              <p:tags r:id="rId8"/>
            </p:custDataLst>
          </p:nvPr>
        </p:nvSpPr>
        <p:spPr>
          <a:xfrm>
            <a:off x="6199634" y="2567350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64" name="矩形 37"/>
          <p:cNvSpPr/>
          <p:nvPr>
            <p:custDataLst>
              <p:tags r:id="rId9"/>
            </p:custDataLst>
          </p:nvPr>
        </p:nvSpPr>
        <p:spPr>
          <a:xfrm>
            <a:off x="6539576" y="2561848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66" name="TextBox 2"/>
          <p:cNvSpPr txBox="1"/>
          <p:nvPr>
            <p:custDataLst>
              <p:tags r:id="rId10"/>
            </p:custDataLst>
          </p:nvPr>
        </p:nvSpPr>
        <p:spPr>
          <a:xfrm>
            <a:off x="6348206" y="3117006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0"/>
                <a:sym typeface="Arial" pitchFamily="34" charset="0"/>
              </a:rPr>
              <a:t>绿色材料：使用环保、无毒、无害的建筑材料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0"/>
              <a:sym typeface="Arial" pitchFamily="34" charset="0"/>
            </a:endParaRPr>
          </a:p>
        </p:txBody>
      </p:sp>
      <p:sp>
        <p:nvSpPr>
          <p:cNvPr id="1049368" name="矩形 34"/>
          <p:cNvSpPr/>
          <p:nvPr>
            <p:custDataLst>
              <p:tags r:id="rId11"/>
            </p:custDataLst>
          </p:nvPr>
        </p:nvSpPr>
        <p:spPr>
          <a:xfrm>
            <a:off x="8872708" y="2567350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70" name="矩形 38"/>
          <p:cNvSpPr/>
          <p:nvPr>
            <p:custDataLst>
              <p:tags r:id="rId12"/>
            </p:custDataLst>
          </p:nvPr>
        </p:nvSpPr>
        <p:spPr>
          <a:xfrm>
            <a:off x="9230993" y="2561848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72" name="TextBox 2"/>
          <p:cNvSpPr txBox="1"/>
          <p:nvPr>
            <p:custDataLst>
              <p:tags r:id="rId13"/>
            </p:custDataLst>
          </p:nvPr>
        </p:nvSpPr>
        <p:spPr>
          <a:xfrm>
            <a:off x="9021280" y="3117006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0"/>
                <a:sym typeface="Arial" pitchFamily="34" charset="0"/>
              </a:rPr>
              <a:t>节能环保：降低能源消耗，减少环境污染，提高能源利用效率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0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https://d.book118.com/926231053152010031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  <p:tag name="KSO_WM_TEMPLATE_THUMBS_INDEX" val="1、1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30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88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24"/>
</p:tagLst>
</file>

<file path=ppt/tags/tag78.xml><?xml version="1.0" encoding="utf-8"?>
<p:tagLst xmlns:p="http://schemas.openxmlformats.org/presentationml/2006/main">
  <p:tag name="KSO_WM_BEAUTIFY_FLAG" val="#wm#"/>
  <p:tag name="KSO_WM_SLIDE_ID" val="custom2023120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  <p:tag name="KSO_WM_TEMPLATE_THUMBS_INDEX" val="1、11"/>
</p:tagLst>
</file>

<file path=ppt/tags/tag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8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5*l_h_i*1_1_1"/>
  <p:tag name="KSO_WM_UNIT_INDEX" val="1_1_1"/>
  <p:tag name="KSO_WM_UNIT_LAYERLEVEL" val="1_1_1"/>
  <p:tag name="KSO_WM_UNIT_SUBTYPE" val="d"/>
  <p:tag name="KSO_WM_UNIT_TYPE" val="l_h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5*l_h_i*1_2_1"/>
  <p:tag name="KSO_WM_UNIT_INDEX" val="1_2_1"/>
  <p:tag name="KSO_WM_UNIT_LAYERLEVEL" val="1_1_1"/>
  <p:tag name="KSO_WM_UNIT_SUBTYPE" val="d"/>
  <p:tag name="KSO_WM_UNIT_TYPE" val="l_h_i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5*l_h_i*1_4_1"/>
  <p:tag name="KSO_WM_UNIT_INDEX" val="1_4_1"/>
  <p:tag name="KSO_WM_UNIT_LAYERLEVEL" val="1_1_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5*l_h_i*1_3_1"/>
  <p:tag name="KSO_WM_UNIT_INDEX" val="1_3_1"/>
  <p:tag name="KSO_WM_UNIT_LAYERLEVEL" val="1_1_1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5*l_h_i*1_5_1"/>
  <p:tag name="KSO_WM_UNIT_INDEX" val="1_5_1"/>
  <p:tag name="KSO_WM_UNIT_LAYERLEVEL" val="1_1_1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05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1"/>
  <p:tag name="KSO_WM_UNIT_DIAGRAM_ISNUMVISUAL" val="0"/>
  <p:tag name="KSO_WM_UNIT_DIAGRAM_ISREFERUNIT" val="0"/>
  <p:tag name="KSO_WM_UNIT_HIGHLIGHT" val="0"/>
  <p:tag name="KSO_WM_UNIT_ID" val="custom20231205_9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93.xml><?xml version="1.0" encoding="utf-8"?>
<p:tagLst xmlns:p="http://schemas.openxmlformats.org/presentationml/2006/main">
  <p:tag name="KSO_WM_BEAUTIFY_FLAG" val="#wm#"/>
  <p:tag name="KSO_WM_SLIDE_ID" val="custom2023120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1"/>
  <p:tag name="KSO_WM_UNIT_DIAGRAM_ISNUMVISUAL" val="0"/>
  <p:tag name="KSO_WM_UNIT_DIAGRAM_ISREFERUNIT" val="0"/>
  <p:tag name="KSO_WM_UNIT_HIGHLIGHT" val="0"/>
  <p:tag name="KSO_WM_UNIT_ID" val="custom20231205_9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96.xml><?xml version="1.0" encoding="utf-8"?>
<p:tagLst xmlns:p="http://schemas.openxmlformats.org/presentationml/2006/main">
  <p:tag name="KSO_WM_BEAUTIFY_FLAG" val="#wm#"/>
  <p:tag name="KSO_WM_SLIDE_ID" val="custom2023120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1"/>
  <p:tag name="KSO_WM_UNIT_DIAGRAM_ISNUMVISUAL" val="0"/>
  <p:tag name="KSO_WM_UNIT_DIAGRAM_ISREFERUNIT" val="0"/>
  <p:tag name="KSO_WM_UNIT_HIGHLIGHT" val="0"/>
  <p:tag name="KSO_WM_UNIT_ID" val="custom20231205_9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35.xml><?xml version="1.0" encoding="utf-8"?>
<p:tagLst xmlns:p="http://schemas.openxmlformats.org/presentationml/2006/main">
  <p:tag name="KSO_WM_BEAUTIFY_FLAG" val="#wm#"/>
  <p:tag name="KSO_WM_SLIDE_ID" val="custom2023120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13">
      <a:dk1>
        <a:srgbClr val="000000"/>
      </a:dk1>
      <a:lt1>
        <a:srgbClr val="FFFFFF"/>
      </a:lt1>
      <a:dk2>
        <a:srgbClr val="510303"/>
      </a:dk2>
      <a:lt2>
        <a:srgbClr val="FFF3F3"/>
      </a:lt2>
      <a:accent1>
        <a:srgbClr val="FE2F49"/>
      </a:accent1>
      <a:accent2>
        <a:srgbClr val="ED49E1"/>
      </a:accent2>
      <a:accent3>
        <a:srgbClr val="FE76DA"/>
      </a:accent3>
      <a:accent4>
        <a:srgbClr val="FF9929"/>
      </a:accent4>
      <a:accent5>
        <a:srgbClr val="75C6FE"/>
      </a:accent5>
      <a:accent6>
        <a:srgbClr val="B482DA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微软雅黑</vt:lpstr>
      <vt:lpstr>Wingdings</vt:lpstr>
      <vt:lpstr>宋体</vt:lpstr>
      <vt:lpstr>Office Theme</vt:lpstr>
      <vt:lpstr>绿色建筑的设计理念与实践研究</vt:lpstr>
      <vt:lpstr>目录</vt:lpstr>
      <vt:lpstr>添加章节标题</vt:lpstr>
      <vt:lpstr>绿色建筑的发展历程</vt:lpstr>
      <vt:lpstr>PowerPoint Presentation</vt:lpstr>
      <vt:lpstr>绿色建筑的定义与起源</vt:lpstr>
      <vt:lpstr>绿色建筑的发展阶段</vt:lpstr>
      <vt:lpstr>绿色建筑的重要意义</vt:lpstr>
      <vt:lpstr>绿色建筑的设计理念</vt:lpstr>
      <vt:lpstr>PowerPoint Presentation</vt:lpstr>
      <vt:lpstr>节能与资源高效利用</vt:lpstr>
      <vt:lpstr>生态与环境友好</vt:lpstr>
      <vt:lpstr>人文与健康舒适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2024-08-30T08:55:51.745</cp:lastPrinted>
  <dcterms:created xsi:type="dcterms:W3CDTF">2024-08-30T00:55:51Z</dcterms:created>
  <dcterms:modified xsi:type="dcterms:W3CDTF">2024-08-30T00:55:53Z</dcterms:modified>
</cp:coreProperties>
</file>