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23FA9A-0A4C-4373-801E-55BF92833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733DCA-9EA7-4C05-B3C9-7E4B6EB0D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715F6-DBA9-4A84-8145-C06EED891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B5E2E4-9934-4B1E-83F5-3D9301C9F4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C9650C-D31D-4546-A866-B3BD91A64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732DA6-D6B9-4BD6-9788-6600B717D1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8C48C0-5B0D-49FB-A073-6D0B2CE41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0855C1-B809-491C-AA81-7639B91BF3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5018E-5A0B-409E-856B-8B3247D3B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DE9EA2-99C2-453F-A738-978D215FC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1B402-895F-45D0-B1C6-B9BF47EF4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233030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脑卒中病人的护理\n## 1.脑卒中的概述及病因\n### 1.1脑卒中的定义及分类\n### 1.2脑卒中的发病原因\n### 1.3脑卒中的危险因素及预防\n## 2.脑卒中病人的临床表现\n### 2.1脑出血的临床表现\n### 2.2脑梗死的临床表现\n### 2.3短暂性脑缺血发作的临床表现\n## 3.脑卒中病人的诊断与评估\n### 3.1脑卒中的诊断方法\n### 3.2脑卒中病人的评估方法\n### 3.3脑卒中病人的分级与分期\n## 4.脑卒中病人的护理措施\n### 4.1脑卒中病人的生活护理\n### 4.2脑卒中病人的康复护理\n### 4.3脑卒中病人的心理护理\n## 5.脑卒中病人的并发症预防与护理\n### 5.1脑卒中病人的压疮预防与护理\n### 5.2脑卒中病人的肺部感染预防与护理\n### 5.3脑卒中病人的深静脉血栓预防与护理\n## 6.脑卒中病人的健康教育\n### 6.1脑卒中病人的疾病知识教育\n### 6.2脑卒中病人的生活方式调整\n### 6.3脑卒中病人的药物治疗与依从性\n## 7.脑卒中病人的出院指导与随访\n### 7.1脑卒中病人的出院计划与指导\n### 7.2脑卒中病人的家庭护理与自我管理\n### 7.3脑卒中病人的定期随访与康复评估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脑卒中病人的护理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3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3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脑卒中的概述及病因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脑卒中的定义</a:t>
                </a:r>
                <a:endParaRPr/>
              </a:p>
            </p:txBody>
          </p:sp>
          <p:sp>
            <p:nvSpPr>
              <p:cNvPr id="27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是一种急性脑血管疾病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表现为局部脑组织缺血、缺氧和出血</a:t>
                </a:r>
                <a:endParaRPr/>
              </a:p>
            </p:txBody>
          </p:sp>
          <p:sp>
            <p:nvSpPr>
              <p:cNvPr id="27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脑卒中的分类</a:t>
                </a:r>
                <a:endParaRPr/>
              </a:p>
            </p:txBody>
          </p:sp>
          <p:sp>
            <p:nvSpPr>
              <p:cNvPr id="28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脑出血：脑血管破裂出血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脑梗死：脑血管堵塞导致供血不足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短暂性脑缺血发作：脑血管短暂性供血不足</a:t>
                </a:r>
                <a:endParaRPr/>
              </a:p>
            </p:txBody>
          </p:sp>
          <p:sp>
            <p:nvSpPr>
              <p:cNvPr id="28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脑卒中的定义及分类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96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97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9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动脉硬化、高血压、脑血管畸形等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导致脑血管破裂或堵塞</a:t>
                </a:r>
                <a:endParaRPr/>
              </a:p>
            </p:txBody>
          </p:sp>
          <p:sp>
            <p:nvSpPr>
              <p:cNvPr id="2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血管因素</a:t>
                </a:r>
                <a:endParaRPr/>
              </a:p>
            </p:txBody>
          </p:sp>
        </p:grpSp>
        <p:grpSp>
          <p:nvGrpSpPr>
            <p:cNvPr id="300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3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心律失常、心瓣膜病等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导致血栓形成，影响脑血管供血</a:t>
                </a:r>
                <a:endParaRPr/>
              </a:p>
            </p:txBody>
          </p:sp>
          <p:sp>
            <p:nvSpPr>
              <p:cNvPr id="30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心源性因素</a:t>
                </a:r>
                <a:endParaRPr/>
              </a:p>
            </p:txBody>
          </p:sp>
        </p:grpSp>
        <p:grpSp>
          <p:nvGrpSpPr>
            <p:cNvPr id="303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30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高凝状态、血液病等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增加脑血管出血或堵塞的风险</a:t>
                </a:r>
                <a:endParaRPr/>
              </a:p>
            </p:txBody>
          </p:sp>
          <p:sp>
            <p:nvSpPr>
              <p:cNvPr id="30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血液成分因素</a:t>
                </a:r>
                <a:endParaRPr/>
              </a:p>
            </p:txBody>
          </p:sp>
        </p:grpSp>
      </p:grpSp>
      <p:pic>
        <p:nvPicPr>
          <p:cNvPr id="306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307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08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09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3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脑卒中的发病原因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脑卒中的危险因素及预防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危险因素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高血压、糖尿病、高血脂等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吸烟、饮酒、肥胖等不良生活习惯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家族遗传、年龄、性别等</a:t>
                </a:r>
                <a:endParaRPr/>
              </a:p>
            </p:txBody>
          </p:sp>
          <p:pic>
            <p:nvPicPr>
              <p:cNvPr id="3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预防措施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控制高血压、糖尿病、高血脂等原发病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改善不良生活习惯，戒烟限酒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定期体检，早期发现和治疗脑卒中危险因素</a:t>
                </a:r>
                <a:endParaRPr/>
              </a:p>
            </p:txBody>
          </p:sp>
          <p:pic>
            <p:nvPicPr>
              <p:cNvPr id="3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25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26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327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脑卒中病人的临床表现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330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331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3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突发剧烈头痛</a:t>
                </a:r>
                <a:endParaRPr/>
              </a:p>
            </p:txBody>
          </p:sp>
          <p:sp>
            <p:nvSpPr>
              <p:cNvPr id="33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伴恶心、呕吐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脑膜刺激征阳性</a:t>
                </a:r>
                <a:endParaRPr/>
              </a:p>
            </p:txBody>
          </p:sp>
        </p:grpSp>
        <p:grpSp>
          <p:nvGrpSpPr>
            <p:cNvPr id="334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意识障碍</a:t>
                </a:r>
                <a:endParaRPr/>
              </a:p>
            </p:txBody>
          </p:sp>
          <p:sp>
            <p:nvSpPr>
              <p:cNvPr id="33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轻度意识模糊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昏迷</a:t>
                </a:r>
                <a:endParaRPr/>
              </a:p>
            </p:txBody>
          </p:sp>
        </p:grpSp>
        <p:grpSp>
          <p:nvGrpSpPr>
            <p:cNvPr id="337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3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神经系统症状</a:t>
                </a:r>
                <a:endParaRPr/>
              </a:p>
            </p:txBody>
          </p:sp>
          <p:sp>
            <p:nvSpPr>
              <p:cNvPr id="33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偏瘫、失语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眼球活动障碍、视力下降</a:t>
                </a:r>
                <a:endParaRPr/>
              </a:p>
            </p:txBody>
          </p:sp>
        </p:grpSp>
      </p:grpSp>
      <p:sp>
        <p:nvSpPr>
          <p:cNvPr id="3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脑出血的临床表现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34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34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34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突发神经系统症状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4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偏瘫、失语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面部麻木、感觉异常</a:t>
                </a:r>
                <a:endParaRPr/>
              </a:p>
            </p:txBody>
          </p:sp>
          <p:sp>
            <p:nvSpPr>
              <p:cNvPr id="34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4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3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意识障碍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轻度意识模糊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昏迷</a:t>
                </a:r>
                <a:endParaRPr/>
              </a:p>
            </p:txBody>
          </p:sp>
          <p:sp>
            <p:nvSpPr>
              <p:cNvPr id="35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35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35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合并症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35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高血压、糖尿病、高血脂等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心律失常、心力衰竭等</a:t>
                </a:r>
                <a:endParaRPr/>
              </a:p>
            </p:txBody>
          </p:sp>
          <p:sp>
            <p:nvSpPr>
              <p:cNvPr id="35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3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脑梗死的临床表现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5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58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359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360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突发神经系统症状</a:t>
                </a:r>
                <a:endParaRPr/>
              </a:p>
            </p:txBody>
          </p:sp>
          <p:sp>
            <p:nvSpPr>
              <p:cNvPr id="361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偏瘫、失语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面部麻木、感觉异常</a:t>
                </a:r>
                <a:endParaRPr/>
              </a:p>
            </p:txBody>
          </p:sp>
        </p:grpSp>
        <p:grpSp>
          <p:nvGrpSpPr>
            <p:cNvPr id="362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3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持续时间短暂</a:t>
                </a:r>
                <a:endParaRPr/>
              </a:p>
            </p:txBody>
          </p:sp>
          <p:sp>
            <p:nvSpPr>
              <p:cNvPr id="3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一般在30分钟内恢复正常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可反复发作</a:t>
                </a:r>
                <a:endParaRPr/>
              </a:p>
            </p:txBody>
          </p:sp>
        </p:grpSp>
        <p:grpSp>
          <p:nvGrpSpPr>
            <p:cNvPr id="365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3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排除其他病因</a:t>
                </a:r>
                <a:endParaRPr/>
              </a:p>
            </p:txBody>
          </p:sp>
          <p:sp>
            <p:nvSpPr>
              <p:cNvPr id="3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颅内肿瘤、炎症等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代谢性疾病、中毒等</a:t>
                </a:r>
                <a:endParaRPr/>
              </a:p>
            </p:txBody>
          </p:sp>
        </p:grpSp>
      </p:grpSp>
      <p:pic>
        <p:nvPicPr>
          <p:cNvPr id="368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3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短暂性脑缺血发作的临床表现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370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371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372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脑卒中病人的诊断与评估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临床表现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根据病史和神经系统症状进行诊断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注意与类似疾病的鉴别诊断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影像学检查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CT、MRI等检查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明确脑血管病变部位和程度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实验室检查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血常规、生化、凝血功能等检查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了解患者全身状况和病因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脑卒中的诊断方法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脑卒中病人的评估方法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9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3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神经功能评估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NIHSS评分、CSS评分等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评估患者神经系统损伤程度</a:t>
                </a:r>
                <a:endParaRPr/>
              </a:p>
            </p:txBody>
          </p:sp>
          <p:pic>
            <p:nvPicPr>
              <p:cNvPr id="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4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3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生活能力评估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BI评分、Barthel指数等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评估患者日常生活能力</a:t>
                </a:r>
                <a:endParaRPr/>
              </a:p>
            </p:txBody>
          </p:sp>
          <p:pic>
            <p:nvPicPr>
              <p:cNvPr id="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39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4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HAMD评分、SAS评分等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评估患者心理状况和抑郁程度</a:t>
                </a:r>
                <a:endParaRPr/>
              </a:p>
            </p:txBody>
          </p:sp>
          <p:pic>
            <p:nvPicPr>
              <p:cNvPr id="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脑卒中病人的分级与分期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根据病情严重程度进行分级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如：轻度、中度、重度</a:t>
                </a:r>
                <a:endParaRPr/>
              </a:p>
            </p:txBody>
          </p:sp>
          <p:pic>
            <p:nvPicPr>
              <p:cNvPr id="5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5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分期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根据病程进行分期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如：急性期、恢复期、后遗症期</a:t>
                </a:r>
                <a:endParaRPr/>
              </a:p>
            </p:txBody>
          </p:sp>
          <p:pic>
            <p:nvPicPr>
              <p:cNvPr id="5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58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59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60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脑卒中病人的护理措施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6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63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64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6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低盐、低脂、高蛋白饮食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避免高糖、高热量食物</a:t>
                </a:r>
                <a:endParaRPr/>
              </a:p>
            </p:txBody>
          </p:sp>
          <p:pic>
            <p:nvPicPr>
              <p:cNvPr id="6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68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69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休息与活动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保持良好的作息规律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适当进行康复锻炼</a:t>
                </a:r>
                <a:endParaRPr/>
              </a:p>
            </p:txBody>
          </p:sp>
          <p:pic>
            <p:nvPicPr>
              <p:cNvPr id="72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73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74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个人卫生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保持皮肤清洁，防止压疮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注意口腔卫生，预防感染</a:t>
                </a:r>
                <a:endParaRPr/>
              </a:p>
            </p:txBody>
          </p:sp>
          <p:pic>
            <p:nvPicPr>
              <p:cNvPr id="77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7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脑卒中病人的生活护理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https://d.book118.com/926233030005010050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脑卒中病人的护理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2024-09-15T02:38:42.457</cp:lastPrinted>
  <dcterms:created xsi:type="dcterms:W3CDTF">2024-09-14T18:38:42Z</dcterms:created>
  <dcterms:modified xsi:type="dcterms:W3CDTF">2024-09-14T18:38:44Z</dcterms:modified>
</cp:coreProperties>
</file>