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1C5A80A-AF32-4F99-AC88-E75241480A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7C3C5B4-CA05-4B69-9D29-AC78C3BCAF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F1D79EE-0648-468F-9A97-517480C5AF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D5FAD2D-3B5B-4F37-BBEA-7A6F1A5776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753D012-467C-4412-8458-F8163301476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23DECA1-A1E6-4383-A19E-F6E45CD3D85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3814857-98BB-4FB6-A8A4-BC6BC8E5611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8BEF682-2C85-445A-9952-2B55253BF8F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82D2A8E-9872-44BF-873F-E6BDE48F923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0E3117-DA6C-40D7-968C-0BBCBED94D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1D6CC4-11D2-42CF-A92A-0BD46EB326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26234100240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alpha val="100000"/>
                  </a:srgbClr>
                </a:solidFill>
                <a:latin typeface="Microsoft Yahei"/>
                <a:ea typeface="Microsoft Yahei"/>
                <a:cs typeface="Microsoft Yahei"/>
              </a:rPr>
              <a:t>商业银行金融产品</a:t>
            </a:r>
          </a:p>
        </p:txBody>
      </p:sp>
      <p:sp>
        <p:nvSpPr>
          <p:cNvPr id="6" name="AutoShape 6"/>
          <p:cNvSpPr/>
          <p:nvPr/>
        </p:nvSpPr>
        <p:spPr>
          <a:xfrm>
            <a:off x="9364826" y="32926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alpha val="100000"/>
                  </a:srgbClr>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a:noFill/>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alpha val="100000"/>
                  </a:srgbClr>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金融产品概述</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商业银行主要金融产品</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金融产品创新与特色</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风险管理及监管政策</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营销策略与客户关系管理</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未来发展趋势及挑战</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金融产品概述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商业银行金融产品是指由商业银行设计、发行并管理的，旨在满足客户金融需求、实现资产增值的各类金融工具和服务的总称。</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分类</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根据产品性质和功能，商业银行金融产品可分为存款、贷款、投资、保险、汇款等类别；根据风险等级，可分为低风险、中风险和高风险产品。</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发展历程</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我国商业银行金融产品经历了从无到有、从单一到多元的发展历程。随着金融市场的不断开放和监管政策的逐步完善，商业银行金融产品的种类和规模不断扩大。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现状</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目前，我国商业银行金融产品市场已经形成了较为完整的产品体系，涵盖了各类风险偏好和收益需求的投资者。同时，随着科技的进步，互联网金融产品也逐渐崭露头角，为市场提供了更多的选择。</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687" r="24687"/>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个人投资者需求</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随着居民财富的增长和金融知识的普及，个人投资者对商业银行金融产品的需求不断增加。他们希望通过购买金融产品实现资产的保值增值，同时获取更高的收益。</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792" r="16792"/>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企业客户需求</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企业客户是商业银行金融产品的另一大需求群体。他们在生产经营过程中需要大量的资金支持，而商业银行提供的贷款、保理等金融产品能够满足他们的融资需求。</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政府机构需求</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政府机构在调节经济、推动社会发展过程中，也需要利用商业银行金融产品来筹集资金、实施财政政策等。例如，政府可以通过发行国债等方式筹集资金，用于基础设施建设、社会福利支出等。</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商业银行主要金融产品</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无固定期限，随时存取，按活期利率计息。</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活期存款</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约定存期，到期支取本息，提前支取按活期计息。</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定期存款</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不约定存期，支取时需提前通知银行，约定支取日期和金额。</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通知存款</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面向个人和企业发行的大额存款凭证，可转让、可质押。</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大额存单</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存款类产品</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083" r="12083"/>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75" r="1667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个人消费贷款</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个人经营贷款</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企业贷款</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房屋按揭贷款</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贷款类产品</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用于个人或家庭消费支出的贷款，如购车、装修、旅游等。</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用于企业生产经营活动的贷款，包括流动资金贷款、固定资产贷款等。</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用于个人或家庭经营活动的贷款，如个体工商户、小微企业主等。</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购房者以所购住房做抵押并由其所购买住房的房地产企业提供阶段性担保的个人住房贷款业务。</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股票</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股份公司所有权的一部分，也是发行的所有权凭证，是股份公司为筹集资金而发行给各个股东作为持股凭证并借以取得股息和红利的一种有价证券。</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银行理财产品</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商业银行自行设计并发行，将募集到的资金根据产品合同约定投入相关金融市场及购买相关金融产品。</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基金</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一种利益共享、风险共担的集合证券投资方式，通过发行基金份额集中投资者的资金，由基金托管人托管，由基金管理人管理和运用资金。</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债券</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政府、企业、银行等债务人为筹集资金,按照法定程序发行并向债权人承诺于指定日期还本付息的有价证券。</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投资类产品</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96324" y="1798767"/>
            <a:ext cx="2754316" cy="64698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642414" y="1934125"/>
            <a:ext cx="2708226" cy="377919"/>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外汇汇款</a:t>
            </a:r>
            <a:endParaRPr lang="en-US" sz="1100"/>
          </a:p>
        </p:txBody>
      </p:sp>
      <p:sp>
        <p:nvSpPr>
          <p:cNvPr id="4" name="Freeform 4"/>
          <p:cNvSpPr/>
          <p:nvPr/>
        </p:nvSpPr>
        <p:spPr>
          <a:xfrm>
            <a:off x="1810403" y="1798767"/>
            <a:ext cx="559947" cy="562395"/>
          </a:xfrm>
          <a:custGeom>
            <a:rect l="l" t="t"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642414" y="2932252"/>
            <a:ext cx="2753936" cy="645148"/>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2654004" y="4055207"/>
            <a:ext cx="2752792" cy="64469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781996" y="4110075"/>
            <a:ext cx="644511" cy="521244"/>
          </a:xfrm>
          <a:custGeom>
            <a:rect l="l" t="t"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2619378" y="5177711"/>
            <a:ext cx="2754121" cy="647099"/>
          </a:xfrm>
          <a:prstGeom prst="roundRect">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776120" y="5179997"/>
            <a:ext cx="628513" cy="649269"/>
          </a:xfrm>
          <a:custGeom>
            <a:rect l="l" t="t"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642414" y="3056650"/>
            <a:ext cx="2708226" cy="367030"/>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结售汇</a:t>
            </a:r>
            <a:endParaRPr lang="en-US" sz="1100"/>
          </a:p>
        </p:txBody>
      </p:sp>
      <p:sp>
        <p:nvSpPr>
          <p:cNvPr id="11" name="AutoShape 11"/>
          <p:cNvSpPr/>
          <p:nvPr/>
        </p:nvSpPr>
        <p:spPr>
          <a:xfrm>
            <a:off x="2654004" y="4162996"/>
            <a:ext cx="2696636" cy="413850"/>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外汇买卖</a:t>
            </a:r>
            <a:endParaRPr lang="en-US" sz="1100"/>
          </a:p>
        </p:txBody>
      </p:sp>
      <p:sp>
        <p:nvSpPr>
          <p:cNvPr id="12" name="AutoShape 12"/>
          <p:cNvSpPr/>
          <p:nvPr/>
        </p:nvSpPr>
        <p:spPr>
          <a:xfrm>
            <a:off x="2596324" y="5312610"/>
            <a:ext cx="2754316" cy="367030"/>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270"/>
              </a:spcBef>
              <a:defRPr/>
            </a:pPr>
            <a:r>
              <a:rPr lang="en-US" sz="1575" b="1">
                <a:solidFill>
                  <a:srgbClr val="FFFFFF">
                    <a:alpha val="100000"/>
                  </a:srgbClr>
                </a:solidFill>
                <a:latin typeface="Microsoft Yahei"/>
                <a:ea typeface="Microsoft Yahei"/>
                <a:cs typeface="Microsoft Yahei"/>
              </a:rPr>
              <a:t>国际结算</a:t>
            </a:r>
            <a:endParaRPr lang="en-US" sz="1100"/>
          </a:p>
        </p:txBody>
      </p:sp>
      <p:sp>
        <p:nvSpPr>
          <p:cNvPr id="13" name="Freeform 13"/>
          <p:cNvSpPr/>
          <p:nvPr/>
        </p:nvSpPr>
        <p:spPr>
          <a:xfrm>
            <a:off x="1810403" y="2932252"/>
            <a:ext cx="568288" cy="568288"/>
          </a:xfrm>
          <a:custGeom>
            <a:rect l="l" t="t" r="r" b="b"/>
            <a:pathLst>
              <a:path w="304800" h="304800">
                <a:moveTo>
                  <a:pt x="247650" y="38100"/>
                </a:moveTo>
                <a:lnTo>
                  <a:pt x="247650" y="57598"/>
                </a:lnTo>
                <a:cubicBezTo>
                  <a:pt x="247650" y="78657"/>
                  <a:pt x="230610" y="95698"/>
                  <a:pt x="209550" y="95698"/>
                </a:cubicBezTo>
                <a:cubicBezTo>
                  <a:pt x="188490" y="95698"/>
                  <a:pt x="171450" y="78657"/>
                  <a:pt x="171450" y="57598"/>
                </a:cubicBezTo>
                <a:lnTo>
                  <a:pt x="171450" y="38100"/>
                </a:lnTo>
                <a:lnTo>
                  <a:pt x="133350" y="38100"/>
                </a:lnTo>
                <a:lnTo>
                  <a:pt x="133350" y="57598"/>
                </a:lnTo>
                <a:cubicBezTo>
                  <a:pt x="133350" y="78657"/>
                  <a:pt x="116310" y="95698"/>
                  <a:pt x="95250" y="95698"/>
                </a:cubicBezTo>
                <a:cubicBezTo>
                  <a:pt x="74190" y="95698"/>
                  <a:pt x="57150" y="78657"/>
                  <a:pt x="57150" y="57598"/>
                </a:cubicBezTo>
                <a:lnTo>
                  <a:pt x="57150" y="38100"/>
                </a:lnTo>
                <a:lnTo>
                  <a:pt x="0" y="38100"/>
                </a:lnTo>
                <a:lnTo>
                  <a:pt x="0" y="304800"/>
                </a:lnTo>
                <a:lnTo>
                  <a:pt x="304800" y="304800"/>
                </a:lnTo>
                <a:lnTo>
                  <a:pt x="304800" y="38100"/>
                </a:lnTo>
                <a:lnTo>
                  <a:pt x="247650" y="38100"/>
                </a:lnTo>
                <a:close/>
                <a:moveTo>
                  <a:pt x="95250" y="266700"/>
                </a:moveTo>
                <a:lnTo>
                  <a:pt x="57150" y="266700"/>
                </a:lnTo>
                <a:lnTo>
                  <a:pt x="57150" y="228600"/>
                </a:lnTo>
                <a:lnTo>
                  <a:pt x="95250" y="228600"/>
                </a:lnTo>
                <a:lnTo>
                  <a:pt x="95250" y="266700"/>
                </a:lnTo>
                <a:close/>
                <a:moveTo>
                  <a:pt x="95250" y="190500"/>
                </a:moveTo>
                <a:lnTo>
                  <a:pt x="57150" y="190500"/>
                </a:lnTo>
                <a:lnTo>
                  <a:pt x="57150" y="152400"/>
                </a:lnTo>
                <a:lnTo>
                  <a:pt x="95250" y="152400"/>
                </a:lnTo>
                <a:lnTo>
                  <a:pt x="95250" y="190500"/>
                </a:lnTo>
                <a:close/>
                <a:moveTo>
                  <a:pt x="171450" y="266700"/>
                </a:moveTo>
                <a:lnTo>
                  <a:pt x="133350" y="266700"/>
                </a:lnTo>
                <a:lnTo>
                  <a:pt x="133350" y="228600"/>
                </a:lnTo>
                <a:lnTo>
                  <a:pt x="171450" y="228600"/>
                </a:lnTo>
                <a:lnTo>
                  <a:pt x="171450" y="266700"/>
                </a:lnTo>
                <a:close/>
                <a:moveTo>
                  <a:pt x="171450" y="190500"/>
                </a:moveTo>
                <a:lnTo>
                  <a:pt x="133350" y="190500"/>
                </a:lnTo>
                <a:lnTo>
                  <a:pt x="133350" y="152400"/>
                </a:lnTo>
                <a:lnTo>
                  <a:pt x="171450" y="152400"/>
                </a:lnTo>
                <a:lnTo>
                  <a:pt x="171450" y="190500"/>
                </a:lnTo>
                <a:close/>
                <a:moveTo>
                  <a:pt x="209550" y="266700"/>
                </a:moveTo>
                <a:lnTo>
                  <a:pt x="209550" y="228600"/>
                </a:lnTo>
                <a:lnTo>
                  <a:pt x="247650" y="228600"/>
                </a:lnTo>
                <a:lnTo>
                  <a:pt x="209550" y="266700"/>
                </a:lnTo>
                <a:close/>
                <a:moveTo>
                  <a:pt x="247650" y="190500"/>
                </a:moveTo>
                <a:lnTo>
                  <a:pt x="209550" y="190500"/>
                </a:lnTo>
                <a:lnTo>
                  <a:pt x="209550" y="152400"/>
                </a:lnTo>
                <a:lnTo>
                  <a:pt x="247650" y="152400"/>
                </a:lnTo>
                <a:lnTo>
                  <a:pt x="247650" y="190500"/>
                </a:lnTo>
                <a:close/>
                <a:moveTo>
                  <a:pt x="76200" y="57150"/>
                </a:moveTo>
                <a:lnTo>
                  <a:pt x="76200" y="19050"/>
                </a:lnTo>
                <a:cubicBezTo>
                  <a:pt x="76200" y="8525"/>
                  <a:pt x="84725" y="0"/>
                  <a:pt x="95250" y="0"/>
                </a:cubicBezTo>
                <a:cubicBezTo>
                  <a:pt x="105775" y="0"/>
                  <a:pt x="114300" y="8525"/>
                  <a:pt x="114300" y="19050"/>
                </a:cubicBezTo>
                <a:lnTo>
                  <a:pt x="114300" y="57150"/>
                </a:lnTo>
                <a:cubicBezTo>
                  <a:pt x="114300" y="67675"/>
                  <a:pt x="105775" y="76200"/>
                  <a:pt x="95250" y="76200"/>
                </a:cubicBezTo>
                <a:cubicBezTo>
                  <a:pt x="84725" y="76200"/>
                  <a:pt x="76200" y="67675"/>
                  <a:pt x="76200" y="57150"/>
                </a:cubicBezTo>
                <a:close/>
                <a:moveTo>
                  <a:pt x="190500" y="57150"/>
                </a:moveTo>
                <a:lnTo>
                  <a:pt x="190500" y="19050"/>
                </a:lnTo>
                <a:cubicBezTo>
                  <a:pt x="190500" y="8525"/>
                  <a:pt x="199025" y="0"/>
                  <a:pt x="209550" y="0"/>
                </a:cubicBezTo>
                <a:cubicBezTo>
                  <a:pt x="220075" y="0"/>
                  <a:pt x="228600" y="8525"/>
                  <a:pt x="228600" y="19050"/>
                </a:cubicBezTo>
                <a:lnTo>
                  <a:pt x="228600" y="57150"/>
                </a:lnTo>
                <a:cubicBezTo>
                  <a:pt x="228600" y="67675"/>
                  <a:pt x="220075" y="76200"/>
                  <a:pt x="209550" y="76200"/>
                </a:cubicBezTo>
                <a:cubicBezTo>
                  <a:pt x="199025" y="76200"/>
                  <a:pt x="190500" y="67675"/>
                  <a:pt x="190500" y="5715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汇兑类产品</a:t>
              </a:r>
            </a:p>
          </p:txBody>
        </p:sp>
      </p:grpSp>
      <p:sp>
        <p:nvSpPr>
          <p:cNvPr id="36" name="AutoShape 36"/>
          <p:cNvSpPr/>
          <p:nvPr/>
        </p:nvSpPr>
        <p:spPr>
          <a:xfrm>
            <a:off x="5590556" y="2936787"/>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银行为企业或个人办理的将其外汇收入出售给银行，银行按交易行为发生之日的人民币汇率付给等值人民币的业务。</a:t>
            </a:r>
            <a:endParaRPr lang="en-US" sz="1100"/>
          </a:p>
        </p:txBody>
      </p:sp>
      <p:sp>
        <p:nvSpPr>
          <p:cNvPr id="37" name="AutoShape 37"/>
          <p:cNvSpPr/>
          <p:nvPr/>
        </p:nvSpPr>
        <p:spPr>
          <a:xfrm>
            <a:off x="5590556" y="4059741"/>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银行接受客户委托，按照银行外汇牌价进行的即期外汇买卖业务。</a:t>
            </a:r>
            <a:endParaRPr lang="en-US" sz="1100"/>
          </a:p>
        </p:txBody>
      </p:sp>
      <p:sp>
        <p:nvSpPr>
          <p:cNvPr id="38" name="AutoShape 38"/>
          <p:cNvSpPr/>
          <p:nvPr/>
        </p:nvSpPr>
        <p:spPr>
          <a:xfrm>
            <a:off x="5590556" y="5182247"/>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通过银行或非银行支付机构进行的国际贸易结算业务，包括汇款、托收、信用证等方式。</a:t>
            </a:r>
            <a:endParaRPr lang="en-US" sz="1100"/>
          </a:p>
        </p:txBody>
      </p:sp>
      <p:sp>
        <p:nvSpPr>
          <p:cNvPr id="39" name="AutoShape 39"/>
          <p:cNvSpPr/>
          <p:nvPr/>
        </p:nvSpPr>
        <p:spPr>
          <a:xfrm>
            <a:off x="5590556" y="1803301"/>
            <a:ext cx="4962525" cy="582295"/>
          </a:xfrm>
          <a:prstGeom prst="rect">
            <a:avLst/>
          </a:prstGeom>
          <a:noFill/>
        </p:spPr>
        <p:txBody>
          <a:bodyPr vert="horz" wrap="square" lIns="91345" tIns="45720" rIns="91345"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通过银行将款项从付款单位（或个人）的银行帐户或储蓄帐户汇给收款单位（或个人）的一种银行票据。</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金融产品创新与特色</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380" b="138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592" b="2592"/>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创新性金融产品介绍</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智能化投顾服务</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基于大数据和人工智能技术，为客户提供个性化的投资组合建议，实现资产配置的自动化和智能化。</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区块链技术应用</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通过区块链技术，实现金融交易的透明化、安全化和可追溯化，提高交易效率和信任度。</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数字货币及支付创新</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研发数字货币及支付解决方案，满足客户在数字化时代的支付和结算需求。</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针对中小企业融资难、融资贵的问题，提供定制化的融资解决方案，降低融资成本，提高融资效率。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中小企业融资服务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1914" b="11914"/>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跨境金融服务</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5210" r="15210"/>
          <a:stretch>
            <a:fillRect/>
          </a:stretch>
        </p:blipFill>
        <p:spPr>
          <a:xfrm>
            <a:off x="8741655"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绿色金融服务</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为跨境企业提供一站式的金融服务，包括跨境支付、结算、融资等，助力企业全球化发展。</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积极响应国家绿色发展政策，推出绿色信贷、绿色债券等金融产品，支持环保和可持续发展项目。</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特色化金融服务展示</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https://d.book118.com/926234100240010050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2024-09-16T12:02:24.479</cp:lastPrinted>
  <dcterms:created xsi:type="dcterms:W3CDTF">2024-09-16T04:02:24Z</dcterms:created>
  <dcterms:modified xsi:type="dcterms:W3CDTF">2024-09-16T04:02:26Z</dcterms:modified>
</cp:coreProperties>
</file>