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2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4EDE5-CCCB-4D03-B4F5-4DD5A7B04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31B19-B0E0-490F-9D89-AB14BA660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5897B-EB07-426F-AE72-710659404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55690-4D8C-44A1-B9A6-66854F4A1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20F48E-4F43-4423-A7A3-EEECDC211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3A41A0-0C88-48CA-ABAB-91269BA1F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7CC3FA-026D-4833-BACD-3EF6C6AD5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A61F1-E7F6-4492-BCDD-90F3F02F5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9BA2C-4978-49E7-8AEB-B5222A404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2E0DC-CD8F-41BB-A3E8-2DD0C0188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E224A-13BF-4233-A8C7-C55FD1EAF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289" r:id="rId2"/>
    <p:sldLayoutId id="2147493290" r:id="rId3"/>
    <p:sldLayoutId id="2147493291" r:id="rId4"/>
    <p:sldLayoutId id="2147493292" r:id="rId5"/>
    <p:sldLayoutId id="2147493293" r:id="rId6"/>
    <p:sldLayoutId id="2147493294" r:id="rId7"/>
    <p:sldLayoutId id="2147493295" r:id="rId8"/>
    <p:sldLayoutId id="2147493296" r:id="rId9"/>
    <p:sldLayoutId id="2147493297" r:id="rId10"/>
    <p:sldLayoutId id="214749329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0302400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 CLICK TO UNLIMITED POSSIBILITES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研究生毕业论文的写作规划和时间管理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确定研究主题和目标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文献综述和资料收集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制定写作计划和时间表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撰写论文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论文修改和润色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确定研究主题和目标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确定研究领域和方向</a:t>
            </a:r>
            <a:endParaRPr lang="zh-CN" altLang="en-US"/>
          </a:p>
        </p:txBody>
      </p:sp>
      <p:sp>
        <p:nvSpPr>
          <p:cNvPr id="1048970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确定研究目标：明确研究目的和预期成果，为后续研究提供指导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确定研究主题：根据兴趣和专业方向选择一个具体的研究主题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文献综述：查阅相关资料，了解研究领域的发展现状和趋势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确定研究方法：选择合适的研究方法，为后续数据收集和分析提供依据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确定研究问题和方法</a:t>
            </a:r>
            <a:endParaRPr lang="zh-CN" altLang="en-US"/>
          </a:p>
        </p:txBody>
      </p:sp>
      <p:sp>
        <p:nvSpPr>
          <p:cNvPr id="1049020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确定研究问题：从感兴趣的领域或问题出发，结合学术前沿和实际需求，提出具体、明确的研究问题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确定研究方法：根据研究问题的性质和目的，选择合适的研究方法，如文献综述、实证研究、案例分析等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文献综述：查阅相关文献，了解前人研究进展和不足，为研究问题和方法提供理论支撑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确定研究框架：根据研究问题和目的，设计合理的研究框架和技术路线，确保研究的系统性和科学性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确定论文目标和预期成果</a:t>
            </a:r>
            <a:endParaRPr lang="zh-CN" altLang="en-US"/>
          </a:p>
        </p:txBody>
      </p:sp>
      <p:sp>
        <p:nvSpPr>
          <p:cNvPr id="1049062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明确研究目的和意义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8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确定研究范围和方向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4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设定具体的研究问题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0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预期研究成果及其对学术或实际应用的价值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文献综述和资料收集</a:t>
            </a:r>
            <a:endParaRPr lang="zh-CN" altLang="en-US"/>
          </a:p>
        </p:txBody>
      </p:sp>
      <p:sp>
        <p:nvSpPr>
          <p:cNvPr id="104912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文献综述的方法和步骤</a:t>
            </a:r>
            <a:endParaRPr lang="zh-CN" altLang="en-US"/>
          </a:p>
        </p:txBody>
      </p:sp>
      <p:sp>
        <p:nvSpPr>
          <p:cNvPr id="104916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筛选和整理资料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撰写文献综述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确定研究主题和范围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搜集相关文献和资料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收集相关资料和数据</a:t>
            </a:r>
            <a:endParaRPr lang="zh-CN" altLang="en-US"/>
          </a:p>
        </p:txBody>
      </p:sp>
      <p:sp>
        <p:nvSpPr>
          <p:cNvPr id="10492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确定研究主题和关键词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收集实验数据或调查问卷结果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对收集到的资料进行整理和分类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查阅相关文献和资料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整理和分析资料</a:t>
            </a:r>
            <a:endParaRPr lang="zh-CN" altLang="en-US"/>
          </a:p>
        </p:txBody>
      </p:sp>
      <p:sp>
        <p:nvSpPr>
          <p:cNvPr id="1049300" name="正文"/>
          <p:cNvSpPr txBox="1"/>
          <p:nvPr>
            <p:custDataLst>
              <p:tags r:id="rId2"/>
            </p:custDataLst>
          </p:nvPr>
        </p:nvSpPr>
        <p:spPr>
          <a:xfrm>
            <a:off x="2266284" y="1289050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整理资料：按照主题和章节对文献进行分类和归纳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3"/>
            </p:custDataLst>
          </p:nvPr>
        </p:nvSpPr>
        <p:spPr>
          <a:xfrm>
            <a:off x="2266284" y="2605345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分析资料：对收集到的资料进行深入分析，提炼出有用的信息和观点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4"/>
            </p:custDataLst>
          </p:nvPr>
        </p:nvSpPr>
        <p:spPr>
          <a:xfrm>
            <a:off x="2266284" y="3921641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整理和分析资料的目的：为论文提供有力的支撑和依据，确保论文的学术性和创新性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5"/>
            </p:custDataLst>
          </p:nvPr>
        </p:nvSpPr>
        <p:spPr>
          <a:xfrm>
            <a:off x="2266284" y="5237936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整理和分析资料的方法：采用文献综述法、内容分析法等研究方法，对文献进行综合分析和评价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制定写作计划和时间表</a:t>
            </a:r>
            <a:endParaRPr lang="zh-CN" altLang="en-US"/>
          </a:p>
        </p:txBody>
      </p:sp>
      <p:sp>
        <p:nvSpPr>
          <p:cNvPr id="104934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制定详细的写作计划</a:t>
            </a:r>
            <a:endParaRPr lang="zh-CN" altLang="en-US"/>
          </a:p>
        </p:txBody>
      </p:sp>
      <p:sp>
        <p:nvSpPr>
          <p:cNvPr id="1049390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制定每日写作目标和时间表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00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分配时间和资源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列出大纲和章节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12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确定论文主题和目标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确定每个阶段的任务和时间节点</a:t>
            </a:r>
            <a:endParaRPr lang="zh-CN" altLang="en-US"/>
          </a:p>
        </p:txBody>
      </p:sp>
      <p:sp>
        <p:nvSpPr>
          <p:cNvPr id="1049452" name="圆角矩形 3"/>
          <p:cNvSpPr/>
          <p:nvPr>
            <p:custDataLst>
              <p:tags r:id="rId2"/>
            </p:custDataLst>
          </p:nvPr>
        </p:nvSpPr>
        <p:spPr>
          <a:xfrm rot="16200000">
            <a:off x="5685860" y="-2703563"/>
            <a:ext cx="813930" cy="108728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圆角矩形 4"/>
          <p:cNvSpPr/>
          <p:nvPr>
            <p:custDataLst>
              <p:tags r:id="rId3"/>
            </p:custDataLst>
          </p:nvPr>
        </p:nvSpPr>
        <p:spPr>
          <a:xfrm rot="16200000">
            <a:off x="321959" y="2661008"/>
            <a:ext cx="812590" cy="14349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圆角矩形 5"/>
          <p:cNvSpPr/>
          <p:nvPr>
            <p:custDataLst>
              <p:tags r:id="rId4"/>
            </p:custDataLst>
          </p:nvPr>
        </p:nvSpPr>
        <p:spPr>
          <a:xfrm rot="16200000">
            <a:off x="5685860" y="-3739900"/>
            <a:ext cx="813930" cy="1087206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圆角矩形 6"/>
          <p:cNvSpPr/>
          <p:nvPr>
            <p:custDataLst>
              <p:tags r:id="rId5"/>
            </p:custDataLst>
          </p:nvPr>
        </p:nvSpPr>
        <p:spPr>
          <a:xfrm rot="16200000">
            <a:off x="321959" y="1624001"/>
            <a:ext cx="812590" cy="14349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0" name="圆角矩形 11"/>
          <p:cNvSpPr/>
          <p:nvPr>
            <p:custDataLst>
              <p:tags r:id="rId6"/>
            </p:custDataLst>
          </p:nvPr>
        </p:nvSpPr>
        <p:spPr>
          <a:xfrm rot="16200000">
            <a:off x="5685860" y="-630218"/>
            <a:ext cx="813930" cy="108728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12"/>
          <p:cNvSpPr/>
          <p:nvPr>
            <p:custDataLst>
              <p:tags r:id="rId7"/>
            </p:custDataLst>
          </p:nvPr>
        </p:nvSpPr>
        <p:spPr>
          <a:xfrm rot="16200000">
            <a:off x="321959" y="4734353"/>
            <a:ext cx="812590" cy="14349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4" name="圆角矩形 9"/>
          <p:cNvSpPr/>
          <p:nvPr>
            <p:custDataLst>
              <p:tags r:id="rId8"/>
            </p:custDataLst>
          </p:nvPr>
        </p:nvSpPr>
        <p:spPr>
          <a:xfrm rot="16200000">
            <a:off x="5685860" y="-1666555"/>
            <a:ext cx="813930" cy="1087206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10"/>
          <p:cNvSpPr/>
          <p:nvPr>
            <p:custDataLst>
              <p:tags r:id="rId9"/>
            </p:custDataLst>
          </p:nvPr>
        </p:nvSpPr>
        <p:spPr>
          <a:xfrm rot="16200000">
            <a:off x="321959" y="3697346"/>
            <a:ext cx="812590" cy="14349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8" name="圆角矩形 7"/>
          <p:cNvSpPr/>
          <p:nvPr>
            <p:custDataLst>
              <p:tags r:id="rId10"/>
            </p:custDataLst>
          </p:nvPr>
        </p:nvSpPr>
        <p:spPr>
          <a:xfrm rot="16200000">
            <a:off x="5685860" y="405450"/>
            <a:ext cx="813930" cy="108728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8"/>
          <p:cNvSpPr/>
          <p:nvPr>
            <p:custDataLst>
              <p:tags r:id="rId11"/>
            </p:custDataLst>
          </p:nvPr>
        </p:nvSpPr>
        <p:spPr>
          <a:xfrm rot="16200000">
            <a:off x="321959" y="5770021"/>
            <a:ext cx="812590" cy="14349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2" name="文本框 14"/>
          <p:cNvSpPr txBox="1"/>
          <p:nvPr>
            <p:custDataLst>
              <p:tags r:id="rId12"/>
            </p:custDataLst>
          </p:nvPr>
        </p:nvSpPr>
        <p:spPr>
          <a:xfrm>
            <a:off x="1113113" y="5436410"/>
            <a:ext cx="10415548" cy="81326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提交论文和准备答辩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4" name="文本框 15"/>
          <p:cNvSpPr txBox="1"/>
          <p:nvPr>
            <p:custDataLst>
              <p:tags r:id="rId13"/>
            </p:custDataLst>
          </p:nvPr>
        </p:nvSpPr>
        <p:spPr>
          <a:xfrm>
            <a:off x="1113783" y="3362395"/>
            <a:ext cx="10415548" cy="81393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撰写论文初稿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6" name="文本框 16"/>
          <p:cNvSpPr txBox="1"/>
          <p:nvPr>
            <p:custDataLst>
              <p:tags r:id="rId14"/>
            </p:custDataLst>
          </p:nvPr>
        </p:nvSpPr>
        <p:spPr>
          <a:xfrm>
            <a:off x="1113113" y="4400072"/>
            <a:ext cx="10415548" cy="81326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修改和完善论文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8" name="文本框 17"/>
          <p:cNvSpPr txBox="1"/>
          <p:nvPr>
            <p:custDataLst>
              <p:tags r:id="rId15"/>
            </p:custDataLst>
          </p:nvPr>
        </p:nvSpPr>
        <p:spPr>
          <a:xfrm>
            <a:off x="1113783" y="1289050"/>
            <a:ext cx="10415548" cy="81393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确定论文题目和框架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80" name="文本框 18"/>
          <p:cNvSpPr txBox="1"/>
          <p:nvPr>
            <p:custDataLst>
              <p:tags r:id="rId16"/>
            </p:custDataLst>
          </p:nvPr>
        </p:nvSpPr>
        <p:spPr>
          <a:xfrm>
            <a:off x="1113113" y="2326727"/>
            <a:ext cx="10415548" cy="81326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搜集资料和研究文献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预留足够的时间进行修改和完善</a:t>
            </a:r>
            <a:endParaRPr lang="zh-CN" altLang="en-US"/>
          </a:p>
        </p:txBody>
      </p:sp>
      <p:sp>
        <p:nvSpPr>
          <p:cNvPr id="1049516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制定计划时预留足够的时间，避免最后时刻匆忙完成论文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考虑论文写作过程中可能出现的问题和困难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合理安排时间，确保有足够的时间进行修改和完善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不断调整计划，根据实际情况及时调整时间安排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https://d.book118.com/927003024004006054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研究生毕业论文的写作规划和时间管理</vt:lpstr>
      <vt:lpstr>目录</vt:lpstr>
      <vt:lpstr>单击添加文档标题</vt:lpstr>
      <vt:lpstr>确定研究主题和目标</vt:lpstr>
      <vt:lpstr>确定研究领域和方向</vt:lpstr>
      <vt:lpstr>确定研究问题和方法</vt:lpstr>
      <vt:lpstr>确定论文目标和预期成果</vt:lpstr>
      <vt:lpstr>文献综述和资料收集</vt:lpstr>
      <vt:lpstr>文献综述的方法和步骤</vt:lpstr>
      <vt:lpstr>收集相关资料和数据</vt:lpstr>
      <vt:lpstr>整理和分析资料</vt:lpstr>
      <vt:lpstr>制定写作计划和时间表</vt:lpstr>
      <vt:lpstr>制定详细的写作计划</vt:lpstr>
      <vt:lpstr>确定每个阶段的任务和时间节点</vt:lpstr>
      <vt:lpstr>预留足够的时间进行修改和完善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2024-09-28T01:51:49.832</cp:lastPrinted>
  <dcterms:created xsi:type="dcterms:W3CDTF">2024-09-27T17:51:49Z</dcterms:created>
  <dcterms:modified xsi:type="dcterms:W3CDTF">2024-09-27T17:51:52Z</dcterms:modified>
</cp:coreProperties>
</file>