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3"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901C3276-9771-489F-AA9A-43429B7BBDC0}"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12" name="PlaceHolder 1"/>
          <p:cNvSpPr>
            <a:spLocks noGrp="1"/>
          </p:cNvSpPr>
          <p:nvPr>
            <p:ph type="sldImg"/>
          </p:nvPr>
        </p:nvSpPr>
        <p:spPr>
          <a:xfrm>
            <a:off x="685800" y="1143000"/>
            <a:ext cx="5486040" cy="3085920"/>
          </a:xfrm>
          <a:prstGeom prst="rect">
            <a:avLst/>
          </a:prstGeom>
          <a:ln w="0">
            <a:noFill/>
          </a:ln>
        </p:spPr>
      </p:sp>
      <p:sp>
        <p:nvSpPr>
          <p:cNvPr id="813"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14"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15" name="PlaceHolder 1"/>
          <p:cNvSpPr>
            <a:spLocks noGrp="1"/>
          </p:cNvSpPr>
          <p:nvPr>
            <p:ph type="sldImg"/>
          </p:nvPr>
        </p:nvSpPr>
        <p:spPr>
          <a:xfrm>
            <a:off x="685800" y="1143000"/>
            <a:ext cx="5486040" cy="3085920"/>
          </a:xfrm>
          <a:prstGeom prst="rect">
            <a:avLst/>
          </a:prstGeom>
          <a:ln w="0">
            <a:noFill/>
          </a:ln>
        </p:spPr>
      </p:sp>
      <p:sp>
        <p:nvSpPr>
          <p:cNvPr id="816"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17"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18" name="PlaceHolder 1"/>
          <p:cNvSpPr>
            <a:spLocks noGrp="1"/>
          </p:cNvSpPr>
          <p:nvPr>
            <p:ph type="sldImg"/>
          </p:nvPr>
        </p:nvSpPr>
        <p:spPr>
          <a:xfrm>
            <a:off x="685800" y="1143000"/>
            <a:ext cx="5486040" cy="3085920"/>
          </a:xfrm>
          <a:prstGeom prst="rect">
            <a:avLst/>
          </a:prstGeom>
          <a:ln w="0">
            <a:noFill/>
          </a:ln>
        </p:spPr>
      </p:sp>
      <p:sp>
        <p:nvSpPr>
          <p:cNvPr id="819"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20"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21" name="PlaceHolder 1"/>
          <p:cNvSpPr>
            <a:spLocks noGrp="1"/>
          </p:cNvSpPr>
          <p:nvPr>
            <p:ph type="sldImg"/>
          </p:nvPr>
        </p:nvSpPr>
        <p:spPr>
          <a:xfrm>
            <a:off x="685800" y="1143000"/>
            <a:ext cx="5486040" cy="3085920"/>
          </a:xfrm>
          <a:prstGeom prst="rect">
            <a:avLst/>
          </a:prstGeom>
          <a:ln w="0">
            <a:noFill/>
          </a:ln>
        </p:spPr>
      </p:sp>
      <p:sp>
        <p:nvSpPr>
          <p:cNvPr id="822"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23"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24" name="PlaceHolder 1"/>
          <p:cNvSpPr>
            <a:spLocks noGrp="1"/>
          </p:cNvSpPr>
          <p:nvPr>
            <p:ph type="sldImg"/>
          </p:nvPr>
        </p:nvSpPr>
        <p:spPr>
          <a:xfrm>
            <a:off x="685800" y="1143000"/>
            <a:ext cx="5486040" cy="3085920"/>
          </a:xfrm>
          <a:prstGeom prst="rect">
            <a:avLst/>
          </a:prstGeom>
          <a:ln w="0">
            <a:noFill/>
          </a:ln>
        </p:spPr>
      </p:sp>
      <p:sp>
        <p:nvSpPr>
          <p:cNvPr id="825"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26"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27" name="PlaceHolder 1"/>
          <p:cNvSpPr>
            <a:spLocks noGrp="1"/>
          </p:cNvSpPr>
          <p:nvPr>
            <p:ph type="sldImg"/>
          </p:nvPr>
        </p:nvSpPr>
        <p:spPr>
          <a:xfrm>
            <a:off x="685800" y="1143000"/>
            <a:ext cx="5486040" cy="3085920"/>
          </a:xfrm>
          <a:prstGeom prst="rect">
            <a:avLst/>
          </a:prstGeom>
          <a:ln w="0">
            <a:noFill/>
          </a:ln>
        </p:spPr>
      </p:sp>
      <p:sp>
        <p:nvSpPr>
          <p:cNvPr id="828"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29"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30" name="PlaceHolder 1"/>
          <p:cNvSpPr>
            <a:spLocks noGrp="1"/>
          </p:cNvSpPr>
          <p:nvPr>
            <p:ph type="sldImg"/>
          </p:nvPr>
        </p:nvSpPr>
        <p:spPr>
          <a:xfrm>
            <a:off x="685800" y="1143000"/>
            <a:ext cx="5486040" cy="3085920"/>
          </a:xfrm>
          <a:prstGeom prst="rect">
            <a:avLst/>
          </a:prstGeom>
          <a:ln w="0">
            <a:noFill/>
          </a:ln>
        </p:spPr>
      </p:sp>
      <p:sp>
        <p:nvSpPr>
          <p:cNvPr id="831"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32"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33" name="PlaceHolder 1"/>
          <p:cNvSpPr>
            <a:spLocks noGrp="1"/>
          </p:cNvSpPr>
          <p:nvPr>
            <p:ph type="sldImg"/>
          </p:nvPr>
        </p:nvSpPr>
        <p:spPr>
          <a:xfrm>
            <a:off x="685800" y="1143000"/>
            <a:ext cx="5486040" cy="3085920"/>
          </a:xfrm>
          <a:prstGeom prst="rect">
            <a:avLst/>
          </a:prstGeom>
          <a:ln w="0">
            <a:noFill/>
          </a:ln>
        </p:spPr>
      </p:sp>
      <p:sp>
        <p:nvSpPr>
          <p:cNvPr id="834" name="PlaceHolder 2"/>
          <p:cNvSpPr>
            <a:spLocks noGrp="1"/>
          </p:cNvSpPr>
          <p:nvPr>
            <p:ph type="body" idx="45"/>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35" name="PlaceHolder 3"/>
          <p:cNvSpPr>
            <a:spLocks noGrp="1"/>
          </p:cNvSpPr>
          <p:nvPr>
            <p:ph type="sldNum" idx="44"/>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6D26AE6-3FEA-4117-A359-A6F8BFD6A0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F15DC5-41D5-4F28-A6DF-CDD3F48764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0A182E6-FBE2-4F77-BE48-3212646B90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AE9DA15-7749-414A-9DD1-B36AD8DEEC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C5B568A-B7BA-4E5C-9634-979AC9D46A2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993CEC8-3E64-44E6-81E5-E8A768C735D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CEFD17B-D487-4336-A197-3B461C3FD28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B160EAC-7E22-4895-8E04-7D289C2C20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1EB8186-F43D-4338-B5CA-299EE0F7C5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B207C8-2C00-4767-950C-802571E309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AE0351-5830-4288-AE09-3DDE5EE193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682CEF64-D060-43B5-B011-01F0D04A5D76}"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356A9E80-F4A8-49FF-A339-923DA1DC9E71}"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 Id="rId3"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 Id="rId3"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alphaModFix amt="78000"/>
          </a:blip>
          <a:stretch>
            <a:fillRect/>
          </a:stretch>
        </a:blip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2">
            <a:alphaModFix amt="78000"/>
          </a:blip>
          <a:stretch>
            <a:fillRect/>
          </a:stretch>
        </a:blip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6.pn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6.png" /><Relationship Id="rId4"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png" /><Relationship Id="rId3" Type="http://schemas.openxmlformats.org/officeDocument/2006/relationships/image" Target="../media/image8.png" /><Relationship Id="rId4" Type="http://schemas.openxmlformats.org/officeDocument/2006/relationships/image" Target="../media/image9.pn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0.pn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11.png" /><Relationship Id="rId4"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8.xml" /><Relationship Id="rId3"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27004040034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78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995760" y="1033920"/>
            <a:ext cx="10156320" cy="1170720"/>
          </a:xfrm>
          <a:prstGeom prst="rect">
            <a:avLst/>
          </a:prstGeom>
          <a:noFill/>
          <a:ln w="0">
            <a:noFill/>
          </a:ln>
        </p:spPr>
        <p:txBody>
          <a:bodyPr lIns="90000" tIns="46800" rIns="90000" bIns="46800" anchor="b">
            <a:noAutofit/>
          </a:bodyPr>
          <a:lstStyle/>
          <a:p>
            <a:pPr indent="0" defTabSz="914400">
              <a:lnSpc>
                <a:spcPct val="100000"/>
              </a:lnSpc>
              <a:buNone/>
            </a:pPr>
            <a:r>
              <a:rPr lang="zh-CN" sz="6000" b="1" strike="noStrike" spc="299">
                <a:solidFill>
                  <a:srgbClr val="3045FD"/>
                </a:solidFill>
                <a:latin typeface="Arial"/>
                <a:ea typeface="微软雅黑"/>
              </a:rPr>
              <a:t>乳腺癌估计 查房</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1198800" y="4714200"/>
            <a:ext cx="4063680" cy="69948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zh-CN" sz="2000" b="0" strike="noStrike" spc="-1">
                <a:solidFill>
                  <a:srgbClr val="3045FD"/>
                </a:solidFill>
                <a:latin typeface="Arial"/>
                <a:ea typeface="微软雅黑"/>
              </a:rPr>
              <a:t>汇报：</a:t>
            </a:r>
            <a:r>
              <a:rPr lang="en-US" sz="2000" b="0" strike="noStrike" spc="-1">
                <a:solidFill>
                  <a:srgbClr val="3045FD"/>
                </a:solidFill>
                <a:latin typeface="Arial"/>
                <a:ea typeface="微软雅黑"/>
              </a:rPr>
              <a:t>xxx</a:t>
            </a:r>
            <a:endParaRPr lang="en-US" sz="2000" b="0" strike="noStrike" spc="-1">
              <a:solidFill>
                <a:srgbClr val="000000"/>
              </a:solidFill>
              <a:latin typeface="Arial"/>
            </a:endParaRPr>
          </a:p>
          <a:p>
            <a:pPr defTabSz="914400">
              <a:lnSpc>
                <a:spcPct val="100000"/>
              </a:lnSpc>
            </a:pPr>
            <a:r>
              <a:rPr lang="zh-CN" sz="2000" b="0" strike="noStrike" spc="-1">
                <a:solidFill>
                  <a:srgbClr val="3045FD"/>
                </a:solidFill>
                <a:latin typeface="Arial"/>
                <a:ea typeface="微软雅黑"/>
              </a:rPr>
              <a:t>时间：</a:t>
            </a:r>
            <a:r>
              <a:rPr lang="en-US" sz="2000" b="0" strike="noStrike" spc="-1">
                <a:solidFill>
                  <a:srgbClr val="3045FD"/>
                </a:solidFill>
                <a:latin typeface="Arial"/>
                <a:ea typeface="微软雅黑"/>
              </a:rPr>
              <a:t>202x</a:t>
            </a:r>
            <a:r>
              <a:rPr lang="zh-CN" sz="2000" b="0" strike="noStrike" spc="-1">
                <a:solidFill>
                  <a:srgbClr val="3045FD"/>
                </a:solidFill>
                <a:latin typeface="Arial"/>
                <a:ea typeface="微软雅黑"/>
              </a:rPr>
              <a:t>年</a:t>
            </a:r>
            <a:r>
              <a:rPr lang="en-US" sz="2000" b="0" strike="noStrike" spc="-1">
                <a:solidFill>
                  <a:srgbClr val="3045FD"/>
                </a:solidFill>
                <a:latin typeface="Arial"/>
                <a:ea typeface="微软雅黑"/>
              </a:rPr>
              <a:t>x</a:t>
            </a:r>
            <a:r>
              <a:rPr lang="zh-CN" sz="2000" b="0" strike="noStrike" spc="-1">
                <a:solidFill>
                  <a:srgbClr val="3045FD"/>
                </a:solidFill>
                <a:latin typeface="Arial"/>
                <a:ea typeface="微软雅黑"/>
              </a:rPr>
              <a:t>月</a:t>
            </a:r>
            <a:r>
              <a:rPr lang="en-US" sz="2000" b="0" strike="noStrike" spc="-1">
                <a:solidFill>
                  <a:srgbClr val="3045FD"/>
                </a:solidFill>
                <a:latin typeface="Arial"/>
                <a:ea typeface="微软雅黑"/>
              </a:rPr>
              <a:t>x</a:t>
            </a:r>
            <a:r>
              <a:rPr lang="zh-CN" sz="2000" b="0" strike="noStrike" spc="-1">
                <a:solidFill>
                  <a:srgbClr val="3045FD"/>
                </a:solidFill>
                <a:latin typeface="Arial"/>
                <a:ea typeface="微软雅黑"/>
              </a:rPr>
              <a:t>日</a:t>
            </a:r>
            <a:endParaRPr lang="en-US" sz="20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75" name="AutoShape 2"/>
          <p:cNvSpPr/>
          <p:nvPr/>
        </p:nvSpPr>
        <p:spPr>
          <a:xfrm>
            <a:off x="297360" y="810360"/>
            <a:ext cx="5297760" cy="5297760"/>
          </a:xfrm>
          <a:prstGeom prst="ellipse">
            <a:avLst/>
          </a:prstGeom>
          <a:solidFill>
            <a:schemeClr val="accent1">
              <a:alpha val="14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76" name="AutoShape 3"/>
          <p:cNvSpPr/>
          <p:nvPr/>
        </p:nvSpPr>
        <p:spPr>
          <a:xfrm>
            <a:off x="938520" y="1451160"/>
            <a:ext cx="4016160" cy="401616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77" name="PlaceHolder 1"/>
          <p:cNvSpPr>
            <a:spLocks noGrp="1"/>
          </p:cNvSpPr>
          <p:nvPr>
            <p:ph type="title" idx="4294967295"/>
          </p:nvPr>
        </p:nvSpPr>
        <p:spPr>
          <a:xfrm>
            <a:off x="1848960" y="2837160"/>
            <a:ext cx="2194200" cy="1873440"/>
          </a:xfrm>
          <a:prstGeom prst="rect">
            <a:avLst/>
          </a:prstGeom>
          <a:noFill/>
          <a:ln w="0">
            <a:noFill/>
          </a:ln>
        </p:spPr>
        <p:txBody>
          <a:bodyPr lIns="90000" tIns="47160" rIns="90000" bIns="47160" anchor="ctr">
            <a:noAutofit/>
          </a:bodyPr>
          <a:lstStyle/>
          <a:p>
            <a:pPr indent="0" defTabSz="914400">
              <a:lnSpc>
                <a:spcPct val="100000"/>
              </a:lnSpc>
              <a:buNone/>
            </a:pPr>
            <a:r>
              <a:rPr lang="zh-CN" sz="7200" b="1" strike="noStrike" spc="299">
                <a:solidFill>
                  <a:schemeClr val="lt1"/>
                </a:solidFill>
                <a:latin typeface="Arial"/>
                <a:ea typeface="微软雅黑"/>
              </a:rPr>
              <a:t>目录</a:t>
            </a:r>
            <a:endParaRPr lang="en-US" sz="7200" b="0" strike="noStrike" spc="-1">
              <a:solidFill>
                <a:schemeClr val="dk1"/>
              </a:solidFill>
              <a:latin typeface="Arial"/>
            </a:endParaRPr>
          </a:p>
        </p:txBody>
      </p:sp>
      <p:sp>
        <p:nvSpPr>
          <p:cNvPr id="78" name="content"/>
          <p:cNvSpPr/>
          <p:nvPr/>
        </p:nvSpPr>
        <p:spPr>
          <a:xfrm>
            <a:off x="6201360" y="208080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1</a:t>
            </a:r>
            <a:r>
              <a:rPr lang="zh-CN" sz="2400" b="1" strike="noStrike" spc="-1">
                <a:solidFill>
                  <a:srgbClr val="3045FD"/>
                </a:solidFill>
                <a:latin typeface="微软雅黑"/>
                <a:ea typeface="微软雅黑"/>
              </a:rPr>
              <a:t>章  乳腺癌概述</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2</a:t>
            </a:r>
            <a:r>
              <a:rPr lang="zh-CN" sz="2400" b="1" strike="noStrike" spc="-1">
                <a:solidFill>
                  <a:srgbClr val="3045FD"/>
                </a:solidFill>
                <a:latin typeface="微软雅黑"/>
                <a:ea typeface="微软雅黑"/>
              </a:rPr>
              <a:t>章  乳腺癌诊断</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3</a:t>
            </a:r>
            <a:r>
              <a:rPr lang="zh-CN" sz="2400" b="1" strike="noStrike" spc="-1">
                <a:solidFill>
                  <a:srgbClr val="3045FD"/>
                </a:solidFill>
                <a:latin typeface="微软雅黑"/>
                <a:ea typeface="微软雅黑"/>
              </a:rPr>
              <a:t>章  乳腺癌治疗</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4</a:t>
            </a:r>
            <a:r>
              <a:rPr lang="zh-CN" sz="2400" b="1" strike="noStrike" spc="-1">
                <a:solidFill>
                  <a:srgbClr val="3045FD"/>
                </a:solidFill>
                <a:latin typeface="微软雅黑"/>
                <a:ea typeface="微软雅黑"/>
              </a:rPr>
              <a:t>章  乳腺癌复发与转移</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5</a:t>
            </a:r>
            <a:r>
              <a:rPr lang="zh-CN" sz="2400" b="1" strike="noStrike" spc="-1">
                <a:solidFill>
                  <a:srgbClr val="3045FD"/>
                </a:solidFill>
                <a:latin typeface="微软雅黑"/>
                <a:ea typeface="微软雅黑"/>
              </a:rPr>
              <a:t>章  乳腺癌护理</a:t>
            </a:r>
            <a:endParaRPr lang="en-US" sz="2400" b="0" strike="noStrike" spc="-1">
              <a:solidFill>
                <a:srgbClr val="000000"/>
              </a:solidFill>
              <a:latin typeface="Arial"/>
            </a:endParaRPr>
          </a:p>
          <a:p>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6</a:t>
            </a:r>
            <a:r>
              <a:rPr lang="zh-CN" sz="2400" b="1" strike="noStrike" spc="-1">
                <a:solidFill>
                  <a:srgbClr val="3045FD"/>
                </a:solidFill>
                <a:latin typeface="微软雅黑"/>
                <a:ea typeface="微软雅黑"/>
              </a:rPr>
              <a:t>章  乳腺癌预防与健康教育</a:t>
            </a:r>
            <a:endParaRPr lang="en-US" sz="2400" b="0" strike="noStrike" spc="-1">
              <a:solidFill>
                <a:srgbClr val="000000"/>
              </a:solidFill>
              <a:latin typeface="Arial"/>
            </a:endParaRPr>
          </a:p>
          <a:p>
            <a:pPr defTabSz="914400">
              <a:lnSpc>
                <a:spcPct val="100000"/>
              </a:lnSpc>
            </a:pPr>
            <a:r>
              <a:rPr lang="zh-CN" sz="2400" b="1" strike="noStrike" spc="-1">
                <a:solidFill>
                  <a:srgbClr val="3045FD"/>
                </a:solidFill>
                <a:latin typeface="微软雅黑"/>
                <a:ea typeface="微软雅黑"/>
              </a:rPr>
              <a:t>第</a:t>
            </a:r>
            <a:r>
              <a:rPr lang="en-US" sz="2400" b="1" strike="noStrike" spc="-1">
                <a:solidFill>
                  <a:srgbClr val="3045FD"/>
                </a:solidFill>
                <a:latin typeface="微软雅黑"/>
                <a:ea typeface="微软雅黑"/>
              </a:rPr>
              <a:t>7</a:t>
            </a:r>
            <a:r>
              <a:rPr lang="zh-CN" sz="2400" b="1" strike="noStrike" spc="-1">
                <a:solidFill>
                  <a:srgbClr val="3045FD"/>
                </a:solidFill>
                <a:latin typeface="微软雅黑"/>
                <a:ea typeface="微软雅黑"/>
              </a:rPr>
              <a:t>章  结语</a:t>
            </a:r>
            <a:endParaRPr lang="en-US" sz="2400" b="0" strike="noStrike" spc="-1">
              <a:solidFill>
                <a:srgbClr val="000000"/>
              </a:solidFill>
              <a:latin typeface="Arial"/>
            </a:endParaRPr>
          </a:p>
        </p:txBody>
      </p:sp>
      <p:sp>
        <p:nvSpPr>
          <p:cNvPr id="79" name="TextBox 5"/>
          <p:cNvSpPr/>
          <p:nvPr/>
        </p:nvSpPr>
        <p:spPr>
          <a:xfrm>
            <a:off x="1302840" y="2003760"/>
            <a:ext cx="3088800" cy="1013040"/>
          </a:xfrm>
          <a:prstGeom prst="rect">
            <a:avLst/>
          </a:prstGeom>
          <a:noFill/>
          <a:ln w="0">
            <a:noFill/>
          </a:ln>
        </p:spPr>
        <p:style>
          <a:lnRef idx="0"/>
          <a:fillRef idx="0"/>
          <a:effectRef idx="0"/>
          <a:fontRef idx="minor"/>
        </p:style>
        <p:txBody>
          <a:bodyPr lIns="123840" tIns="123840" rIns="57240" bIns="123840" anchor="t">
            <a:spAutoFit/>
          </a:bodyPr>
          <a:lstStyle/>
          <a:p>
            <a:pPr algn="ctr" defTabSz="914400">
              <a:lnSpc>
                <a:spcPct val="186000"/>
              </a:lnSpc>
            </a:pPr>
            <a:r>
              <a:rPr lang="en-US" sz="2700" b="0" strike="noStrike" spc="-1">
                <a:solidFill>
                  <a:srgbClr val="FFFFFF"/>
                </a:solidFill>
                <a:latin typeface="微软雅黑"/>
                <a:ea typeface="微软雅黑"/>
              </a:rPr>
              <a:t>contents</a:t>
            </a:r>
            <a:endParaRPr lang="en-US" sz="2700" b="0" strike="noStrike" spc="-1">
              <a:solidFill>
                <a:srgbClr val="000000"/>
              </a:solidFill>
              <a:latin typeface="Arial"/>
            </a:endParaRPr>
          </a:p>
        </p:txBody>
      </p:sp>
      <p:sp>
        <p:nvSpPr>
          <p:cNvPr id="80" name="AutoShape 7"/>
          <p:cNvSpPr/>
          <p:nvPr/>
        </p:nvSpPr>
        <p:spPr>
          <a:xfrm>
            <a:off x="11307240" y="33228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1" name="AutoShape 8"/>
          <p:cNvSpPr/>
          <p:nvPr/>
        </p:nvSpPr>
        <p:spPr>
          <a:xfrm>
            <a:off x="11736360" y="33228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2" name="AutoShape 9"/>
          <p:cNvSpPr/>
          <p:nvPr/>
        </p:nvSpPr>
        <p:spPr>
          <a:xfrm>
            <a:off x="11346480" y="332280"/>
            <a:ext cx="435960" cy="86040"/>
          </a:xfrm>
          <a:prstGeom prst="rect">
            <a:avLst/>
          </a:prstGeom>
          <a:solidFill>
            <a:srgbClr val="3045FD"/>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
        <p:nvSpPr>
          <p:cNvPr id="83" name="AutoShape 10"/>
          <p:cNvSpPr/>
          <p:nvPr/>
        </p:nvSpPr>
        <p:spPr>
          <a:xfrm>
            <a:off x="11307240" y="50868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4" name="AutoShape 11"/>
          <p:cNvSpPr/>
          <p:nvPr/>
        </p:nvSpPr>
        <p:spPr>
          <a:xfrm>
            <a:off x="11736360" y="50868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5" name="AutoShape 12"/>
          <p:cNvSpPr/>
          <p:nvPr/>
        </p:nvSpPr>
        <p:spPr>
          <a:xfrm>
            <a:off x="11346480" y="508680"/>
            <a:ext cx="435960" cy="86040"/>
          </a:xfrm>
          <a:prstGeom prst="rect">
            <a:avLst/>
          </a:prstGeom>
          <a:solidFill>
            <a:srgbClr val="3045FD"/>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
        <p:nvSpPr>
          <p:cNvPr id="86" name="AutoShape 13"/>
          <p:cNvSpPr/>
          <p:nvPr/>
        </p:nvSpPr>
        <p:spPr>
          <a:xfrm>
            <a:off x="11307240" y="68472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7" name="AutoShape 14"/>
          <p:cNvSpPr/>
          <p:nvPr/>
        </p:nvSpPr>
        <p:spPr>
          <a:xfrm>
            <a:off x="11736360" y="684720"/>
            <a:ext cx="89280" cy="86040"/>
          </a:xfrm>
          <a:prstGeom prst="ellipse">
            <a:avLst/>
          </a:prstGeom>
          <a:solidFill>
            <a:srgbClr val="3045FD"/>
          </a:solidFill>
          <a:ln w="0">
            <a:noFill/>
          </a:ln>
        </p:spPr>
        <p:style>
          <a:lnRef idx="0"/>
          <a:fillRef idx="0"/>
          <a:effectRef idx="0"/>
          <a:fontRef idx="minor"/>
        </p:style>
        <p:txBody>
          <a:bodyPr lIns="90000" tIns="15840" rIns="90000" bIns="15840" anchor="t">
            <a:noAutofit/>
          </a:bodyPr>
          <a:lstStyle/>
          <a:p>
            <a:endParaRPr lang="en-US" sz="1800" b="0" strike="noStrike" spc="-1">
              <a:solidFill>
                <a:srgbClr val="FFFFFF"/>
              </a:solidFill>
              <a:latin typeface="Arial"/>
            </a:endParaRPr>
          </a:p>
        </p:txBody>
      </p:sp>
      <p:sp>
        <p:nvSpPr>
          <p:cNvPr id="88" name="AutoShape 15"/>
          <p:cNvSpPr/>
          <p:nvPr/>
        </p:nvSpPr>
        <p:spPr>
          <a:xfrm>
            <a:off x="11346480" y="684720"/>
            <a:ext cx="435960" cy="86040"/>
          </a:xfrm>
          <a:prstGeom prst="rect">
            <a:avLst/>
          </a:prstGeom>
          <a:solidFill>
            <a:srgbClr val="3045FD"/>
          </a:solidFill>
          <a:ln w="0">
            <a:noFill/>
          </a:ln>
        </p:spPr>
        <p:style>
          <a:lnRef idx="0"/>
          <a:fillRef idx="0"/>
          <a:effectRef idx="0"/>
          <a:fontRef idx="minor"/>
        </p:style>
        <p:txBody>
          <a:bodyPr lIns="90000" tIns="41400" rIns="90000" bIns="41400" anchor="t">
            <a:noAutofit/>
          </a:bodyPr>
          <a:lstStyle/>
          <a:p>
            <a:endParaRPr lang="en-US" sz="1800" b="0" strike="noStrike" spc="-1">
              <a:solidFill>
                <a:srgbClr val="FFFFFF"/>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89" name="PlaceHolder 1"/>
          <p:cNvSpPr>
            <a:spLocks noGrp="1"/>
          </p:cNvSpPr>
          <p:nvPr>
            <p:ph/>
          </p:nvPr>
        </p:nvSpPr>
        <p:spPr>
          <a:xfrm>
            <a:off x="2938680" y="1998360"/>
            <a:ext cx="6318360" cy="164232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7600" b="1" strike="noStrike" spc="148">
                <a:solidFill>
                  <a:srgbClr val="3045FD"/>
                </a:solidFill>
                <a:latin typeface="Arial"/>
                <a:ea typeface="微软雅黑"/>
              </a:rPr>
              <a:t>01</a:t>
            </a:r>
            <a:endParaRPr lang="en-US" sz="7600" b="0" strike="noStrike" spc="148">
              <a:solidFill>
                <a:schemeClr val="dk1">
                  <a:lumMod val="65000"/>
                  <a:lumOff val="35000"/>
                </a:schemeClr>
              </a:solidFill>
              <a:latin typeface="Arial"/>
            </a:endParaRPr>
          </a:p>
        </p:txBody>
      </p:sp>
      <p:sp>
        <p:nvSpPr>
          <p:cNvPr id="90" name="PlaceHolder 2"/>
          <p:cNvSpPr>
            <a:spLocks noGrp="1"/>
          </p:cNvSpPr>
          <p:nvPr>
            <p:ph type="title" idx="4294967295"/>
          </p:nvPr>
        </p:nvSpPr>
        <p:spPr>
          <a:xfrm>
            <a:off x="313560" y="378900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5200" b="1" strike="noStrike" spc="299">
                <a:solidFill>
                  <a:srgbClr val="3045FD"/>
                </a:solidFill>
                <a:latin typeface="Arial"/>
                <a:ea typeface="微软雅黑"/>
              </a:rPr>
              <a:t>第一章 乳腺癌概述</a:t>
            </a:r>
            <a:endParaRPr lang="en-US" sz="5200" b="0" strike="noStrike" spc="-1">
              <a:solidFill>
                <a:schemeClr val="dk1"/>
              </a:solidFill>
              <a:latin typeface="Arial"/>
            </a:endParaRPr>
          </a:p>
        </p:txBody>
      </p:sp>
      <p:sp>
        <p:nvSpPr>
          <p:cNvPr id="9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92" name="AutoShape 3"/>
          <p:cNvSpPr/>
          <p:nvPr/>
        </p:nvSpPr>
        <p:spPr>
          <a:xfrm>
            <a:off x="472320" y="1375560"/>
            <a:ext cx="11246760" cy="4699080"/>
          </a:xfrm>
          <a:prstGeom prst="rect">
            <a:avLst/>
          </a:prstGeom>
          <a:solidFill>
            <a:srgbClr val="3045FD">
              <a:alpha val="59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3" name="AutoShape 5"/>
          <p:cNvSpPr/>
          <p:nvPr/>
        </p:nvSpPr>
        <p:spPr>
          <a:xfrm>
            <a:off x="2499480" y="6236280"/>
            <a:ext cx="921996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94" name="AutoShape 6"/>
          <p:cNvSpPr/>
          <p:nvPr/>
        </p:nvSpPr>
        <p:spPr>
          <a:xfrm>
            <a:off x="483840" y="6236280"/>
            <a:ext cx="73980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95" name="AutoShape 7"/>
          <p:cNvSpPr/>
          <p:nvPr/>
        </p:nvSpPr>
        <p:spPr>
          <a:xfrm>
            <a:off x="1375920" y="6200640"/>
            <a:ext cx="158400" cy="15840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6" name="AutoShape 8"/>
          <p:cNvSpPr/>
          <p:nvPr/>
        </p:nvSpPr>
        <p:spPr>
          <a:xfrm>
            <a:off x="1607040" y="6207120"/>
            <a:ext cx="146880" cy="146880"/>
          </a:xfrm>
          <a:prstGeom prst="ellipse">
            <a:avLst/>
          </a:prstGeom>
          <a:solidFill>
            <a:schemeClr val="accent1">
              <a:alpha val="8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7" name="AutoShape 9"/>
          <p:cNvSpPr/>
          <p:nvPr/>
        </p:nvSpPr>
        <p:spPr>
          <a:xfrm>
            <a:off x="1827360" y="6213960"/>
            <a:ext cx="135720" cy="135720"/>
          </a:xfrm>
          <a:prstGeom prst="ellipse">
            <a:avLst/>
          </a:prstGeom>
          <a:solidFill>
            <a:schemeClr val="accent1">
              <a:alpha val="6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98" name="AutoShape 10"/>
          <p:cNvSpPr/>
          <p:nvPr/>
        </p:nvSpPr>
        <p:spPr>
          <a:xfrm>
            <a:off x="2027160" y="6220440"/>
            <a:ext cx="124200" cy="124200"/>
          </a:xfrm>
          <a:prstGeom prst="ellipse">
            <a:avLst/>
          </a:prstGeom>
          <a:solidFill>
            <a:schemeClr val="accent1">
              <a:alpha val="40000"/>
            </a:scheme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99" name="AutoShape 11"/>
          <p:cNvSpPr/>
          <p:nvPr/>
        </p:nvSpPr>
        <p:spPr>
          <a:xfrm>
            <a:off x="2224800" y="6215040"/>
            <a:ext cx="113040" cy="113040"/>
          </a:xfrm>
          <a:prstGeom prst="ellipse">
            <a:avLst/>
          </a:prstGeom>
          <a:solidFill>
            <a:schemeClr val="accent1">
              <a:alpha val="20000"/>
            </a:scheme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10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1"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3045FD"/>
                </a:solidFill>
                <a:latin typeface="Arial"/>
                <a:ea typeface="微软雅黑"/>
              </a:rPr>
              <a:t>乳腺癌简介</a:t>
            </a:r>
            <a:endParaRPr lang="en-US" sz="3600" b="0" strike="noStrike" spc="-1">
              <a:solidFill>
                <a:srgbClr val="000000"/>
              </a:solidFill>
              <a:latin typeface="Arial"/>
            </a:endParaRPr>
          </a:p>
        </p:txBody>
      </p:sp>
      <p:sp>
        <p:nvSpPr>
          <p:cNvPr id="102"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乳腺癌是女性常见的恶性肿瘤之一，发病率逐年上升，严重威胁女性健康。早期发现和诊断对治疗至关重要。</a:t>
            </a:r>
            <a:endParaRPr lang="en-US" sz="1800" b="0" strike="noStrike" spc="-1">
              <a:solidFill>
                <a:srgbClr val="000000"/>
              </a:solidFill>
              <a:latin typeface="Arial"/>
            </a:endParaRPr>
          </a:p>
        </p:txBody>
      </p:sp>
      <p:sp>
        <p:nvSpPr>
          <p:cNvPr id="10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104" name="Group 15"/>
          <p:cNvGrpSpPr/>
          <p:nvPr/>
        </p:nvGrpSpPr>
        <p:grpSpPr>
          <a:xfrm>
            <a:off x="431640" y="396000"/>
            <a:ext cx="514800" cy="439200"/>
            <a:chOff x="431640" y="396000"/>
            <a:chExt cx="514800" cy="439200"/>
          </a:xfrm>
        </p:grpSpPr>
        <p:sp>
          <p:nvSpPr>
            <p:cNvPr id="105" name="AutoShape 16"/>
            <p:cNvSpPr/>
            <p:nvPr/>
          </p:nvSpPr>
          <p:spPr>
            <a:xfrm>
              <a:off x="431640" y="39600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06" name="AutoShape 17"/>
            <p:cNvSpPr/>
            <p:nvPr/>
          </p:nvSpPr>
          <p:spPr>
            <a:xfrm>
              <a:off x="551520" y="4024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07" name="AutoShape 18"/>
            <p:cNvSpPr/>
            <p:nvPr/>
          </p:nvSpPr>
          <p:spPr>
            <a:xfrm>
              <a:off x="665640" y="40428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08" name="AutoShape 19"/>
            <p:cNvSpPr/>
            <p:nvPr/>
          </p:nvSpPr>
          <p:spPr>
            <a:xfrm>
              <a:off x="776160" y="41328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09" name="AutoShape 20"/>
            <p:cNvSpPr/>
            <p:nvPr/>
          </p:nvSpPr>
          <p:spPr>
            <a:xfrm>
              <a:off x="881280" y="4089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10" name="AutoShape 21"/>
            <p:cNvSpPr/>
            <p:nvPr/>
          </p:nvSpPr>
          <p:spPr>
            <a:xfrm>
              <a:off x="431640" y="513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11" name="AutoShape 22"/>
            <p:cNvSpPr/>
            <p:nvPr/>
          </p:nvSpPr>
          <p:spPr>
            <a:xfrm>
              <a:off x="551520" y="520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12" name="AutoShape 23"/>
            <p:cNvSpPr/>
            <p:nvPr/>
          </p:nvSpPr>
          <p:spPr>
            <a:xfrm>
              <a:off x="665640" y="522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13" name="AutoShape 24"/>
            <p:cNvSpPr/>
            <p:nvPr/>
          </p:nvSpPr>
          <p:spPr>
            <a:xfrm>
              <a:off x="776160" y="531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14" name="AutoShape 25"/>
            <p:cNvSpPr/>
            <p:nvPr/>
          </p:nvSpPr>
          <p:spPr>
            <a:xfrm>
              <a:off x="881280" y="5266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15" name="AutoShape 26"/>
            <p:cNvSpPr/>
            <p:nvPr/>
          </p:nvSpPr>
          <p:spPr>
            <a:xfrm>
              <a:off x="431640" y="631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16" name="AutoShape 27"/>
            <p:cNvSpPr/>
            <p:nvPr/>
          </p:nvSpPr>
          <p:spPr>
            <a:xfrm>
              <a:off x="551520" y="6379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17" name="AutoShape 28"/>
            <p:cNvSpPr/>
            <p:nvPr/>
          </p:nvSpPr>
          <p:spPr>
            <a:xfrm>
              <a:off x="665640" y="639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18" name="AutoShape 29"/>
            <p:cNvSpPr/>
            <p:nvPr/>
          </p:nvSpPr>
          <p:spPr>
            <a:xfrm>
              <a:off x="776160" y="648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19" name="AutoShape 30"/>
            <p:cNvSpPr/>
            <p:nvPr/>
          </p:nvSpPr>
          <p:spPr>
            <a:xfrm>
              <a:off x="881280" y="644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20" name="AutoShape 31"/>
            <p:cNvSpPr/>
            <p:nvPr/>
          </p:nvSpPr>
          <p:spPr>
            <a:xfrm>
              <a:off x="431640" y="74916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21" name="AutoShape 32"/>
            <p:cNvSpPr/>
            <p:nvPr/>
          </p:nvSpPr>
          <p:spPr>
            <a:xfrm>
              <a:off x="551520" y="756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22" name="AutoShape 33"/>
            <p:cNvSpPr/>
            <p:nvPr/>
          </p:nvSpPr>
          <p:spPr>
            <a:xfrm>
              <a:off x="665640" y="75744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23" name="AutoShape 34"/>
            <p:cNvSpPr/>
            <p:nvPr/>
          </p:nvSpPr>
          <p:spPr>
            <a:xfrm>
              <a:off x="776160" y="766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24" name="AutoShape 35"/>
            <p:cNvSpPr/>
            <p:nvPr/>
          </p:nvSpPr>
          <p:spPr>
            <a:xfrm>
              <a:off x="881280" y="762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125"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4">
            <a:alphaModFix amt="78000"/>
          </a:blip>
          <a:stretch>
            <a:fillRect/>
          </a:stretch>
        </a:blipFill>
      </p:bgPr>
    </p:bg>
    <p:spTree>
      <p:nvGrpSpPr>
        <p:cNvPr id="1" name=""/>
        <p:cNvGrpSpPr/>
        <p:nvPr/>
      </p:nvGrpSpPr>
      <p:grpSpPr>
        <a:xfrm>
          <a:off x="0" y="0"/>
          <a:ext cx="0" cy="0"/>
        </a:xfrm>
      </p:grpSpPr>
      <p:sp>
        <p:nvSpPr>
          <p:cNvPr id="126" name="AutoShape 3"/>
          <p:cNvSpPr/>
          <p:nvPr/>
        </p:nvSpPr>
        <p:spPr>
          <a:xfrm>
            <a:off x="304920" y="1631880"/>
            <a:ext cx="6595560" cy="4881600"/>
          </a:xfrm>
          <a:prstGeom prst="rect">
            <a:avLst/>
          </a:prstGeom>
          <a:solidFill>
            <a:srgbClr val="3045FD">
              <a:alpha val="59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27" name="PlaceHolder 1"/>
          <p:cNvSpPr>
            <a:spLocks noGrp="1"/>
          </p:cNvSpPr>
          <p:nvPr>
            <p:ph type="title" idx="4294967295"/>
          </p:nvPr>
        </p:nvSpPr>
        <p:spPr>
          <a:xfrm>
            <a:off x="1035720" y="306000"/>
            <a:ext cx="7901640" cy="540720"/>
          </a:xfrm>
          <a:prstGeom prst="rect">
            <a:avLst/>
          </a:prstGeom>
          <a:noFill/>
          <a:ln w="0">
            <a:noFill/>
          </a:ln>
        </p:spPr>
        <p:txBody>
          <a:bodyPr lIns="0" tIns="0" rIns="0" bIns="0" anchor="b">
            <a:normAutofit/>
          </a:bodyPr>
          <a:lstStyle/>
          <a:p>
            <a:pPr indent="0" defTabSz="914400">
              <a:lnSpc>
                <a:spcPct val="100000"/>
              </a:lnSpc>
              <a:buNone/>
            </a:pPr>
            <a:r>
              <a:rPr lang="zh-CN" sz="3000" b="1" strike="noStrike" spc="299">
                <a:solidFill>
                  <a:srgbClr val="3045FD"/>
                </a:solidFill>
                <a:latin typeface="Arial"/>
                <a:ea typeface="微软雅黑"/>
              </a:rPr>
              <a:t>乳腺癌概述</a:t>
            </a:r>
            <a:endParaRPr lang="en-US" sz="3000" b="0" strike="noStrike" spc="-1">
              <a:solidFill>
                <a:schemeClr val="dk1"/>
              </a:solidFill>
              <a:latin typeface="Arial"/>
            </a:endParaRPr>
          </a:p>
        </p:txBody>
      </p:sp>
      <p:sp>
        <p:nvSpPr>
          <p:cNvPr id="128" name="content"/>
          <p:cNvSpPr/>
          <p:nvPr/>
        </p:nvSpPr>
        <p:spPr>
          <a:xfrm>
            <a:off x="780480" y="2049840"/>
            <a:ext cx="4956480" cy="3485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lt1"/>
                </a:solidFill>
                <a:latin typeface="微软雅黑"/>
                <a:ea typeface="微软雅黑"/>
              </a:rPr>
              <a:t>乳腺癌是女性最常见的癌症之一，对女性的健康构成威胁。了解乳腺癌的病因、分类和临床表现有助于及早发现和治疗。</a:t>
            </a:r>
            <a:endParaRPr lang="en-US" sz="1800" b="0" strike="noStrike" spc="-1">
              <a:solidFill>
                <a:srgbClr val="000000"/>
              </a:solidFill>
              <a:latin typeface="Arial"/>
            </a:endParaRPr>
          </a:p>
        </p:txBody>
      </p:sp>
      <p:grpSp>
        <p:nvGrpSpPr>
          <p:cNvPr id="129" name="Group 15"/>
          <p:cNvGrpSpPr/>
          <p:nvPr/>
        </p:nvGrpSpPr>
        <p:grpSpPr>
          <a:xfrm>
            <a:off x="435960" y="378720"/>
            <a:ext cx="515160" cy="439560"/>
            <a:chOff x="435960" y="378720"/>
            <a:chExt cx="515160" cy="439560"/>
          </a:xfrm>
        </p:grpSpPr>
        <p:sp>
          <p:nvSpPr>
            <p:cNvPr id="130" name="AutoShape 16"/>
            <p:cNvSpPr/>
            <p:nvPr/>
          </p:nvSpPr>
          <p:spPr>
            <a:xfrm>
              <a:off x="435960" y="378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31" name="AutoShape 17"/>
            <p:cNvSpPr/>
            <p:nvPr/>
          </p:nvSpPr>
          <p:spPr>
            <a:xfrm>
              <a:off x="555840" y="385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32" name="AutoShape 18"/>
            <p:cNvSpPr/>
            <p:nvPr/>
          </p:nvSpPr>
          <p:spPr>
            <a:xfrm>
              <a:off x="669960" y="387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33" name="AutoShape 19"/>
            <p:cNvSpPr/>
            <p:nvPr/>
          </p:nvSpPr>
          <p:spPr>
            <a:xfrm>
              <a:off x="780840" y="396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34" name="AutoShape 20"/>
            <p:cNvSpPr/>
            <p:nvPr/>
          </p:nvSpPr>
          <p:spPr>
            <a:xfrm>
              <a:off x="885960" y="39204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35" name="AutoShape 21"/>
            <p:cNvSpPr/>
            <p:nvPr/>
          </p:nvSpPr>
          <p:spPr>
            <a:xfrm>
              <a:off x="435960" y="496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36" name="AutoShape 22"/>
            <p:cNvSpPr/>
            <p:nvPr/>
          </p:nvSpPr>
          <p:spPr>
            <a:xfrm>
              <a:off x="555840" y="5032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37" name="AutoShape 23"/>
            <p:cNvSpPr/>
            <p:nvPr/>
          </p:nvSpPr>
          <p:spPr>
            <a:xfrm>
              <a:off x="669960" y="504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38" name="AutoShape 24"/>
            <p:cNvSpPr/>
            <p:nvPr/>
          </p:nvSpPr>
          <p:spPr>
            <a:xfrm>
              <a:off x="780840" y="513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39" name="AutoShape 25"/>
            <p:cNvSpPr/>
            <p:nvPr/>
          </p:nvSpPr>
          <p:spPr>
            <a:xfrm>
              <a:off x="885960" y="509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40" name="AutoShape 26"/>
            <p:cNvSpPr/>
            <p:nvPr/>
          </p:nvSpPr>
          <p:spPr>
            <a:xfrm>
              <a:off x="435960" y="6145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41" name="AutoShape 27"/>
            <p:cNvSpPr/>
            <p:nvPr/>
          </p:nvSpPr>
          <p:spPr>
            <a:xfrm>
              <a:off x="555840" y="621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42" name="AutoShape 28"/>
            <p:cNvSpPr/>
            <p:nvPr/>
          </p:nvSpPr>
          <p:spPr>
            <a:xfrm>
              <a:off x="669960" y="6228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43" name="AutoShape 29"/>
            <p:cNvSpPr/>
            <p:nvPr/>
          </p:nvSpPr>
          <p:spPr>
            <a:xfrm>
              <a:off x="780840" y="631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44" name="AutoShape 30"/>
            <p:cNvSpPr/>
            <p:nvPr/>
          </p:nvSpPr>
          <p:spPr>
            <a:xfrm>
              <a:off x="885960" y="627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45" name="AutoShape 31"/>
            <p:cNvSpPr/>
            <p:nvPr/>
          </p:nvSpPr>
          <p:spPr>
            <a:xfrm>
              <a:off x="435960" y="7322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46" name="AutoShape 32"/>
            <p:cNvSpPr/>
            <p:nvPr/>
          </p:nvSpPr>
          <p:spPr>
            <a:xfrm>
              <a:off x="555840" y="7387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47" name="AutoShape 33"/>
            <p:cNvSpPr/>
            <p:nvPr/>
          </p:nvSpPr>
          <p:spPr>
            <a:xfrm>
              <a:off x="669960" y="7405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48" name="AutoShape 34"/>
            <p:cNvSpPr/>
            <p:nvPr/>
          </p:nvSpPr>
          <p:spPr>
            <a:xfrm>
              <a:off x="780840" y="7495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49" name="AutoShape 35"/>
            <p:cNvSpPr/>
            <p:nvPr/>
          </p:nvSpPr>
          <p:spPr>
            <a:xfrm>
              <a:off x="885960" y="74520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pic>
        <p:nvPicPr>
          <p:cNvPr id="150" name="图片 99" descr="C:/Users/Administrator/Desktop/ppt模板/图片素材/QQ截图20240309233835.pngQQ截图20240309233835"/>
          <p:cNvPicPr/>
          <p:nvPr/>
        </p:nvPicPr>
        <p:blipFill>
          <a:blip r:embed="rId3"/>
          <a:srcRect t="20386" b="20386"/>
          <a:stretch>
            <a:fillRect/>
          </a:stretch>
        </p:blipFill>
        <p:spPr>
          <a:xfrm>
            <a:off x="6095880" y="1329840"/>
            <a:ext cx="5830920" cy="3636360"/>
          </a:xfrm>
          <a:prstGeom prst="rect">
            <a:avLst/>
          </a:prstGeom>
          <a:ln w="9525">
            <a:noFill/>
          </a:ln>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151" name="PlaceHolder 1"/>
          <p:cNvSpPr>
            <a:spLocks noGrp="1"/>
          </p:cNvSpPr>
          <p:nvPr>
            <p:ph/>
          </p:nvPr>
        </p:nvSpPr>
        <p:spPr>
          <a:xfrm>
            <a:off x="2938680" y="1998360"/>
            <a:ext cx="6318360" cy="164232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7600" b="1" strike="noStrike" spc="148">
                <a:solidFill>
                  <a:srgbClr val="3045FD"/>
                </a:solidFill>
                <a:latin typeface="Arial"/>
                <a:ea typeface="微软雅黑"/>
              </a:rPr>
              <a:t>02</a:t>
            </a:r>
            <a:endParaRPr lang="en-US" sz="7600" b="0" strike="noStrike" spc="148">
              <a:solidFill>
                <a:schemeClr val="dk1">
                  <a:lumMod val="65000"/>
                  <a:lumOff val="35000"/>
                </a:schemeClr>
              </a:solidFill>
              <a:latin typeface="Arial"/>
            </a:endParaRPr>
          </a:p>
        </p:txBody>
      </p:sp>
      <p:sp>
        <p:nvSpPr>
          <p:cNvPr id="152" name="PlaceHolder 2"/>
          <p:cNvSpPr>
            <a:spLocks noGrp="1"/>
          </p:cNvSpPr>
          <p:nvPr>
            <p:ph type="title" idx="4294967295"/>
          </p:nvPr>
        </p:nvSpPr>
        <p:spPr>
          <a:xfrm>
            <a:off x="313560" y="378900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5200" b="1" strike="noStrike" spc="299">
                <a:solidFill>
                  <a:srgbClr val="3045FD"/>
                </a:solidFill>
                <a:latin typeface="Arial"/>
                <a:ea typeface="微软雅黑"/>
              </a:rPr>
              <a:t>第</a:t>
            </a:r>
            <a:r>
              <a:rPr lang="en-US" sz="5200" b="1" strike="noStrike" spc="299">
                <a:solidFill>
                  <a:srgbClr val="3045FD"/>
                </a:solidFill>
                <a:latin typeface="Arial"/>
                <a:ea typeface="微软雅黑"/>
              </a:rPr>
              <a:t>2</a:t>
            </a:r>
            <a:r>
              <a:rPr lang="zh-CN" sz="5200" b="1" strike="noStrike" spc="299">
                <a:solidFill>
                  <a:srgbClr val="3045FD"/>
                </a:solidFill>
                <a:latin typeface="Arial"/>
                <a:ea typeface="微软雅黑"/>
              </a:rPr>
              <a:t>章 乳腺癌诊断</a:t>
            </a:r>
            <a:endParaRPr lang="en-US" sz="5200" b="0" strike="noStrike" spc="-1">
              <a:solidFill>
                <a:schemeClr val="dk1"/>
              </a:solidFill>
              <a:latin typeface="Arial"/>
            </a:endParaRPr>
          </a:p>
        </p:txBody>
      </p:sp>
      <p:sp>
        <p:nvSpPr>
          <p:cNvPr id="153"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4">
            <a:alphaModFix amt="78000"/>
          </a:blip>
          <a:stretch>
            <a:fillRect/>
          </a:stretch>
        </a:blipFill>
      </p:bgPr>
    </p:bg>
    <p:spTree>
      <p:nvGrpSpPr>
        <p:cNvPr id="1" name=""/>
        <p:cNvGrpSpPr/>
        <p:nvPr/>
      </p:nvGrpSpPr>
      <p:grpSpPr>
        <a:xfrm>
          <a:off x="0" y="0"/>
          <a:ext cx="0" cy="0"/>
        </a:xfrm>
      </p:grpSpPr>
      <p:sp>
        <p:nvSpPr>
          <p:cNvPr id="154" name="AutoShape 3"/>
          <p:cNvSpPr/>
          <p:nvPr/>
        </p:nvSpPr>
        <p:spPr>
          <a:xfrm>
            <a:off x="304920" y="1631880"/>
            <a:ext cx="6595560" cy="4881600"/>
          </a:xfrm>
          <a:prstGeom prst="rect">
            <a:avLst/>
          </a:prstGeom>
          <a:solidFill>
            <a:srgbClr val="3045FD">
              <a:alpha val="59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55" name="PlaceHolder 1"/>
          <p:cNvSpPr>
            <a:spLocks noGrp="1"/>
          </p:cNvSpPr>
          <p:nvPr>
            <p:ph type="title" idx="4294967295"/>
          </p:nvPr>
        </p:nvSpPr>
        <p:spPr>
          <a:xfrm>
            <a:off x="1035720" y="306000"/>
            <a:ext cx="7901640" cy="540720"/>
          </a:xfrm>
          <a:prstGeom prst="rect">
            <a:avLst/>
          </a:prstGeom>
          <a:noFill/>
          <a:ln w="0">
            <a:noFill/>
          </a:ln>
        </p:spPr>
        <p:txBody>
          <a:bodyPr lIns="0" tIns="0" rIns="0" bIns="0" anchor="b">
            <a:normAutofit/>
          </a:bodyPr>
          <a:lstStyle/>
          <a:p>
            <a:pPr indent="0" defTabSz="914400">
              <a:lnSpc>
                <a:spcPct val="100000"/>
              </a:lnSpc>
              <a:buNone/>
            </a:pPr>
            <a:r>
              <a:rPr lang="zh-CN" sz="3000" b="1" strike="noStrike" spc="299">
                <a:solidFill>
                  <a:srgbClr val="3045FD"/>
                </a:solidFill>
                <a:latin typeface="Arial"/>
                <a:ea typeface="微软雅黑"/>
              </a:rPr>
              <a:t>乳腺癌影像学检查</a:t>
            </a:r>
            <a:endParaRPr lang="en-US" sz="3000" b="0" strike="noStrike" spc="-1">
              <a:solidFill>
                <a:schemeClr val="dk1"/>
              </a:solidFill>
              <a:latin typeface="Arial"/>
            </a:endParaRPr>
          </a:p>
        </p:txBody>
      </p:sp>
      <p:sp>
        <p:nvSpPr>
          <p:cNvPr id="156" name="content"/>
          <p:cNvSpPr/>
          <p:nvPr/>
        </p:nvSpPr>
        <p:spPr>
          <a:xfrm>
            <a:off x="780480" y="2049840"/>
            <a:ext cx="4956480" cy="3485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lt1"/>
                </a:solidFill>
                <a:latin typeface="微软雅黑"/>
                <a:ea typeface="微软雅黑"/>
              </a:rPr>
              <a:t>乳腺</a:t>
            </a:r>
            <a:r>
              <a:rPr lang="en-US" sz="1800" b="0" strike="noStrike" spc="-1">
                <a:solidFill>
                  <a:schemeClr val="lt1"/>
                </a:solidFill>
                <a:latin typeface="微软雅黑"/>
                <a:ea typeface="微软雅黑"/>
              </a:rPr>
              <a:t>X</a:t>
            </a:r>
            <a:r>
              <a:rPr lang="zh-CN" sz="1800" b="0" strike="noStrike" spc="-1">
                <a:solidFill>
                  <a:schemeClr val="lt1"/>
                </a:solidFill>
                <a:latin typeface="微软雅黑"/>
                <a:ea typeface="微软雅黑"/>
              </a:rPr>
              <a:t>线摄影、乳腺核磁共振等影像学检查在乳腺癌的诊断中扮演重要角色。通过这些检查手段，医生可以更清晰地观察乳腺组织的变化，从而帮助诊断乳腺癌的病情和形态。</a:t>
            </a:r>
            <a:endParaRPr lang="en-US" sz="1800" b="0" strike="noStrike" spc="-1">
              <a:solidFill>
                <a:srgbClr val="000000"/>
              </a:solidFill>
              <a:latin typeface="Arial"/>
            </a:endParaRPr>
          </a:p>
        </p:txBody>
      </p:sp>
      <p:grpSp>
        <p:nvGrpSpPr>
          <p:cNvPr id="157" name="Group 15"/>
          <p:cNvGrpSpPr/>
          <p:nvPr/>
        </p:nvGrpSpPr>
        <p:grpSpPr>
          <a:xfrm>
            <a:off x="435960" y="378720"/>
            <a:ext cx="515160" cy="439560"/>
            <a:chOff x="435960" y="378720"/>
            <a:chExt cx="515160" cy="439560"/>
          </a:xfrm>
        </p:grpSpPr>
        <p:sp>
          <p:nvSpPr>
            <p:cNvPr id="158" name="AutoShape 16"/>
            <p:cNvSpPr/>
            <p:nvPr/>
          </p:nvSpPr>
          <p:spPr>
            <a:xfrm>
              <a:off x="435960" y="378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59" name="AutoShape 17"/>
            <p:cNvSpPr/>
            <p:nvPr/>
          </p:nvSpPr>
          <p:spPr>
            <a:xfrm>
              <a:off x="555840" y="385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60" name="AutoShape 18"/>
            <p:cNvSpPr/>
            <p:nvPr/>
          </p:nvSpPr>
          <p:spPr>
            <a:xfrm>
              <a:off x="669960" y="387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61" name="AutoShape 19"/>
            <p:cNvSpPr/>
            <p:nvPr/>
          </p:nvSpPr>
          <p:spPr>
            <a:xfrm>
              <a:off x="780840" y="396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62" name="AutoShape 20"/>
            <p:cNvSpPr/>
            <p:nvPr/>
          </p:nvSpPr>
          <p:spPr>
            <a:xfrm>
              <a:off x="885960" y="39204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63" name="AutoShape 21"/>
            <p:cNvSpPr/>
            <p:nvPr/>
          </p:nvSpPr>
          <p:spPr>
            <a:xfrm>
              <a:off x="435960" y="496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64" name="AutoShape 22"/>
            <p:cNvSpPr/>
            <p:nvPr/>
          </p:nvSpPr>
          <p:spPr>
            <a:xfrm>
              <a:off x="555840" y="5032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65" name="AutoShape 23"/>
            <p:cNvSpPr/>
            <p:nvPr/>
          </p:nvSpPr>
          <p:spPr>
            <a:xfrm>
              <a:off x="669960" y="504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66" name="AutoShape 24"/>
            <p:cNvSpPr/>
            <p:nvPr/>
          </p:nvSpPr>
          <p:spPr>
            <a:xfrm>
              <a:off x="780840" y="513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67" name="AutoShape 25"/>
            <p:cNvSpPr/>
            <p:nvPr/>
          </p:nvSpPr>
          <p:spPr>
            <a:xfrm>
              <a:off x="885960" y="509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68" name="AutoShape 26"/>
            <p:cNvSpPr/>
            <p:nvPr/>
          </p:nvSpPr>
          <p:spPr>
            <a:xfrm>
              <a:off x="435960" y="6145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69" name="AutoShape 27"/>
            <p:cNvSpPr/>
            <p:nvPr/>
          </p:nvSpPr>
          <p:spPr>
            <a:xfrm>
              <a:off x="555840" y="621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70" name="AutoShape 28"/>
            <p:cNvSpPr/>
            <p:nvPr/>
          </p:nvSpPr>
          <p:spPr>
            <a:xfrm>
              <a:off x="669960" y="6228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71" name="AutoShape 29"/>
            <p:cNvSpPr/>
            <p:nvPr/>
          </p:nvSpPr>
          <p:spPr>
            <a:xfrm>
              <a:off x="780840" y="631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72" name="AutoShape 30"/>
            <p:cNvSpPr/>
            <p:nvPr/>
          </p:nvSpPr>
          <p:spPr>
            <a:xfrm>
              <a:off x="885960" y="627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173" name="AutoShape 31"/>
            <p:cNvSpPr/>
            <p:nvPr/>
          </p:nvSpPr>
          <p:spPr>
            <a:xfrm>
              <a:off x="435960" y="7322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174" name="AutoShape 32"/>
            <p:cNvSpPr/>
            <p:nvPr/>
          </p:nvSpPr>
          <p:spPr>
            <a:xfrm>
              <a:off x="555840" y="7387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175" name="AutoShape 33"/>
            <p:cNvSpPr/>
            <p:nvPr/>
          </p:nvSpPr>
          <p:spPr>
            <a:xfrm>
              <a:off x="669960" y="7405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176" name="AutoShape 34"/>
            <p:cNvSpPr/>
            <p:nvPr/>
          </p:nvSpPr>
          <p:spPr>
            <a:xfrm>
              <a:off x="780840" y="7495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177" name="AutoShape 35"/>
            <p:cNvSpPr/>
            <p:nvPr/>
          </p:nvSpPr>
          <p:spPr>
            <a:xfrm>
              <a:off x="885960" y="74520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pic>
        <p:nvPicPr>
          <p:cNvPr id="178" name="图片 99" descr="C:/Users/Administrator/Desktop/ppt模板/图片素材/QQ截图20240309233835.pngQQ截图20240309233835"/>
          <p:cNvPicPr/>
          <p:nvPr/>
        </p:nvPicPr>
        <p:blipFill>
          <a:blip r:embed="rId3"/>
          <a:srcRect t="20386" b="20386"/>
          <a:stretch>
            <a:fillRect/>
          </a:stretch>
        </p:blipFill>
        <p:spPr>
          <a:xfrm>
            <a:off x="6095880" y="1329840"/>
            <a:ext cx="5830920" cy="3636360"/>
          </a:xfrm>
          <a:prstGeom prst="rect">
            <a:avLst/>
          </a:prstGeom>
          <a:ln w="9525">
            <a:noFill/>
          </a:ln>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5">
            <a:alphaModFix amt="78000"/>
          </a:blip>
          <a:stretch>
            <a:fillRect/>
          </a:stretch>
        </a:blipFill>
      </p:bgPr>
    </p:bg>
    <p:spTree>
      <p:nvGrpSpPr>
        <p:cNvPr id="1" name=""/>
        <p:cNvGrpSpPr/>
        <p:nvPr/>
      </p:nvGrpSpPr>
      <p:grpSpPr>
        <a:xfrm>
          <a:off x="0" y="0"/>
          <a:ext cx="0" cy="0"/>
        </a:xfrm>
      </p:grpSpPr>
      <p:sp>
        <p:nvSpPr>
          <p:cNvPr id="179" name="AutoShape 2"/>
          <p:cNvSpPr/>
          <p:nvPr/>
        </p:nvSpPr>
        <p:spPr>
          <a:xfrm>
            <a:off x="592920" y="2746800"/>
            <a:ext cx="3455640" cy="3055320"/>
          </a:xfrm>
          <a:prstGeom prst="roundRect">
            <a:avLst>
              <a:gd name="adj" fmla="val 12500"/>
            </a:avLst>
          </a:prstGeom>
          <a:solidFill>
            <a:srgbClr val="3045FD">
              <a:alpha val="10000"/>
            </a:srgbClr>
          </a:solidFill>
          <a:ln w="19050">
            <a:solidFill>
              <a:srgbClr val="3045FD"/>
            </a:solidFill>
            <a:round/>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80" name="AutoShape 3"/>
          <p:cNvSpPr/>
          <p:nvPr/>
        </p:nvSpPr>
        <p:spPr>
          <a:xfrm>
            <a:off x="4367880" y="2746800"/>
            <a:ext cx="3455640" cy="3055320"/>
          </a:xfrm>
          <a:prstGeom prst="roundRect">
            <a:avLst>
              <a:gd name="adj" fmla="val 12500"/>
            </a:avLst>
          </a:prstGeom>
          <a:solidFill>
            <a:srgbClr val="3045FD">
              <a:alpha val="10000"/>
            </a:srgbClr>
          </a:solidFill>
          <a:ln w="19050">
            <a:solidFill>
              <a:srgbClr val="3045FD"/>
            </a:solidFill>
            <a:round/>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81" name="AutoShape 4"/>
          <p:cNvSpPr/>
          <p:nvPr/>
        </p:nvSpPr>
        <p:spPr>
          <a:xfrm>
            <a:off x="8133840" y="2746800"/>
            <a:ext cx="3455640" cy="3055320"/>
          </a:xfrm>
          <a:prstGeom prst="roundRect">
            <a:avLst>
              <a:gd name="adj" fmla="val 12500"/>
            </a:avLst>
          </a:prstGeom>
          <a:solidFill>
            <a:srgbClr val="3045FD">
              <a:alpha val="10000"/>
            </a:srgbClr>
          </a:solidFill>
          <a:ln w="19050">
            <a:solidFill>
              <a:srgbClr val="3045FD"/>
            </a:solidFill>
            <a:round/>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82" name="AutoShape 5"/>
          <p:cNvSpPr/>
          <p:nvPr/>
        </p:nvSpPr>
        <p:spPr>
          <a:xfrm rot="18900000" flipH="1" flipV="1">
            <a:off x="5274720" y="1333440"/>
            <a:ext cx="1641960" cy="1641960"/>
          </a:xfrm>
          <a:prstGeom prst="teardrop">
            <a:avLst>
              <a:gd name="adj" fmla="val 100000"/>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83" name="AutoShape 8"/>
          <p:cNvSpPr/>
          <p:nvPr/>
        </p:nvSpPr>
        <p:spPr>
          <a:xfrm>
            <a:off x="5818320" y="5524920"/>
            <a:ext cx="555120" cy="81360"/>
          </a:xfrm>
          <a:prstGeom prst="roundRect">
            <a:avLst>
              <a:gd name="adj" fmla="val 12500"/>
            </a:avLst>
          </a:prstGeom>
          <a:solidFill>
            <a:srgbClr val="3045FD"/>
          </a:solidFill>
          <a:ln w="0">
            <a:noFill/>
          </a:ln>
        </p:spPr>
        <p:style>
          <a:lnRef idx="0"/>
          <a:fillRef idx="0"/>
          <a:effectRef idx="0"/>
          <a:fontRef idx="minor"/>
        </p:style>
        <p:txBody>
          <a:bodyPr lIns="90000" tIns="30600" rIns="90000" bIns="30600" anchor="t">
            <a:noAutofit/>
          </a:bodyPr>
          <a:lstStyle/>
          <a:p>
            <a:endParaRPr lang="en-US" sz="1800" b="0" strike="noStrike" spc="-1">
              <a:solidFill>
                <a:srgbClr val="FFFFFF"/>
              </a:solidFill>
              <a:latin typeface="Arial"/>
            </a:endParaRPr>
          </a:p>
        </p:txBody>
      </p:sp>
      <p:sp>
        <p:nvSpPr>
          <p:cNvPr id="184" name="AutoShape 9"/>
          <p:cNvSpPr/>
          <p:nvPr/>
        </p:nvSpPr>
        <p:spPr>
          <a:xfrm rot="18900000" flipH="1" flipV="1">
            <a:off x="1499760" y="1333440"/>
            <a:ext cx="1641960" cy="1641960"/>
          </a:xfrm>
          <a:prstGeom prst="teardrop">
            <a:avLst>
              <a:gd name="adj" fmla="val 100000"/>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85" name="AutoShape 12"/>
          <p:cNvSpPr/>
          <p:nvPr/>
        </p:nvSpPr>
        <p:spPr>
          <a:xfrm>
            <a:off x="2043360" y="5524920"/>
            <a:ext cx="555120" cy="81360"/>
          </a:xfrm>
          <a:prstGeom prst="roundRect">
            <a:avLst>
              <a:gd name="adj" fmla="val 12500"/>
            </a:avLst>
          </a:prstGeom>
          <a:solidFill>
            <a:srgbClr val="3045FD"/>
          </a:solidFill>
          <a:ln w="0">
            <a:noFill/>
          </a:ln>
        </p:spPr>
        <p:style>
          <a:lnRef idx="0"/>
          <a:fillRef idx="0"/>
          <a:effectRef idx="0"/>
          <a:fontRef idx="minor"/>
        </p:style>
        <p:txBody>
          <a:bodyPr lIns="90000" tIns="30600" rIns="90000" bIns="30600" anchor="t">
            <a:noAutofit/>
          </a:bodyPr>
          <a:lstStyle/>
          <a:p>
            <a:endParaRPr lang="en-US" sz="1800" b="0" strike="noStrike" spc="-1">
              <a:solidFill>
                <a:srgbClr val="FFFFFF"/>
              </a:solidFill>
              <a:latin typeface="Arial"/>
            </a:endParaRPr>
          </a:p>
        </p:txBody>
      </p:sp>
      <p:sp>
        <p:nvSpPr>
          <p:cNvPr id="186" name="AutoShape 13"/>
          <p:cNvSpPr/>
          <p:nvPr/>
        </p:nvSpPr>
        <p:spPr>
          <a:xfrm rot="18900000" flipH="1" flipV="1">
            <a:off x="9040320" y="1333440"/>
            <a:ext cx="1641960" cy="1641960"/>
          </a:xfrm>
          <a:prstGeom prst="teardrop">
            <a:avLst>
              <a:gd name="adj" fmla="val 100000"/>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187" name="AutoShape 16"/>
          <p:cNvSpPr/>
          <p:nvPr/>
        </p:nvSpPr>
        <p:spPr>
          <a:xfrm>
            <a:off x="9583920" y="5524920"/>
            <a:ext cx="555120" cy="81360"/>
          </a:xfrm>
          <a:prstGeom prst="roundRect">
            <a:avLst>
              <a:gd name="adj" fmla="val 12500"/>
            </a:avLst>
          </a:prstGeom>
          <a:solidFill>
            <a:srgbClr val="3045FD"/>
          </a:solidFill>
          <a:ln w="0">
            <a:noFill/>
          </a:ln>
        </p:spPr>
        <p:style>
          <a:lnRef idx="0"/>
          <a:fillRef idx="0"/>
          <a:effectRef idx="0"/>
          <a:fontRef idx="minor"/>
        </p:style>
        <p:txBody>
          <a:bodyPr lIns="90000" tIns="30600" rIns="90000" bIns="30600" anchor="t">
            <a:noAutofit/>
          </a:bodyPr>
          <a:lstStyle/>
          <a:p>
            <a:endParaRPr lang="en-US" sz="1800" b="0" strike="noStrike" spc="-1">
              <a:solidFill>
                <a:srgbClr val="FFFFFF"/>
              </a:solidFill>
              <a:latin typeface="Arial"/>
            </a:endParaRPr>
          </a:p>
        </p:txBody>
      </p:sp>
      <p:sp>
        <p:nvSpPr>
          <p:cNvPr id="188" name="Picture 17"/>
          <p:cNvSpPr/>
          <p:nvPr/>
        </p:nvSpPr>
        <p:spPr>
          <a:xfrm>
            <a:off x="1583280" y="1416600"/>
            <a:ext cx="1474920" cy="1474920"/>
          </a:xfrm>
          <a:prstGeom prst="ellipse">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89" name="Picture 18"/>
          <p:cNvSpPr/>
          <p:nvPr/>
        </p:nvSpPr>
        <p:spPr>
          <a:xfrm>
            <a:off x="5358240" y="1416600"/>
            <a:ext cx="1474920" cy="1474920"/>
          </a:xfrm>
          <a:prstGeom prst="ellipse">
            <a:avLst/>
          </a:prstGeom>
          <a:blipFill rotWithShape="0">
            <a:blip r:embed="rId3"/>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90" name="Picture 19"/>
          <p:cNvSpPr/>
          <p:nvPr/>
        </p:nvSpPr>
        <p:spPr>
          <a:xfrm>
            <a:off x="9120960" y="1416600"/>
            <a:ext cx="1474920" cy="1474920"/>
          </a:xfrm>
          <a:prstGeom prst="ellipse">
            <a:avLst/>
          </a:prstGeom>
          <a:blipFill rotWithShape="0">
            <a:blip r:embed="rId4"/>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191" name="矩形 28"/>
          <p:cNvSpPr/>
          <p:nvPr/>
        </p:nvSpPr>
        <p:spPr>
          <a:xfrm>
            <a:off x="4493880" y="33897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2" name="content.2.title"/>
          <p:cNvSpPr/>
          <p:nvPr/>
        </p:nvSpPr>
        <p:spPr>
          <a:xfrm>
            <a:off x="4494600" y="3555360"/>
            <a:ext cx="321480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rgbClr val="3045FD"/>
                </a:solidFill>
                <a:latin typeface="微软雅黑"/>
                <a:ea typeface="微软雅黑"/>
              </a:rPr>
              <a:t>手术切除标本检查</a:t>
            </a:r>
            <a:endParaRPr lang="en-US" sz="2000" b="0" strike="noStrike" spc="-1">
              <a:solidFill>
                <a:srgbClr val="000000"/>
              </a:solidFill>
              <a:latin typeface="Arial"/>
            </a:endParaRPr>
          </a:p>
        </p:txBody>
      </p:sp>
      <p:sp>
        <p:nvSpPr>
          <p:cNvPr id="193" name="content.2.content"/>
          <p:cNvSpPr/>
          <p:nvPr/>
        </p:nvSpPr>
        <p:spPr>
          <a:xfrm>
            <a:off x="4600080" y="4031640"/>
            <a:ext cx="3042000" cy="140472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手术切除肿瘤并进行组织检查</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能确认是否为乳腺癌</a:t>
            </a:r>
            <a:endParaRPr lang="en-US" sz="1600" b="0" strike="noStrike" spc="-1">
              <a:solidFill>
                <a:srgbClr val="000000"/>
              </a:solidFill>
              <a:latin typeface="Arial"/>
            </a:endParaRPr>
          </a:p>
        </p:txBody>
      </p:sp>
      <p:sp>
        <p:nvSpPr>
          <p:cNvPr id="194" name="矩形 33"/>
          <p:cNvSpPr/>
          <p:nvPr/>
        </p:nvSpPr>
        <p:spPr>
          <a:xfrm>
            <a:off x="7162200" y="33897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5" name="content.3.title"/>
          <p:cNvSpPr/>
          <p:nvPr/>
        </p:nvSpPr>
        <p:spPr>
          <a:xfrm>
            <a:off x="8301240" y="3517200"/>
            <a:ext cx="319104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rgbClr val="3045FD"/>
                </a:solidFill>
                <a:latin typeface="微软雅黑"/>
                <a:ea typeface="微软雅黑"/>
              </a:rPr>
              <a:t>细胞学检查</a:t>
            </a:r>
            <a:endParaRPr lang="en-US" sz="2000" b="0" strike="noStrike" spc="-1">
              <a:solidFill>
                <a:srgbClr val="000000"/>
              </a:solidFill>
              <a:latin typeface="Arial"/>
            </a:endParaRPr>
          </a:p>
        </p:txBody>
      </p:sp>
      <p:sp>
        <p:nvSpPr>
          <p:cNvPr id="196" name="content.3.content"/>
          <p:cNvSpPr/>
          <p:nvPr/>
        </p:nvSpPr>
        <p:spPr>
          <a:xfrm>
            <a:off x="8301960" y="4000680"/>
            <a:ext cx="3122640" cy="143604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观察细胞学形态特征</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有助于癌细胞的检测</a:t>
            </a:r>
            <a:endParaRPr lang="en-US" sz="1600" b="0" strike="noStrike" spc="-1">
              <a:solidFill>
                <a:srgbClr val="000000"/>
              </a:solidFill>
              <a:latin typeface="Arial"/>
            </a:endParaRPr>
          </a:p>
        </p:txBody>
      </p:sp>
      <p:sp>
        <p:nvSpPr>
          <p:cNvPr id="197" name="矩形 38"/>
          <p:cNvSpPr/>
          <p:nvPr/>
        </p:nvSpPr>
        <p:spPr>
          <a:xfrm>
            <a:off x="9895680" y="33897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8" name="PlaceHolder 1"/>
          <p:cNvSpPr>
            <a:spLocks noGrp="1"/>
          </p:cNvSpPr>
          <p:nvPr>
            <p:ph type="title" idx="4294967295"/>
          </p:nvPr>
        </p:nvSpPr>
        <p:spPr>
          <a:xfrm>
            <a:off x="1026000" y="2412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3045FD"/>
                </a:solidFill>
                <a:latin typeface="Arial"/>
                <a:ea typeface="微软雅黑"/>
              </a:rPr>
              <a:t>乳腺癌组织活检</a:t>
            </a:r>
            <a:endParaRPr lang="en-US" sz="3000" b="0" strike="noStrike" spc="-1">
              <a:solidFill>
                <a:schemeClr val="dk1"/>
              </a:solidFill>
              <a:latin typeface="Arial"/>
            </a:endParaRPr>
          </a:p>
        </p:txBody>
      </p:sp>
      <p:sp>
        <p:nvSpPr>
          <p:cNvPr id="199" name="矩形 19"/>
          <p:cNvSpPr/>
          <p:nvPr/>
        </p:nvSpPr>
        <p:spPr>
          <a:xfrm>
            <a:off x="1683360" y="33897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0" name="content.1.title"/>
          <p:cNvSpPr/>
          <p:nvPr/>
        </p:nvSpPr>
        <p:spPr>
          <a:xfrm>
            <a:off x="745560" y="3546000"/>
            <a:ext cx="31809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rgbClr val="3045FD"/>
                </a:solidFill>
                <a:latin typeface="微软雅黑"/>
                <a:ea typeface="微软雅黑"/>
              </a:rPr>
              <a:t>经皮穿刺活检</a:t>
            </a:r>
            <a:endParaRPr lang="en-US" sz="2000" b="0" strike="noStrike" spc="-1">
              <a:solidFill>
                <a:srgbClr val="000000"/>
              </a:solidFill>
              <a:latin typeface="Arial"/>
            </a:endParaRPr>
          </a:p>
        </p:txBody>
      </p:sp>
      <p:sp>
        <p:nvSpPr>
          <p:cNvPr id="201" name="content.1.content"/>
          <p:cNvSpPr/>
          <p:nvPr/>
        </p:nvSpPr>
        <p:spPr>
          <a:xfrm>
            <a:off x="850320" y="4005720"/>
            <a:ext cx="3076920" cy="1431720"/>
          </a:xfrm>
          <a:prstGeom prst="rect">
            <a:avLst/>
          </a:prstGeom>
          <a:noFill/>
          <a:ln w="0">
            <a:noFill/>
          </a:ln>
        </p:spPr>
        <p:style>
          <a:lnRef idx="0"/>
          <a:fillRef idx="0"/>
          <a:effectRef idx="0"/>
          <a:fontRef idx="minor"/>
        </p:style>
        <p:txBody>
          <a:bodyPr lIns="0" tIns="0" rIns="0" bIns="0" anchor="t">
            <a:noAutofit/>
          </a:bodyPr>
          <a:lstStyle/>
          <a:p>
            <a:r>
              <a:rPr lang="zh-CN" sz="1600" b="0" strike="noStrike" spc="-1">
                <a:solidFill>
                  <a:schemeClr val="dk1">
                    <a:lumMod val="85000"/>
                    <a:lumOff val="15000"/>
                  </a:schemeClr>
                </a:solidFill>
                <a:latin typeface="微软雅黑"/>
                <a:ea typeface="微软雅黑"/>
              </a:rPr>
              <a:t>非手术方式获取组织样本</a:t>
            </a:r>
            <a:endParaRPr lang="en-US" sz="1600" b="0" strike="noStrike" spc="-1">
              <a:solidFill>
                <a:srgbClr val="000000"/>
              </a:solidFill>
              <a:latin typeface="Arial"/>
            </a:endParaRPr>
          </a:p>
          <a:p>
            <a:pPr defTabSz="914400">
              <a:lnSpc>
                <a:spcPct val="150000"/>
              </a:lnSpc>
              <a:tabLst>
                <a:tab pos="0"/>
              </a:tabLst>
            </a:pPr>
            <a:r>
              <a:rPr lang="zh-CN" sz="1600" b="0" strike="noStrike" spc="-1">
                <a:solidFill>
                  <a:schemeClr val="dk1">
                    <a:lumMod val="85000"/>
                    <a:lumOff val="15000"/>
                  </a:schemeClr>
                </a:solidFill>
                <a:latin typeface="微软雅黑"/>
                <a:ea typeface="微软雅黑"/>
              </a:rPr>
              <a:t>常用于疑似恶性肿瘤的诊断</a:t>
            </a:r>
            <a:endParaRPr lang="en-US" sz="1600" b="0" strike="noStrike" spc="-1">
              <a:solidFill>
                <a:srgbClr val="000000"/>
              </a:solidFill>
              <a:latin typeface="Arial"/>
            </a:endParaRPr>
          </a:p>
        </p:txBody>
      </p:sp>
      <p:grpSp>
        <p:nvGrpSpPr>
          <p:cNvPr id="202" name="Group 15"/>
          <p:cNvGrpSpPr/>
          <p:nvPr/>
        </p:nvGrpSpPr>
        <p:grpSpPr>
          <a:xfrm>
            <a:off x="435960" y="378720"/>
            <a:ext cx="515160" cy="439560"/>
            <a:chOff x="435960" y="378720"/>
            <a:chExt cx="515160" cy="439560"/>
          </a:xfrm>
        </p:grpSpPr>
        <p:sp>
          <p:nvSpPr>
            <p:cNvPr id="203" name="AutoShape 16"/>
            <p:cNvSpPr/>
            <p:nvPr/>
          </p:nvSpPr>
          <p:spPr>
            <a:xfrm>
              <a:off x="435960" y="378720"/>
              <a:ext cx="83880" cy="83880"/>
            </a:xfrm>
            <a:prstGeom prst="ellipse">
              <a:avLst/>
            </a:prstGeom>
            <a:solidFill>
              <a:srgbClr val="3045FD"/>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04" name="AutoShape 17"/>
            <p:cNvSpPr/>
            <p:nvPr/>
          </p:nvSpPr>
          <p:spPr>
            <a:xfrm>
              <a:off x="555840" y="385200"/>
              <a:ext cx="77760" cy="77760"/>
            </a:xfrm>
            <a:prstGeom prst="ellipse">
              <a:avLst/>
            </a:prstGeom>
            <a:solidFill>
              <a:srgbClr val="3045FD"/>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05" name="AutoShape 18"/>
            <p:cNvSpPr/>
            <p:nvPr/>
          </p:nvSpPr>
          <p:spPr>
            <a:xfrm>
              <a:off x="669960" y="387000"/>
              <a:ext cx="74520" cy="74520"/>
            </a:xfrm>
            <a:prstGeom prst="ellipse">
              <a:avLst/>
            </a:prstGeom>
            <a:solidFill>
              <a:srgbClr val="3045FD"/>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06" name="AutoShape 19"/>
            <p:cNvSpPr/>
            <p:nvPr/>
          </p:nvSpPr>
          <p:spPr>
            <a:xfrm>
              <a:off x="780840" y="396000"/>
              <a:ext cx="68760" cy="68760"/>
            </a:xfrm>
            <a:prstGeom prst="ellipse">
              <a:avLst/>
            </a:prstGeom>
            <a:solidFill>
              <a:srgbClr val="3045FD"/>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07" name="AutoShape 20"/>
            <p:cNvSpPr/>
            <p:nvPr/>
          </p:nvSpPr>
          <p:spPr>
            <a:xfrm>
              <a:off x="885960" y="392040"/>
              <a:ext cx="65160" cy="65160"/>
            </a:xfrm>
            <a:prstGeom prst="ellipse">
              <a:avLst/>
            </a:prstGeom>
            <a:solidFill>
              <a:srgbClr val="3045FD"/>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08" name="AutoShape 21"/>
            <p:cNvSpPr/>
            <p:nvPr/>
          </p:nvSpPr>
          <p:spPr>
            <a:xfrm>
              <a:off x="435960" y="496440"/>
              <a:ext cx="83880" cy="83880"/>
            </a:xfrm>
            <a:prstGeom prst="ellipse">
              <a:avLst/>
            </a:prstGeom>
            <a:solidFill>
              <a:srgbClr val="3045FD"/>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09" name="AutoShape 22"/>
            <p:cNvSpPr/>
            <p:nvPr/>
          </p:nvSpPr>
          <p:spPr>
            <a:xfrm>
              <a:off x="555840" y="503280"/>
              <a:ext cx="77760" cy="77760"/>
            </a:xfrm>
            <a:prstGeom prst="ellipse">
              <a:avLst/>
            </a:prstGeom>
            <a:solidFill>
              <a:srgbClr val="3045FD"/>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10" name="AutoShape 23"/>
            <p:cNvSpPr/>
            <p:nvPr/>
          </p:nvSpPr>
          <p:spPr>
            <a:xfrm>
              <a:off x="669960" y="504720"/>
              <a:ext cx="74520" cy="74520"/>
            </a:xfrm>
            <a:prstGeom prst="ellipse">
              <a:avLst/>
            </a:prstGeom>
            <a:solidFill>
              <a:srgbClr val="3045FD"/>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11" name="AutoShape 24"/>
            <p:cNvSpPr/>
            <p:nvPr/>
          </p:nvSpPr>
          <p:spPr>
            <a:xfrm>
              <a:off x="780840" y="513720"/>
              <a:ext cx="68760" cy="68760"/>
            </a:xfrm>
            <a:prstGeom prst="ellipse">
              <a:avLst/>
            </a:prstGeom>
            <a:solidFill>
              <a:srgbClr val="3045FD"/>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12" name="AutoShape 25"/>
            <p:cNvSpPr/>
            <p:nvPr/>
          </p:nvSpPr>
          <p:spPr>
            <a:xfrm>
              <a:off x="885960" y="509760"/>
              <a:ext cx="65160" cy="65160"/>
            </a:xfrm>
            <a:prstGeom prst="ellipse">
              <a:avLst/>
            </a:prstGeom>
            <a:solidFill>
              <a:srgbClr val="3045FD"/>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13" name="AutoShape 26"/>
            <p:cNvSpPr/>
            <p:nvPr/>
          </p:nvSpPr>
          <p:spPr>
            <a:xfrm>
              <a:off x="435960" y="614520"/>
              <a:ext cx="83880" cy="83880"/>
            </a:xfrm>
            <a:prstGeom prst="ellipse">
              <a:avLst/>
            </a:prstGeom>
            <a:solidFill>
              <a:srgbClr val="3045FD"/>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14" name="AutoShape 27"/>
            <p:cNvSpPr/>
            <p:nvPr/>
          </p:nvSpPr>
          <p:spPr>
            <a:xfrm>
              <a:off x="555840" y="621000"/>
              <a:ext cx="77760" cy="77760"/>
            </a:xfrm>
            <a:prstGeom prst="ellipse">
              <a:avLst/>
            </a:prstGeom>
            <a:solidFill>
              <a:srgbClr val="3045FD"/>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15" name="AutoShape 28"/>
            <p:cNvSpPr/>
            <p:nvPr/>
          </p:nvSpPr>
          <p:spPr>
            <a:xfrm>
              <a:off x="669960" y="622800"/>
              <a:ext cx="74520" cy="74520"/>
            </a:xfrm>
            <a:prstGeom prst="ellipse">
              <a:avLst/>
            </a:prstGeom>
            <a:solidFill>
              <a:srgbClr val="3045FD"/>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16" name="AutoShape 29"/>
            <p:cNvSpPr/>
            <p:nvPr/>
          </p:nvSpPr>
          <p:spPr>
            <a:xfrm>
              <a:off x="780840" y="631440"/>
              <a:ext cx="68760" cy="68760"/>
            </a:xfrm>
            <a:prstGeom prst="ellipse">
              <a:avLst/>
            </a:prstGeom>
            <a:solidFill>
              <a:srgbClr val="3045FD"/>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17" name="AutoShape 30"/>
            <p:cNvSpPr/>
            <p:nvPr/>
          </p:nvSpPr>
          <p:spPr>
            <a:xfrm>
              <a:off x="885960" y="627480"/>
              <a:ext cx="65160" cy="65160"/>
            </a:xfrm>
            <a:prstGeom prst="ellipse">
              <a:avLst/>
            </a:prstGeom>
            <a:solidFill>
              <a:srgbClr val="3045FD"/>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sp>
          <p:nvSpPr>
            <p:cNvPr id="218" name="AutoShape 31"/>
            <p:cNvSpPr/>
            <p:nvPr/>
          </p:nvSpPr>
          <p:spPr>
            <a:xfrm>
              <a:off x="435960" y="732240"/>
              <a:ext cx="83880" cy="83880"/>
            </a:xfrm>
            <a:prstGeom prst="ellipse">
              <a:avLst/>
            </a:prstGeom>
            <a:solidFill>
              <a:srgbClr val="3045FD"/>
            </a:solidFill>
            <a:ln w="0">
              <a:noFill/>
            </a:ln>
          </p:spPr>
          <p:style>
            <a:lnRef idx="0"/>
            <a:fillRef idx="0"/>
            <a:effectRef idx="0"/>
            <a:fontRef idx="minor"/>
          </p:style>
          <p:txBody>
            <a:bodyPr lIns="90000" tIns="14400" rIns="90000" bIns="14400" anchor="t">
              <a:noAutofit/>
            </a:bodyPr>
            <a:lstStyle/>
            <a:p>
              <a:endParaRPr lang="en-US" sz="1800" b="0" strike="noStrike" spc="-1">
                <a:solidFill>
                  <a:srgbClr val="FFFFFF"/>
                </a:solidFill>
                <a:latin typeface="Arial"/>
              </a:endParaRPr>
            </a:p>
          </p:txBody>
        </p:sp>
        <p:sp>
          <p:nvSpPr>
            <p:cNvPr id="219" name="AutoShape 32"/>
            <p:cNvSpPr/>
            <p:nvPr/>
          </p:nvSpPr>
          <p:spPr>
            <a:xfrm>
              <a:off x="555840" y="738720"/>
              <a:ext cx="77760" cy="77760"/>
            </a:xfrm>
            <a:prstGeom prst="ellipse">
              <a:avLst/>
            </a:prstGeom>
            <a:solidFill>
              <a:srgbClr val="3045FD"/>
            </a:solidFill>
            <a:ln w="0">
              <a:noFill/>
            </a:ln>
          </p:spPr>
          <p:style>
            <a:lnRef idx="0"/>
            <a:fillRef idx="0"/>
            <a:effectRef idx="0"/>
            <a:fontRef idx="minor"/>
          </p:style>
          <p:txBody>
            <a:bodyPr lIns="90000" tIns="10440" rIns="90000" bIns="10440" anchor="t">
              <a:noAutofit/>
            </a:bodyPr>
            <a:lstStyle/>
            <a:p>
              <a:endParaRPr lang="en-US" sz="1800" b="0" strike="noStrike" spc="-1">
                <a:solidFill>
                  <a:srgbClr val="FFFFFF"/>
                </a:solidFill>
                <a:latin typeface="Arial"/>
              </a:endParaRPr>
            </a:p>
          </p:txBody>
        </p:sp>
        <p:sp>
          <p:nvSpPr>
            <p:cNvPr id="220" name="AutoShape 33"/>
            <p:cNvSpPr/>
            <p:nvPr/>
          </p:nvSpPr>
          <p:spPr>
            <a:xfrm>
              <a:off x="669960" y="740520"/>
              <a:ext cx="74520" cy="74520"/>
            </a:xfrm>
            <a:prstGeom prst="ellipse">
              <a:avLst/>
            </a:prstGeom>
            <a:solidFill>
              <a:srgbClr val="3045FD"/>
            </a:solidFill>
            <a:ln w="0">
              <a:noFill/>
            </a:ln>
          </p:spPr>
          <p:style>
            <a:lnRef idx="0"/>
            <a:fillRef idx="0"/>
            <a:effectRef idx="0"/>
            <a:fontRef idx="minor"/>
          </p:style>
          <p:txBody>
            <a:bodyPr lIns="90000" tIns="7920" rIns="90000" bIns="7920" anchor="t">
              <a:noAutofit/>
            </a:bodyPr>
            <a:lstStyle/>
            <a:p>
              <a:endParaRPr lang="en-US" sz="1800" b="0" strike="noStrike" spc="-1">
                <a:solidFill>
                  <a:srgbClr val="FFFFFF"/>
                </a:solidFill>
                <a:latin typeface="Arial"/>
              </a:endParaRPr>
            </a:p>
          </p:txBody>
        </p:sp>
        <p:sp>
          <p:nvSpPr>
            <p:cNvPr id="221" name="AutoShape 34"/>
            <p:cNvSpPr/>
            <p:nvPr/>
          </p:nvSpPr>
          <p:spPr>
            <a:xfrm>
              <a:off x="780840" y="749520"/>
              <a:ext cx="68760" cy="68760"/>
            </a:xfrm>
            <a:prstGeom prst="ellipse">
              <a:avLst/>
            </a:prstGeom>
            <a:solidFill>
              <a:srgbClr val="3045FD"/>
            </a:solidFill>
            <a:ln w="0">
              <a:noFill/>
            </a:ln>
          </p:spPr>
          <p:style>
            <a:lnRef idx="0"/>
            <a:fillRef idx="0"/>
            <a:effectRef idx="0"/>
            <a:fontRef idx="minor"/>
          </p:style>
          <p:txBody>
            <a:bodyPr lIns="90000" tIns="3600" rIns="90000" bIns="3600" anchor="t">
              <a:noAutofit/>
            </a:bodyPr>
            <a:lstStyle/>
            <a:p>
              <a:endParaRPr lang="en-US" sz="1800" b="0" strike="noStrike" spc="-1">
                <a:solidFill>
                  <a:srgbClr val="FFFFFF"/>
                </a:solidFill>
                <a:latin typeface="Arial"/>
              </a:endParaRPr>
            </a:p>
          </p:txBody>
        </p:sp>
        <p:sp>
          <p:nvSpPr>
            <p:cNvPr id="222" name="AutoShape 35"/>
            <p:cNvSpPr/>
            <p:nvPr/>
          </p:nvSpPr>
          <p:spPr>
            <a:xfrm>
              <a:off x="885960" y="745200"/>
              <a:ext cx="65160" cy="65160"/>
            </a:xfrm>
            <a:prstGeom prst="ellipse">
              <a:avLst/>
            </a:prstGeom>
            <a:solidFill>
              <a:srgbClr val="3045FD"/>
            </a:solidFill>
            <a:ln w="0">
              <a:noFill/>
            </a:ln>
          </p:spPr>
          <p:style>
            <a:lnRef idx="0"/>
            <a:fillRef idx="0"/>
            <a:effectRef idx="0"/>
            <a:fontRef idx="minor"/>
          </p:style>
          <p:txBody>
            <a:bodyPr lIns="90000" tIns="1440" rIns="90000" bIns="1440" anchor="t">
              <a:noAutofit/>
            </a:bodyPr>
            <a:lstStyle/>
            <a:p>
              <a:endParaRPr lang="en-US" sz="1800" b="0" strike="noStrike" spc="-1">
                <a:solidFill>
                  <a:srgbClr val="FFFFFF"/>
                </a:solidFill>
                <a:latin typeface="Arial"/>
              </a:endParaRP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223" name="AutoShape 3"/>
          <p:cNvSpPr/>
          <p:nvPr/>
        </p:nvSpPr>
        <p:spPr>
          <a:xfrm>
            <a:off x="472320" y="1375560"/>
            <a:ext cx="11246760" cy="4699080"/>
          </a:xfrm>
          <a:prstGeom prst="rect">
            <a:avLst/>
          </a:prstGeom>
          <a:solidFill>
            <a:srgbClr val="3045FD">
              <a:alpha val="59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24" name="AutoShape 5"/>
          <p:cNvSpPr/>
          <p:nvPr/>
        </p:nvSpPr>
        <p:spPr>
          <a:xfrm>
            <a:off x="2499480" y="6236280"/>
            <a:ext cx="921996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25" name="AutoShape 6"/>
          <p:cNvSpPr/>
          <p:nvPr/>
        </p:nvSpPr>
        <p:spPr>
          <a:xfrm>
            <a:off x="483840" y="6236280"/>
            <a:ext cx="73980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26" name="AutoShape 7"/>
          <p:cNvSpPr/>
          <p:nvPr/>
        </p:nvSpPr>
        <p:spPr>
          <a:xfrm>
            <a:off x="1375920" y="6200640"/>
            <a:ext cx="158400" cy="15840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27" name="AutoShape 8"/>
          <p:cNvSpPr/>
          <p:nvPr/>
        </p:nvSpPr>
        <p:spPr>
          <a:xfrm>
            <a:off x="1607040" y="6207120"/>
            <a:ext cx="146880" cy="146880"/>
          </a:xfrm>
          <a:prstGeom prst="ellipse">
            <a:avLst/>
          </a:prstGeom>
          <a:solidFill>
            <a:schemeClr val="accent1">
              <a:alpha val="8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28" name="AutoShape 9"/>
          <p:cNvSpPr/>
          <p:nvPr/>
        </p:nvSpPr>
        <p:spPr>
          <a:xfrm>
            <a:off x="1827360" y="6213960"/>
            <a:ext cx="135720" cy="135720"/>
          </a:xfrm>
          <a:prstGeom prst="ellipse">
            <a:avLst/>
          </a:prstGeom>
          <a:solidFill>
            <a:schemeClr val="accent1">
              <a:alpha val="6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29" name="AutoShape 10"/>
          <p:cNvSpPr/>
          <p:nvPr/>
        </p:nvSpPr>
        <p:spPr>
          <a:xfrm>
            <a:off x="2027160" y="6220440"/>
            <a:ext cx="124200" cy="124200"/>
          </a:xfrm>
          <a:prstGeom prst="ellipse">
            <a:avLst/>
          </a:prstGeom>
          <a:solidFill>
            <a:schemeClr val="accent1">
              <a:alpha val="40000"/>
            </a:scheme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230" name="AutoShape 11"/>
          <p:cNvSpPr/>
          <p:nvPr/>
        </p:nvSpPr>
        <p:spPr>
          <a:xfrm>
            <a:off x="2224800" y="6215040"/>
            <a:ext cx="113040" cy="113040"/>
          </a:xfrm>
          <a:prstGeom prst="ellipse">
            <a:avLst/>
          </a:prstGeom>
          <a:solidFill>
            <a:schemeClr val="accent1">
              <a:alpha val="20000"/>
            </a:scheme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23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32"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3045FD"/>
                </a:solidFill>
                <a:latin typeface="Arial"/>
                <a:ea typeface="微软雅黑"/>
              </a:rPr>
              <a:t>乳腺癌分期</a:t>
            </a:r>
            <a:endParaRPr lang="en-US" sz="3600" b="0" strike="noStrike" spc="-1">
              <a:solidFill>
                <a:srgbClr val="000000"/>
              </a:solidFill>
              <a:latin typeface="Arial"/>
            </a:endParaRPr>
          </a:p>
        </p:txBody>
      </p:sp>
      <p:sp>
        <p:nvSpPr>
          <p:cNvPr id="233"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乳腺癌的分期是通过一系列检查和评定，将患者的癌症分为不同阶段，有助于医生制定治疗方案和预后评估。通常分为</a:t>
            </a:r>
            <a:r>
              <a:rPr lang="en-US" sz="1800" b="0" strike="noStrike" spc="148">
                <a:solidFill>
                  <a:schemeClr val="lt1"/>
                </a:solidFill>
                <a:latin typeface="Arial"/>
                <a:ea typeface="微软雅黑"/>
              </a:rPr>
              <a:t>0</a:t>
            </a:r>
            <a:r>
              <a:rPr lang="zh-CN" sz="1800" b="0" strike="noStrike" spc="148">
                <a:solidFill>
                  <a:schemeClr val="lt1"/>
                </a:solidFill>
                <a:latin typeface="Arial"/>
                <a:ea typeface="微软雅黑"/>
              </a:rPr>
              <a:t>期、</a:t>
            </a:r>
            <a:r>
              <a:rPr lang="en-US" sz="1800" b="0" strike="noStrike" spc="148">
                <a:solidFill>
                  <a:schemeClr val="lt1"/>
                </a:solidFill>
                <a:latin typeface="Arial"/>
                <a:ea typeface="微软雅黑"/>
              </a:rPr>
              <a:t>I</a:t>
            </a:r>
            <a:r>
              <a:rPr lang="zh-CN" sz="1800" b="0" strike="noStrike" spc="148">
                <a:solidFill>
                  <a:schemeClr val="lt1"/>
                </a:solidFill>
                <a:latin typeface="Arial"/>
                <a:ea typeface="微软雅黑"/>
              </a:rPr>
              <a:t>期、</a:t>
            </a:r>
            <a:r>
              <a:rPr lang="en-US" sz="1800" b="0" strike="noStrike" spc="148">
                <a:solidFill>
                  <a:schemeClr val="lt1"/>
                </a:solidFill>
                <a:latin typeface="Arial"/>
                <a:ea typeface="微软雅黑"/>
              </a:rPr>
              <a:t>II</a:t>
            </a:r>
            <a:r>
              <a:rPr lang="zh-CN" sz="1800" b="0" strike="noStrike" spc="148">
                <a:solidFill>
                  <a:schemeClr val="lt1"/>
                </a:solidFill>
                <a:latin typeface="Arial"/>
                <a:ea typeface="微软雅黑"/>
              </a:rPr>
              <a:t>期、</a:t>
            </a:r>
            <a:r>
              <a:rPr lang="en-US" sz="1800" b="0" strike="noStrike" spc="148">
                <a:solidFill>
                  <a:schemeClr val="lt1"/>
                </a:solidFill>
                <a:latin typeface="Arial"/>
                <a:ea typeface="微软雅黑"/>
              </a:rPr>
              <a:t>III</a:t>
            </a:r>
            <a:r>
              <a:rPr lang="zh-CN" sz="1800" b="0" strike="noStrike" spc="148">
                <a:solidFill>
                  <a:schemeClr val="lt1"/>
                </a:solidFill>
                <a:latin typeface="Arial"/>
                <a:ea typeface="微软雅黑"/>
              </a:rPr>
              <a:t>期和</a:t>
            </a:r>
            <a:r>
              <a:rPr lang="en-US" sz="1800" b="0" strike="noStrike" spc="148">
                <a:solidFill>
                  <a:schemeClr val="lt1"/>
                </a:solidFill>
                <a:latin typeface="Arial"/>
                <a:ea typeface="微软雅黑"/>
              </a:rPr>
              <a:t>IV</a:t>
            </a:r>
            <a:r>
              <a:rPr lang="zh-CN" sz="1800" b="0" strike="noStrike" spc="148">
                <a:solidFill>
                  <a:schemeClr val="lt1"/>
                </a:solidFill>
                <a:latin typeface="Arial"/>
                <a:ea typeface="微软雅黑"/>
              </a:rPr>
              <a:t>期，不同阶段有不同的治疗方法和预后情况。</a:t>
            </a:r>
            <a:endParaRPr lang="en-US" sz="1800" b="0" strike="noStrike" spc="-1">
              <a:solidFill>
                <a:srgbClr val="000000"/>
              </a:solidFill>
              <a:latin typeface="Arial"/>
            </a:endParaRPr>
          </a:p>
        </p:txBody>
      </p:sp>
      <p:sp>
        <p:nvSpPr>
          <p:cNvPr id="23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235" name="Group 15"/>
          <p:cNvGrpSpPr/>
          <p:nvPr/>
        </p:nvGrpSpPr>
        <p:grpSpPr>
          <a:xfrm>
            <a:off x="431640" y="396000"/>
            <a:ext cx="514800" cy="439200"/>
            <a:chOff x="431640" y="396000"/>
            <a:chExt cx="514800" cy="439200"/>
          </a:xfrm>
        </p:grpSpPr>
        <p:sp>
          <p:nvSpPr>
            <p:cNvPr id="236" name="AutoShape 16"/>
            <p:cNvSpPr/>
            <p:nvPr/>
          </p:nvSpPr>
          <p:spPr>
            <a:xfrm>
              <a:off x="431640" y="39600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37" name="AutoShape 17"/>
            <p:cNvSpPr/>
            <p:nvPr/>
          </p:nvSpPr>
          <p:spPr>
            <a:xfrm>
              <a:off x="551520" y="4024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38" name="AutoShape 18"/>
            <p:cNvSpPr/>
            <p:nvPr/>
          </p:nvSpPr>
          <p:spPr>
            <a:xfrm>
              <a:off x="665640" y="40428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39" name="AutoShape 19"/>
            <p:cNvSpPr/>
            <p:nvPr/>
          </p:nvSpPr>
          <p:spPr>
            <a:xfrm>
              <a:off x="776160" y="41328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40" name="AutoShape 20"/>
            <p:cNvSpPr/>
            <p:nvPr/>
          </p:nvSpPr>
          <p:spPr>
            <a:xfrm>
              <a:off x="881280" y="4089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41" name="AutoShape 21"/>
            <p:cNvSpPr/>
            <p:nvPr/>
          </p:nvSpPr>
          <p:spPr>
            <a:xfrm>
              <a:off x="431640" y="513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42" name="AutoShape 22"/>
            <p:cNvSpPr/>
            <p:nvPr/>
          </p:nvSpPr>
          <p:spPr>
            <a:xfrm>
              <a:off x="551520" y="520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43" name="AutoShape 23"/>
            <p:cNvSpPr/>
            <p:nvPr/>
          </p:nvSpPr>
          <p:spPr>
            <a:xfrm>
              <a:off x="665640" y="522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44" name="AutoShape 24"/>
            <p:cNvSpPr/>
            <p:nvPr/>
          </p:nvSpPr>
          <p:spPr>
            <a:xfrm>
              <a:off x="776160" y="531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45" name="AutoShape 25"/>
            <p:cNvSpPr/>
            <p:nvPr/>
          </p:nvSpPr>
          <p:spPr>
            <a:xfrm>
              <a:off x="881280" y="5266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46" name="AutoShape 26"/>
            <p:cNvSpPr/>
            <p:nvPr/>
          </p:nvSpPr>
          <p:spPr>
            <a:xfrm>
              <a:off x="431640" y="631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47" name="AutoShape 27"/>
            <p:cNvSpPr/>
            <p:nvPr/>
          </p:nvSpPr>
          <p:spPr>
            <a:xfrm>
              <a:off x="551520" y="6379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48" name="AutoShape 28"/>
            <p:cNvSpPr/>
            <p:nvPr/>
          </p:nvSpPr>
          <p:spPr>
            <a:xfrm>
              <a:off x="665640" y="639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49" name="AutoShape 29"/>
            <p:cNvSpPr/>
            <p:nvPr/>
          </p:nvSpPr>
          <p:spPr>
            <a:xfrm>
              <a:off x="776160" y="648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50" name="AutoShape 30"/>
            <p:cNvSpPr/>
            <p:nvPr/>
          </p:nvSpPr>
          <p:spPr>
            <a:xfrm>
              <a:off x="881280" y="644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51" name="AutoShape 31"/>
            <p:cNvSpPr/>
            <p:nvPr/>
          </p:nvSpPr>
          <p:spPr>
            <a:xfrm>
              <a:off x="431640" y="74916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52" name="AutoShape 32"/>
            <p:cNvSpPr/>
            <p:nvPr/>
          </p:nvSpPr>
          <p:spPr>
            <a:xfrm>
              <a:off x="551520" y="756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53" name="AutoShape 33"/>
            <p:cNvSpPr/>
            <p:nvPr/>
          </p:nvSpPr>
          <p:spPr>
            <a:xfrm>
              <a:off x="665640" y="75744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54" name="AutoShape 34"/>
            <p:cNvSpPr/>
            <p:nvPr/>
          </p:nvSpPr>
          <p:spPr>
            <a:xfrm>
              <a:off x="776160" y="766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55" name="AutoShape 35"/>
            <p:cNvSpPr/>
            <p:nvPr/>
          </p:nvSpPr>
          <p:spPr>
            <a:xfrm>
              <a:off x="881280" y="762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256"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257" name="PlaceHolder 1"/>
          <p:cNvSpPr>
            <a:spLocks noGrp="1"/>
          </p:cNvSpPr>
          <p:nvPr>
            <p:ph/>
          </p:nvPr>
        </p:nvSpPr>
        <p:spPr>
          <a:xfrm>
            <a:off x="2938680" y="1998360"/>
            <a:ext cx="6318360" cy="164232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7600" b="1" strike="noStrike" spc="148">
                <a:solidFill>
                  <a:srgbClr val="3045FD"/>
                </a:solidFill>
                <a:latin typeface="Arial"/>
                <a:ea typeface="微软雅黑"/>
              </a:rPr>
              <a:t>03</a:t>
            </a:r>
            <a:endParaRPr lang="en-US" sz="7600" b="0" strike="noStrike" spc="148">
              <a:solidFill>
                <a:schemeClr val="dk1">
                  <a:lumMod val="65000"/>
                  <a:lumOff val="35000"/>
                </a:schemeClr>
              </a:solidFill>
              <a:latin typeface="Arial"/>
            </a:endParaRPr>
          </a:p>
        </p:txBody>
      </p:sp>
      <p:sp>
        <p:nvSpPr>
          <p:cNvPr id="258" name="PlaceHolder 2"/>
          <p:cNvSpPr>
            <a:spLocks noGrp="1"/>
          </p:cNvSpPr>
          <p:nvPr>
            <p:ph type="title" idx="4294967295"/>
          </p:nvPr>
        </p:nvSpPr>
        <p:spPr>
          <a:xfrm>
            <a:off x="313560" y="378900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5200" b="1" strike="noStrike" spc="299">
                <a:solidFill>
                  <a:srgbClr val="3045FD"/>
                </a:solidFill>
                <a:latin typeface="Arial"/>
                <a:ea typeface="微软雅黑"/>
              </a:rPr>
              <a:t>第</a:t>
            </a:r>
            <a:r>
              <a:rPr lang="en-US" sz="5200" b="1" strike="noStrike" spc="299">
                <a:solidFill>
                  <a:srgbClr val="3045FD"/>
                </a:solidFill>
                <a:latin typeface="Arial"/>
                <a:ea typeface="微软雅黑"/>
              </a:rPr>
              <a:t>3</a:t>
            </a:r>
            <a:r>
              <a:rPr lang="zh-CN" sz="5200" b="1" strike="noStrike" spc="299">
                <a:solidFill>
                  <a:srgbClr val="3045FD"/>
                </a:solidFill>
                <a:latin typeface="Arial"/>
                <a:ea typeface="微软雅黑"/>
              </a:rPr>
              <a:t>章 乳腺癌治疗</a:t>
            </a:r>
            <a:endParaRPr lang="en-US" sz="5200" b="0" strike="noStrike" spc="-1">
              <a:solidFill>
                <a:schemeClr val="dk1"/>
              </a:solidFill>
              <a:latin typeface="Arial"/>
            </a:endParaRPr>
          </a:p>
        </p:txBody>
      </p:sp>
      <p:sp>
        <p:nvSpPr>
          <p:cNvPr id="25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260" name="AutoShape 3"/>
          <p:cNvSpPr/>
          <p:nvPr/>
        </p:nvSpPr>
        <p:spPr>
          <a:xfrm>
            <a:off x="472320" y="1375560"/>
            <a:ext cx="11246760" cy="4699080"/>
          </a:xfrm>
          <a:prstGeom prst="rect">
            <a:avLst/>
          </a:prstGeom>
          <a:solidFill>
            <a:srgbClr val="3045FD">
              <a:alpha val="59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61" name="AutoShape 5"/>
          <p:cNvSpPr/>
          <p:nvPr/>
        </p:nvSpPr>
        <p:spPr>
          <a:xfrm>
            <a:off x="2499480" y="6236280"/>
            <a:ext cx="921996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62" name="AutoShape 6"/>
          <p:cNvSpPr/>
          <p:nvPr/>
        </p:nvSpPr>
        <p:spPr>
          <a:xfrm>
            <a:off x="483840" y="6236280"/>
            <a:ext cx="73980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263" name="AutoShape 7"/>
          <p:cNvSpPr/>
          <p:nvPr/>
        </p:nvSpPr>
        <p:spPr>
          <a:xfrm>
            <a:off x="1375920" y="6200640"/>
            <a:ext cx="158400" cy="15840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64" name="AutoShape 8"/>
          <p:cNvSpPr/>
          <p:nvPr/>
        </p:nvSpPr>
        <p:spPr>
          <a:xfrm>
            <a:off x="1607040" y="6207120"/>
            <a:ext cx="146880" cy="146880"/>
          </a:xfrm>
          <a:prstGeom prst="ellipse">
            <a:avLst/>
          </a:prstGeom>
          <a:solidFill>
            <a:schemeClr val="accent1">
              <a:alpha val="8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65" name="AutoShape 9"/>
          <p:cNvSpPr/>
          <p:nvPr/>
        </p:nvSpPr>
        <p:spPr>
          <a:xfrm>
            <a:off x="1827360" y="6213960"/>
            <a:ext cx="135720" cy="135720"/>
          </a:xfrm>
          <a:prstGeom prst="ellipse">
            <a:avLst/>
          </a:prstGeom>
          <a:solidFill>
            <a:schemeClr val="accent1">
              <a:alpha val="6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66" name="AutoShape 10"/>
          <p:cNvSpPr/>
          <p:nvPr/>
        </p:nvSpPr>
        <p:spPr>
          <a:xfrm>
            <a:off x="2027160" y="6220440"/>
            <a:ext cx="124200" cy="124200"/>
          </a:xfrm>
          <a:prstGeom prst="ellipse">
            <a:avLst/>
          </a:prstGeom>
          <a:solidFill>
            <a:schemeClr val="accent1">
              <a:alpha val="40000"/>
            </a:scheme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267" name="AutoShape 11"/>
          <p:cNvSpPr/>
          <p:nvPr/>
        </p:nvSpPr>
        <p:spPr>
          <a:xfrm>
            <a:off x="2224800" y="6215040"/>
            <a:ext cx="113040" cy="113040"/>
          </a:xfrm>
          <a:prstGeom prst="ellipse">
            <a:avLst/>
          </a:prstGeom>
          <a:solidFill>
            <a:schemeClr val="accent1">
              <a:alpha val="20000"/>
            </a:scheme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268"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69"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3045FD"/>
                </a:solidFill>
                <a:latin typeface="Arial"/>
                <a:ea typeface="微软雅黑"/>
              </a:rPr>
              <a:t>乳腺癌手术</a:t>
            </a:r>
            <a:endParaRPr lang="en-US" sz="3600" b="0" strike="noStrike" spc="-1">
              <a:solidFill>
                <a:srgbClr val="000000"/>
              </a:solidFill>
              <a:latin typeface="Arial"/>
            </a:endParaRPr>
          </a:p>
        </p:txBody>
      </p:sp>
      <p:sp>
        <p:nvSpPr>
          <p:cNvPr id="270"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乳腺癌手术是治疗乳腺癌的主要方式。包括乳腺保留手术和乳腺切除手术。乳腺保留手术保留了乳腺组织，适用于早期患者。乳腺切除手术则是移除整个乳腺，适用于晚期患者。手术后需要注意术后护理和身体恢复。</a:t>
            </a:r>
            <a:endParaRPr lang="en-US" sz="1800" b="0" strike="noStrike" spc="-1">
              <a:solidFill>
                <a:srgbClr val="000000"/>
              </a:solidFill>
              <a:latin typeface="Arial"/>
            </a:endParaRPr>
          </a:p>
        </p:txBody>
      </p:sp>
      <p:sp>
        <p:nvSpPr>
          <p:cNvPr id="271"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272" name="Group 15"/>
          <p:cNvGrpSpPr/>
          <p:nvPr/>
        </p:nvGrpSpPr>
        <p:grpSpPr>
          <a:xfrm>
            <a:off x="431640" y="396000"/>
            <a:ext cx="514800" cy="439200"/>
            <a:chOff x="431640" y="396000"/>
            <a:chExt cx="514800" cy="439200"/>
          </a:xfrm>
        </p:grpSpPr>
        <p:sp>
          <p:nvSpPr>
            <p:cNvPr id="273" name="AutoShape 16"/>
            <p:cNvSpPr/>
            <p:nvPr/>
          </p:nvSpPr>
          <p:spPr>
            <a:xfrm>
              <a:off x="431640" y="39600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74" name="AutoShape 17"/>
            <p:cNvSpPr/>
            <p:nvPr/>
          </p:nvSpPr>
          <p:spPr>
            <a:xfrm>
              <a:off x="551520" y="4024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75" name="AutoShape 18"/>
            <p:cNvSpPr/>
            <p:nvPr/>
          </p:nvSpPr>
          <p:spPr>
            <a:xfrm>
              <a:off x="665640" y="40428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76" name="AutoShape 19"/>
            <p:cNvSpPr/>
            <p:nvPr/>
          </p:nvSpPr>
          <p:spPr>
            <a:xfrm>
              <a:off x="776160" y="41328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77" name="AutoShape 20"/>
            <p:cNvSpPr/>
            <p:nvPr/>
          </p:nvSpPr>
          <p:spPr>
            <a:xfrm>
              <a:off x="881280" y="4089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78" name="AutoShape 21"/>
            <p:cNvSpPr/>
            <p:nvPr/>
          </p:nvSpPr>
          <p:spPr>
            <a:xfrm>
              <a:off x="431640" y="513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79" name="AutoShape 22"/>
            <p:cNvSpPr/>
            <p:nvPr/>
          </p:nvSpPr>
          <p:spPr>
            <a:xfrm>
              <a:off x="551520" y="520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80" name="AutoShape 23"/>
            <p:cNvSpPr/>
            <p:nvPr/>
          </p:nvSpPr>
          <p:spPr>
            <a:xfrm>
              <a:off x="665640" y="522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81" name="AutoShape 24"/>
            <p:cNvSpPr/>
            <p:nvPr/>
          </p:nvSpPr>
          <p:spPr>
            <a:xfrm>
              <a:off x="776160" y="531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82" name="AutoShape 25"/>
            <p:cNvSpPr/>
            <p:nvPr/>
          </p:nvSpPr>
          <p:spPr>
            <a:xfrm>
              <a:off x="881280" y="5266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83" name="AutoShape 26"/>
            <p:cNvSpPr/>
            <p:nvPr/>
          </p:nvSpPr>
          <p:spPr>
            <a:xfrm>
              <a:off x="431640" y="631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84" name="AutoShape 27"/>
            <p:cNvSpPr/>
            <p:nvPr/>
          </p:nvSpPr>
          <p:spPr>
            <a:xfrm>
              <a:off x="551520" y="6379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85" name="AutoShape 28"/>
            <p:cNvSpPr/>
            <p:nvPr/>
          </p:nvSpPr>
          <p:spPr>
            <a:xfrm>
              <a:off x="665640" y="639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86" name="AutoShape 29"/>
            <p:cNvSpPr/>
            <p:nvPr/>
          </p:nvSpPr>
          <p:spPr>
            <a:xfrm>
              <a:off x="776160" y="648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87" name="AutoShape 30"/>
            <p:cNvSpPr/>
            <p:nvPr/>
          </p:nvSpPr>
          <p:spPr>
            <a:xfrm>
              <a:off x="881280" y="644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288" name="AutoShape 31"/>
            <p:cNvSpPr/>
            <p:nvPr/>
          </p:nvSpPr>
          <p:spPr>
            <a:xfrm>
              <a:off x="431640" y="74916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289" name="AutoShape 32"/>
            <p:cNvSpPr/>
            <p:nvPr/>
          </p:nvSpPr>
          <p:spPr>
            <a:xfrm>
              <a:off x="551520" y="756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290" name="AutoShape 33"/>
            <p:cNvSpPr/>
            <p:nvPr/>
          </p:nvSpPr>
          <p:spPr>
            <a:xfrm>
              <a:off x="665640" y="75744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291" name="AutoShape 34"/>
            <p:cNvSpPr/>
            <p:nvPr/>
          </p:nvSpPr>
          <p:spPr>
            <a:xfrm>
              <a:off x="776160" y="766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292" name="AutoShape 35"/>
            <p:cNvSpPr/>
            <p:nvPr/>
          </p:nvSpPr>
          <p:spPr>
            <a:xfrm>
              <a:off x="881280" y="762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293"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294" name="AutoShape 3"/>
          <p:cNvSpPr/>
          <p:nvPr/>
        </p:nvSpPr>
        <p:spPr>
          <a:xfrm>
            <a:off x="3853440" y="1681560"/>
            <a:ext cx="3657240" cy="1989360"/>
          </a:xfrm>
          <a:prstGeom prst="rect">
            <a:avLst/>
          </a:prstGeom>
          <a:solidFill>
            <a:schemeClr val="accent1">
              <a:lumMod val="60000"/>
              <a:lumOff val="4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295" name="AutoShape 4"/>
          <p:cNvSpPr/>
          <p:nvPr/>
        </p:nvSpPr>
        <p:spPr>
          <a:xfrm>
            <a:off x="3853440" y="1301040"/>
            <a:ext cx="3657240" cy="718920"/>
          </a:xfrm>
          <a:prstGeom prst="roundRect">
            <a:avLst>
              <a:gd name="adj" fmla="val 16667"/>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96" name="AutoShape 7"/>
          <p:cNvSpPr/>
          <p:nvPr/>
        </p:nvSpPr>
        <p:spPr>
          <a:xfrm>
            <a:off x="7873200" y="1681560"/>
            <a:ext cx="3657240" cy="1989360"/>
          </a:xfrm>
          <a:prstGeom prst="rect">
            <a:avLst/>
          </a:prstGeom>
          <a:solidFill>
            <a:schemeClr val="accent1">
              <a:lumMod val="60000"/>
              <a:lumOff val="4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297" name="AutoShape 8"/>
          <p:cNvSpPr/>
          <p:nvPr/>
        </p:nvSpPr>
        <p:spPr>
          <a:xfrm>
            <a:off x="7873200" y="1301040"/>
            <a:ext cx="3657240" cy="718920"/>
          </a:xfrm>
          <a:prstGeom prst="roundRect">
            <a:avLst>
              <a:gd name="adj" fmla="val 16667"/>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298" name="AutoShape 10"/>
          <p:cNvSpPr/>
          <p:nvPr/>
        </p:nvSpPr>
        <p:spPr>
          <a:xfrm>
            <a:off x="3853440" y="4213080"/>
            <a:ext cx="3657240" cy="1989360"/>
          </a:xfrm>
          <a:prstGeom prst="rect">
            <a:avLst/>
          </a:prstGeom>
          <a:solidFill>
            <a:schemeClr val="accent1">
              <a:lumMod val="60000"/>
              <a:lumOff val="4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299" name="AutoShape 11"/>
          <p:cNvSpPr/>
          <p:nvPr/>
        </p:nvSpPr>
        <p:spPr>
          <a:xfrm>
            <a:off x="3853440" y="3895200"/>
            <a:ext cx="3657240" cy="718920"/>
          </a:xfrm>
          <a:prstGeom prst="roundRect">
            <a:avLst>
              <a:gd name="adj" fmla="val 16667"/>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00" name="AutoShape 13"/>
          <p:cNvSpPr/>
          <p:nvPr/>
        </p:nvSpPr>
        <p:spPr>
          <a:xfrm>
            <a:off x="7873200" y="4213080"/>
            <a:ext cx="3657240" cy="1989360"/>
          </a:xfrm>
          <a:prstGeom prst="rect">
            <a:avLst/>
          </a:prstGeom>
          <a:solidFill>
            <a:schemeClr val="accent1">
              <a:lumMod val="60000"/>
              <a:lumOff val="4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
        <p:nvSpPr>
          <p:cNvPr id="301" name="AutoShape 14"/>
          <p:cNvSpPr/>
          <p:nvPr/>
        </p:nvSpPr>
        <p:spPr>
          <a:xfrm>
            <a:off x="7873200" y="3895200"/>
            <a:ext cx="3657240" cy="718920"/>
          </a:xfrm>
          <a:prstGeom prst="roundRect">
            <a:avLst>
              <a:gd name="adj" fmla="val 16667"/>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02" name="矩形 28"/>
          <p:cNvSpPr/>
          <p:nvPr/>
        </p:nvSpPr>
        <p:spPr>
          <a:xfrm>
            <a:off x="3540240" y="147528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03" name="content.2.title"/>
          <p:cNvSpPr/>
          <p:nvPr/>
        </p:nvSpPr>
        <p:spPr>
          <a:xfrm>
            <a:off x="7984440" y="1557720"/>
            <a:ext cx="336204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疗程</a:t>
            </a:r>
            <a:endParaRPr lang="en-US" sz="2000" b="0" strike="noStrike" spc="-1">
              <a:solidFill>
                <a:srgbClr val="000000"/>
              </a:solidFill>
              <a:latin typeface="Arial"/>
            </a:endParaRPr>
          </a:p>
        </p:txBody>
      </p:sp>
      <p:sp>
        <p:nvSpPr>
          <p:cNvPr id="304" name="content.2.content"/>
          <p:cNvSpPr/>
          <p:nvPr/>
        </p:nvSpPr>
        <p:spPr>
          <a:xfrm>
            <a:off x="7984440" y="2090880"/>
            <a:ext cx="3433680" cy="14479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lt1"/>
                </a:solidFill>
                <a:latin typeface="微软雅黑"/>
                <a:ea typeface="微软雅黑"/>
              </a:rPr>
              <a:t>通常需要多个周期的化疗</a:t>
            </a:r>
            <a:endParaRPr lang="en-US" sz="1600" b="0" strike="noStrike" spc="-1">
              <a:solidFill>
                <a:srgbClr val="000000"/>
              </a:solidFill>
              <a:latin typeface="Arial"/>
            </a:endParaRPr>
          </a:p>
        </p:txBody>
      </p:sp>
      <p:sp>
        <p:nvSpPr>
          <p:cNvPr id="305" name="矩形 33"/>
          <p:cNvSpPr/>
          <p:nvPr/>
        </p:nvSpPr>
        <p:spPr>
          <a:xfrm>
            <a:off x="6208560" y="147528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06" name="content.3.title"/>
          <p:cNvSpPr/>
          <p:nvPr/>
        </p:nvSpPr>
        <p:spPr>
          <a:xfrm>
            <a:off x="3992400" y="4109040"/>
            <a:ext cx="333864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副作用</a:t>
            </a:r>
            <a:endParaRPr lang="en-US" sz="2000" b="0" strike="noStrike" spc="-1">
              <a:solidFill>
                <a:srgbClr val="000000"/>
              </a:solidFill>
              <a:latin typeface="Arial"/>
            </a:endParaRPr>
          </a:p>
        </p:txBody>
      </p:sp>
      <p:sp>
        <p:nvSpPr>
          <p:cNvPr id="307" name="content.3.content"/>
          <p:cNvSpPr/>
          <p:nvPr/>
        </p:nvSpPr>
        <p:spPr>
          <a:xfrm>
            <a:off x="3991680" y="4732560"/>
            <a:ext cx="3338640" cy="1361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lt1"/>
                </a:solidFill>
                <a:latin typeface="微软雅黑"/>
                <a:ea typeface="微软雅黑"/>
              </a:rPr>
              <a:t>恶心、脱发、免疫抑制等</a:t>
            </a:r>
            <a:endParaRPr lang="en-US" sz="1600" b="0" strike="noStrike" spc="-1">
              <a:solidFill>
                <a:srgbClr val="000000"/>
              </a:solidFill>
              <a:latin typeface="Arial"/>
            </a:endParaRPr>
          </a:p>
        </p:txBody>
      </p:sp>
      <p:sp>
        <p:nvSpPr>
          <p:cNvPr id="308" name="矩形 38"/>
          <p:cNvSpPr/>
          <p:nvPr/>
        </p:nvSpPr>
        <p:spPr>
          <a:xfrm>
            <a:off x="8942040" y="147528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09" name="content.4.title"/>
          <p:cNvSpPr/>
          <p:nvPr/>
        </p:nvSpPr>
        <p:spPr>
          <a:xfrm>
            <a:off x="8046720" y="4109040"/>
            <a:ext cx="330048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en-US" sz="2000" b="1" strike="noStrike" spc="-1">
                <a:solidFill>
                  <a:schemeClr val="lt1"/>
                </a:solidFill>
                <a:latin typeface="微软雅黑"/>
                <a:ea typeface="微软雅黑"/>
              </a:rPr>
              <a:t> </a:t>
            </a:r>
            <a:endParaRPr lang="en-US" sz="2000" b="0" strike="noStrike" spc="-1">
              <a:solidFill>
                <a:srgbClr val="000000"/>
              </a:solidFill>
              <a:latin typeface="Arial"/>
            </a:endParaRPr>
          </a:p>
        </p:txBody>
      </p:sp>
      <p:sp>
        <p:nvSpPr>
          <p:cNvPr id="310" name="content.4.content"/>
          <p:cNvSpPr/>
          <p:nvPr/>
        </p:nvSpPr>
        <p:spPr>
          <a:xfrm>
            <a:off x="8046720" y="4669920"/>
            <a:ext cx="3371400" cy="14234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600" b="0" strike="noStrike" spc="-1">
                <a:solidFill>
                  <a:schemeClr val="lt1"/>
                </a:solidFill>
                <a:latin typeface="微软雅黑"/>
                <a:ea typeface="微软雅黑"/>
              </a:rPr>
              <a:t> </a:t>
            </a:r>
            <a:endParaRPr lang="en-US" sz="1600" b="0" strike="noStrike" spc="-1">
              <a:solidFill>
                <a:srgbClr val="000000"/>
              </a:solidFill>
              <a:latin typeface="Arial"/>
            </a:endParaRPr>
          </a:p>
        </p:txBody>
      </p:sp>
      <p:sp>
        <p:nvSpPr>
          <p:cNvPr id="311" name="PlaceHolder 1"/>
          <p:cNvSpPr>
            <a:spLocks noGrp="1"/>
          </p:cNvSpPr>
          <p:nvPr>
            <p:ph type="title" idx="4294967295"/>
          </p:nvPr>
        </p:nvSpPr>
        <p:spPr>
          <a:xfrm>
            <a:off x="1026000" y="2412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000" b="1" strike="noStrike" spc="299">
                <a:solidFill>
                  <a:srgbClr val="3045FD"/>
                </a:solidFill>
                <a:latin typeface="Arial"/>
                <a:ea typeface="微软雅黑"/>
              </a:rPr>
              <a:t>乳腺癌化疗</a:t>
            </a:r>
            <a:endParaRPr lang="en-US" sz="3000" b="0" strike="noStrike" spc="-1">
              <a:solidFill>
                <a:schemeClr val="dk1"/>
              </a:solidFill>
              <a:latin typeface="Arial"/>
            </a:endParaRPr>
          </a:p>
        </p:txBody>
      </p:sp>
      <p:sp>
        <p:nvSpPr>
          <p:cNvPr id="312" name="矩形 19"/>
          <p:cNvSpPr/>
          <p:nvPr/>
        </p:nvSpPr>
        <p:spPr>
          <a:xfrm>
            <a:off x="729720" y="147528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13" name="content.1.title"/>
          <p:cNvSpPr/>
          <p:nvPr/>
        </p:nvSpPr>
        <p:spPr>
          <a:xfrm>
            <a:off x="3992400" y="1557720"/>
            <a:ext cx="3441960" cy="291600"/>
          </a:xfrm>
          <a:prstGeom prst="rect">
            <a:avLst/>
          </a:prstGeom>
          <a:noFill/>
          <a:ln w="0">
            <a:noFill/>
          </a:ln>
        </p:spPr>
        <p:style>
          <a:lnRef idx="0"/>
          <a:fillRef idx="0"/>
          <a:effectRef idx="0"/>
          <a:fontRef idx="minor"/>
        </p:style>
        <p:txBody>
          <a:bodyPr lIns="0" tIns="0" rIns="0" bIns="0" anchor="t">
            <a:noAutofit/>
          </a:bodyPr>
          <a:lstStyle/>
          <a:p>
            <a:pPr algn="ctr" defTabSz="914400">
              <a:lnSpc>
                <a:spcPct val="100000"/>
              </a:lnSpc>
            </a:pPr>
            <a:r>
              <a:rPr lang="zh-CN" sz="2000" b="1" strike="noStrike" spc="-1">
                <a:solidFill>
                  <a:schemeClr val="lt1"/>
                </a:solidFill>
                <a:latin typeface="微软雅黑"/>
                <a:ea typeface="微软雅黑"/>
              </a:rPr>
              <a:t>化疗药物</a:t>
            </a:r>
            <a:endParaRPr lang="en-US" sz="2000" b="0" strike="noStrike" spc="-1">
              <a:solidFill>
                <a:srgbClr val="000000"/>
              </a:solidFill>
              <a:latin typeface="Arial"/>
            </a:endParaRPr>
          </a:p>
        </p:txBody>
      </p:sp>
      <p:sp>
        <p:nvSpPr>
          <p:cNvPr id="314" name="content.1.content"/>
          <p:cNvSpPr/>
          <p:nvPr/>
        </p:nvSpPr>
        <p:spPr>
          <a:xfrm>
            <a:off x="3991680" y="2090880"/>
            <a:ext cx="3338640" cy="14479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600" b="0" strike="noStrike" spc="-1">
                <a:solidFill>
                  <a:schemeClr val="lt1"/>
                </a:solidFill>
                <a:latin typeface="微软雅黑"/>
                <a:ea typeface="微软雅黑"/>
              </a:rPr>
              <a:t>包括氟尿嘧啶、环磷酰胺等</a:t>
            </a:r>
            <a:endParaRPr lang="en-US" sz="1600" b="0" strike="noStrike" spc="-1">
              <a:solidFill>
                <a:srgbClr val="000000"/>
              </a:solidFill>
              <a:latin typeface="Arial"/>
            </a:endParaRPr>
          </a:p>
        </p:txBody>
      </p:sp>
      <p:grpSp>
        <p:nvGrpSpPr>
          <p:cNvPr id="315" name="Group 15"/>
          <p:cNvGrpSpPr/>
          <p:nvPr/>
        </p:nvGrpSpPr>
        <p:grpSpPr>
          <a:xfrm>
            <a:off x="435960" y="378720"/>
            <a:ext cx="515160" cy="439560"/>
            <a:chOff x="435960" y="378720"/>
            <a:chExt cx="515160" cy="439560"/>
          </a:xfrm>
        </p:grpSpPr>
        <p:sp>
          <p:nvSpPr>
            <p:cNvPr id="316" name="AutoShape 16"/>
            <p:cNvSpPr/>
            <p:nvPr/>
          </p:nvSpPr>
          <p:spPr>
            <a:xfrm>
              <a:off x="435960" y="378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17" name="AutoShape 17"/>
            <p:cNvSpPr/>
            <p:nvPr/>
          </p:nvSpPr>
          <p:spPr>
            <a:xfrm>
              <a:off x="555840" y="385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18" name="AutoShape 18"/>
            <p:cNvSpPr/>
            <p:nvPr/>
          </p:nvSpPr>
          <p:spPr>
            <a:xfrm>
              <a:off x="669960" y="387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19" name="AutoShape 19"/>
            <p:cNvSpPr/>
            <p:nvPr/>
          </p:nvSpPr>
          <p:spPr>
            <a:xfrm>
              <a:off x="780840" y="396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20" name="AutoShape 20"/>
            <p:cNvSpPr/>
            <p:nvPr/>
          </p:nvSpPr>
          <p:spPr>
            <a:xfrm>
              <a:off x="885960" y="39204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21" name="AutoShape 21"/>
            <p:cNvSpPr/>
            <p:nvPr/>
          </p:nvSpPr>
          <p:spPr>
            <a:xfrm>
              <a:off x="435960" y="496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22" name="AutoShape 22"/>
            <p:cNvSpPr/>
            <p:nvPr/>
          </p:nvSpPr>
          <p:spPr>
            <a:xfrm>
              <a:off x="555840" y="5032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23" name="AutoShape 23"/>
            <p:cNvSpPr/>
            <p:nvPr/>
          </p:nvSpPr>
          <p:spPr>
            <a:xfrm>
              <a:off x="669960" y="504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24" name="AutoShape 24"/>
            <p:cNvSpPr/>
            <p:nvPr/>
          </p:nvSpPr>
          <p:spPr>
            <a:xfrm>
              <a:off x="780840" y="513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25" name="AutoShape 25"/>
            <p:cNvSpPr/>
            <p:nvPr/>
          </p:nvSpPr>
          <p:spPr>
            <a:xfrm>
              <a:off x="885960" y="509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26" name="AutoShape 26"/>
            <p:cNvSpPr/>
            <p:nvPr/>
          </p:nvSpPr>
          <p:spPr>
            <a:xfrm>
              <a:off x="435960" y="6145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27" name="AutoShape 27"/>
            <p:cNvSpPr/>
            <p:nvPr/>
          </p:nvSpPr>
          <p:spPr>
            <a:xfrm>
              <a:off x="555840" y="621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28" name="AutoShape 28"/>
            <p:cNvSpPr/>
            <p:nvPr/>
          </p:nvSpPr>
          <p:spPr>
            <a:xfrm>
              <a:off x="669960" y="6228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29" name="AutoShape 29"/>
            <p:cNvSpPr/>
            <p:nvPr/>
          </p:nvSpPr>
          <p:spPr>
            <a:xfrm>
              <a:off x="780840" y="631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30" name="AutoShape 30"/>
            <p:cNvSpPr/>
            <p:nvPr/>
          </p:nvSpPr>
          <p:spPr>
            <a:xfrm>
              <a:off x="885960" y="627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31" name="AutoShape 31"/>
            <p:cNvSpPr/>
            <p:nvPr/>
          </p:nvSpPr>
          <p:spPr>
            <a:xfrm>
              <a:off x="435960" y="7322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32" name="AutoShape 32"/>
            <p:cNvSpPr/>
            <p:nvPr/>
          </p:nvSpPr>
          <p:spPr>
            <a:xfrm>
              <a:off x="555840" y="7387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33" name="AutoShape 33"/>
            <p:cNvSpPr/>
            <p:nvPr/>
          </p:nvSpPr>
          <p:spPr>
            <a:xfrm>
              <a:off x="669960" y="7405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34" name="AutoShape 34"/>
            <p:cNvSpPr/>
            <p:nvPr/>
          </p:nvSpPr>
          <p:spPr>
            <a:xfrm>
              <a:off x="780840" y="7495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35" name="AutoShape 35"/>
            <p:cNvSpPr/>
            <p:nvPr/>
          </p:nvSpPr>
          <p:spPr>
            <a:xfrm>
              <a:off x="885960" y="74520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336" name="Picture 4"/>
          <p:cNvSpPr/>
          <p:nvPr/>
        </p:nvSpPr>
        <p:spPr>
          <a:xfrm>
            <a:off x="139680" y="1806480"/>
            <a:ext cx="3119400" cy="415944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4">
            <a:alphaModFix amt="78000"/>
          </a:blip>
          <a:stretch>
            <a:fillRect/>
          </a:stretch>
        </a:blipFill>
      </p:bgPr>
    </p:bg>
    <p:spTree>
      <p:nvGrpSpPr>
        <p:cNvPr id="1" name=""/>
        <p:cNvGrpSpPr/>
        <p:nvPr/>
      </p:nvGrpSpPr>
      <p:grpSpPr>
        <a:xfrm>
          <a:off x="0" y="0"/>
          <a:ext cx="0" cy="0"/>
        </a:xfrm>
      </p:grpSpPr>
      <p:sp>
        <p:nvSpPr>
          <p:cNvPr id="337" name="AutoShape 3"/>
          <p:cNvSpPr/>
          <p:nvPr/>
        </p:nvSpPr>
        <p:spPr>
          <a:xfrm>
            <a:off x="6866280" y="1243800"/>
            <a:ext cx="5325480" cy="4881600"/>
          </a:xfrm>
          <a:prstGeom prst="rect">
            <a:avLst/>
          </a:prstGeom>
          <a:solidFill>
            <a:srgbClr val="3045FD">
              <a:alpha val="59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38" name="PlaceHolder 1"/>
          <p:cNvSpPr>
            <a:spLocks noGrp="1"/>
          </p:cNvSpPr>
          <p:nvPr>
            <p:ph type="title" idx="4294967295"/>
          </p:nvPr>
        </p:nvSpPr>
        <p:spPr>
          <a:xfrm>
            <a:off x="1035720" y="306000"/>
            <a:ext cx="9040680" cy="540720"/>
          </a:xfrm>
          <a:prstGeom prst="rect">
            <a:avLst/>
          </a:prstGeom>
          <a:noFill/>
          <a:ln w="0">
            <a:noFill/>
          </a:ln>
        </p:spPr>
        <p:txBody>
          <a:bodyPr lIns="0" tIns="0" rIns="0" bIns="0" anchor="b">
            <a:normAutofit/>
          </a:bodyPr>
          <a:lstStyle/>
          <a:p>
            <a:pPr indent="0" defTabSz="914400">
              <a:lnSpc>
                <a:spcPct val="100000"/>
              </a:lnSpc>
              <a:buNone/>
            </a:pPr>
            <a:r>
              <a:rPr lang="zh-CN" sz="3000" b="1" strike="noStrike" spc="299">
                <a:solidFill>
                  <a:srgbClr val="3045FD"/>
                </a:solidFill>
                <a:latin typeface="Arial"/>
                <a:ea typeface="微软雅黑"/>
              </a:rPr>
              <a:t>总结</a:t>
            </a:r>
            <a:endParaRPr lang="en-US" sz="3000" b="0" strike="noStrike" spc="-1">
              <a:solidFill>
                <a:schemeClr val="dk1"/>
              </a:solidFill>
              <a:latin typeface="Arial"/>
            </a:endParaRPr>
          </a:p>
        </p:txBody>
      </p:sp>
      <p:sp>
        <p:nvSpPr>
          <p:cNvPr id="339" name="content"/>
          <p:cNvSpPr/>
          <p:nvPr/>
        </p:nvSpPr>
        <p:spPr>
          <a:xfrm>
            <a:off x="7780680" y="1536120"/>
            <a:ext cx="4036320" cy="37854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1800" b="0" strike="noStrike" spc="-1">
                <a:solidFill>
                  <a:schemeClr val="lt1"/>
                </a:solidFill>
                <a:latin typeface="微软雅黑"/>
                <a:ea typeface="微软雅黑"/>
              </a:rPr>
              <a:t>综上所述，乳腺癌治疗包括手术、放疗、化疗和靶向治疗，针对不同阶段和类型的患者选择合适的治疗方案至关重要。在治疗过程中，患者需要密切关注身体状况，积极配合医生的治疗方案，做好术后的康复护理。</a:t>
            </a:r>
            <a:endParaRPr lang="en-US" sz="1800" b="0" strike="noStrike" spc="-1">
              <a:solidFill>
                <a:srgbClr val="000000"/>
              </a:solidFill>
              <a:latin typeface="Arial"/>
            </a:endParaRPr>
          </a:p>
        </p:txBody>
      </p:sp>
      <p:grpSp>
        <p:nvGrpSpPr>
          <p:cNvPr id="340" name="Group 15"/>
          <p:cNvGrpSpPr/>
          <p:nvPr/>
        </p:nvGrpSpPr>
        <p:grpSpPr>
          <a:xfrm>
            <a:off x="435960" y="378720"/>
            <a:ext cx="515160" cy="439560"/>
            <a:chOff x="435960" y="378720"/>
            <a:chExt cx="515160" cy="439560"/>
          </a:xfrm>
        </p:grpSpPr>
        <p:sp>
          <p:nvSpPr>
            <p:cNvPr id="341" name="AutoShape 16"/>
            <p:cNvSpPr/>
            <p:nvPr/>
          </p:nvSpPr>
          <p:spPr>
            <a:xfrm>
              <a:off x="435960" y="378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42" name="AutoShape 17"/>
            <p:cNvSpPr/>
            <p:nvPr/>
          </p:nvSpPr>
          <p:spPr>
            <a:xfrm>
              <a:off x="555840" y="385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43" name="AutoShape 18"/>
            <p:cNvSpPr/>
            <p:nvPr/>
          </p:nvSpPr>
          <p:spPr>
            <a:xfrm>
              <a:off x="669960" y="387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44" name="AutoShape 19"/>
            <p:cNvSpPr/>
            <p:nvPr/>
          </p:nvSpPr>
          <p:spPr>
            <a:xfrm>
              <a:off x="780840" y="396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45" name="AutoShape 20"/>
            <p:cNvSpPr/>
            <p:nvPr/>
          </p:nvSpPr>
          <p:spPr>
            <a:xfrm>
              <a:off x="885960" y="39204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46" name="AutoShape 21"/>
            <p:cNvSpPr/>
            <p:nvPr/>
          </p:nvSpPr>
          <p:spPr>
            <a:xfrm>
              <a:off x="435960" y="496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47" name="AutoShape 22"/>
            <p:cNvSpPr/>
            <p:nvPr/>
          </p:nvSpPr>
          <p:spPr>
            <a:xfrm>
              <a:off x="555840" y="5032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48" name="AutoShape 23"/>
            <p:cNvSpPr/>
            <p:nvPr/>
          </p:nvSpPr>
          <p:spPr>
            <a:xfrm>
              <a:off x="669960" y="504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49" name="AutoShape 24"/>
            <p:cNvSpPr/>
            <p:nvPr/>
          </p:nvSpPr>
          <p:spPr>
            <a:xfrm>
              <a:off x="780840" y="513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50" name="AutoShape 25"/>
            <p:cNvSpPr/>
            <p:nvPr/>
          </p:nvSpPr>
          <p:spPr>
            <a:xfrm>
              <a:off x="885960" y="509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51" name="AutoShape 26"/>
            <p:cNvSpPr/>
            <p:nvPr/>
          </p:nvSpPr>
          <p:spPr>
            <a:xfrm>
              <a:off x="435960" y="6145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52" name="AutoShape 27"/>
            <p:cNvSpPr/>
            <p:nvPr/>
          </p:nvSpPr>
          <p:spPr>
            <a:xfrm>
              <a:off x="555840" y="621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53" name="AutoShape 28"/>
            <p:cNvSpPr/>
            <p:nvPr/>
          </p:nvSpPr>
          <p:spPr>
            <a:xfrm>
              <a:off x="669960" y="6228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54" name="AutoShape 29"/>
            <p:cNvSpPr/>
            <p:nvPr/>
          </p:nvSpPr>
          <p:spPr>
            <a:xfrm>
              <a:off x="780840" y="631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55" name="AutoShape 30"/>
            <p:cNvSpPr/>
            <p:nvPr/>
          </p:nvSpPr>
          <p:spPr>
            <a:xfrm>
              <a:off x="885960" y="627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56" name="AutoShape 31"/>
            <p:cNvSpPr/>
            <p:nvPr/>
          </p:nvSpPr>
          <p:spPr>
            <a:xfrm>
              <a:off x="435960" y="7322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57" name="AutoShape 32"/>
            <p:cNvSpPr/>
            <p:nvPr/>
          </p:nvSpPr>
          <p:spPr>
            <a:xfrm>
              <a:off x="555840" y="7387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58" name="AutoShape 33"/>
            <p:cNvSpPr/>
            <p:nvPr/>
          </p:nvSpPr>
          <p:spPr>
            <a:xfrm>
              <a:off x="669960" y="7405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59" name="AutoShape 34"/>
            <p:cNvSpPr/>
            <p:nvPr/>
          </p:nvSpPr>
          <p:spPr>
            <a:xfrm>
              <a:off x="780840" y="7495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60" name="AutoShape 35"/>
            <p:cNvSpPr/>
            <p:nvPr/>
          </p:nvSpPr>
          <p:spPr>
            <a:xfrm>
              <a:off x="885960" y="74520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pic>
        <p:nvPicPr>
          <p:cNvPr id="361" name="图片 99" descr="C:/Users/Administrator/Desktop/ppt模板/图片素材/image2709229.pngimage2709229"/>
          <p:cNvPicPr/>
          <p:nvPr/>
        </p:nvPicPr>
        <p:blipFill>
          <a:blip r:embed="rId3"/>
          <a:srcRect t="12343" b="12343"/>
          <a:stretch>
            <a:fillRect/>
          </a:stretch>
        </p:blipFill>
        <p:spPr>
          <a:xfrm>
            <a:off x="1297800" y="2489040"/>
            <a:ext cx="5830920" cy="3636360"/>
          </a:xfrm>
          <a:prstGeom prst="rect">
            <a:avLst/>
          </a:prstGeom>
          <a:ln w="9525">
            <a:noFill/>
          </a:ln>
        </p:spPr>
      </p:pic>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362" name="PlaceHolder 1"/>
          <p:cNvSpPr>
            <a:spLocks noGrp="1"/>
          </p:cNvSpPr>
          <p:nvPr>
            <p:ph/>
          </p:nvPr>
        </p:nvSpPr>
        <p:spPr>
          <a:xfrm>
            <a:off x="2938680" y="1998360"/>
            <a:ext cx="6318360" cy="1642320"/>
          </a:xfrm>
          <a:prstGeom prst="rect">
            <a:avLst/>
          </a:prstGeom>
          <a:noFill/>
          <a:ln w="0">
            <a:noFill/>
          </a:ln>
        </p:spPr>
        <p:txBody>
          <a:bodyPr lIns="90000" tIns="46800" rIns="90000" bIns="46800" anchor="t">
            <a:noAutofit/>
          </a:bodyPr>
          <a:lstStyle/>
          <a:p>
            <a:pPr indent="0" algn="ctr" defTabSz="914400">
              <a:lnSpc>
                <a:spcPct val="130000"/>
              </a:lnSpc>
              <a:spcAft>
                <a:spcPts val="1001"/>
              </a:spcAft>
              <a:buNone/>
              <a:tabLst>
                <a:tab pos="0"/>
              </a:tabLst>
            </a:pPr>
            <a:r>
              <a:rPr lang="en-US" sz="7600" b="1" strike="noStrike" spc="148">
                <a:solidFill>
                  <a:srgbClr val="3045FD"/>
                </a:solidFill>
                <a:latin typeface="Arial"/>
                <a:ea typeface="微软雅黑"/>
              </a:rPr>
              <a:t>04</a:t>
            </a:r>
            <a:endParaRPr lang="en-US" sz="7600" b="0" strike="noStrike" spc="148">
              <a:solidFill>
                <a:schemeClr val="dk1">
                  <a:lumMod val="65000"/>
                  <a:lumOff val="35000"/>
                </a:schemeClr>
              </a:solidFill>
              <a:latin typeface="Arial"/>
            </a:endParaRPr>
          </a:p>
        </p:txBody>
      </p:sp>
      <p:sp>
        <p:nvSpPr>
          <p:cNvPr id="363" name="PlaceHolder 2"/>
          <p:cNvSpPr>
            <a:spLocks noGrp="1"/>
          </p:cNvSpPr>
          <p:nvPr>
            <p:ph type="title" idx="4294967295"/>
          </p:nvPr>
        </p:nvSpPr>
        <p:spPr>
          <a:xfrm>
            <a:off x="313560" y="3789000"/>
            <a:ext cx="11486160" cy="992160"/>
          </a:xfrm>
          <a:prstGeom prst="rect">
            <a:avLst/>
          </a:prstGeom>
          <a:noFill/>
          <a:ln w="0">
            <a:noFill/>
          </a:ln>
        </p:spPr>
        <p:txBody>
          <a:bodyPr lIns="90000" tIns="47160" rIns="90000" bIns="47160" anchor="ctr">
            <a:noAutofit/>
          </a:bodyPr>
          <a:lstStyle/>
          <a:p>
            <a:pPr indent="0" algn="ctr" defTabSz="914400">
              <a:lnSpc>
                <a:spcPct val="100000"/>
              </a:lnSpc>
              <a:buNone/>
            </a:pPr>
            <a:r>
              <a:rPr lang="zh-CN" sz="5200" b="1" strike="noStrike" spc="299">
                <a:solidFill>
                  <a:srgbClr val="3045FD"/>
                </a:solidFill>
                <a:latin typeface="Arial"/>
                <a:ea typeface="微软雅黑"/>
              </a:rPr>
              <a:t>第四章 乳腺癌复发与转移</a:t>
            </a:r>
            <a:endParaRPr lang="en-US" sz="5200" b="0" strike="noStrike" spc="-1">
              <a:solidFill>
                <a:schemeClr val="dk1"/>
              </a:solidFill>
              <a:latin typeface="Arial"/>
            </a:endParaRPr>
          </a:p>
        </p:txBody>
      </p:sp>
      <p:sp>
        <p:nvSpPr>
          <p:cNvPr id="364"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8000"/>
          </a:blip>
          <a:stretch>
            <a:fillRect/>
          </a:stretch>
        </a:blipFill>
      </p:bgPr>
    </p:bg>
    <p:spTree>
      <p:nvGrpSpPr>
        <p:cNvPr id="1" name=""/>
        <p:cNvGrpSpPr/>
        <p:nvPr/>
      </p:nvGrpSpPr>
      <p:grpSpPr>
        <a:xfrm>
          <a:off x="0" y="0"/>
          <a:ext cx="0" cy="0"/>
        </a:xfrm>
      </p:grpSpPr>
      <p:sp>
        <p:nvSpPr>
          <p:cNvPr id="365" name="AutoShape 3"/>
          <p:cNvSpPr/>
          <p:nvPr/>
        </p:nvSpPr>
        <p:spPr>
          <a:xfrm>
            <a:off x="472320" y="1375560"/>
            <a:ext cx="11246760" cy="4699080"/>
          </a:xfrm>
          <a:prstGeom prst="rect">
            <a:avLst/>
          </a:prstGeom>
          <a:solidFill>
            <a:srgbClr val="3045FD">
              <a:alpha val="59000"/>
            </a:srgb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66" name="AutoShape 5"/>
          <p:cNvSpPr/>
          <p:nvPr/>
        </p:nvSpPr>
        <p:spPr>
          <a:xfrm>
            <a:off x="2499480" y="6236280"/>
            <a:ext cx="921996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367" name="AutoShape 6"/>
          <p:cNvSpPr/>
          <p:nvPr/>
        </p:nvSpPr>
        <p:spPr>
          <a:xfrm>
            <a:off x="483840" y="6236280"/>
            <a:ext cx="739800" cy="66960"/>
          </a:xfrm>
          <a:prstGeom prst="rect">
            <a:avLst/>
          </a:prstGeom>
          <a:solidFill>
            <a:srgbClr val="3045FD"/>
          </a:solidFill>
          <a:ln w="0">
            <a:noFill/>
          </a:ln>
        </p:spPr>
        <p:style>
          <a:lnRef idx="0"/>
          <a:fillRef idx="0"/>
          <a:effectRef idx="0"/>
          <a:fontRef idx="minor"/>
        </p:style>
        <p:txBody>
          <a:bodyPr lIns="90000" tIns="22320" rIns="90000" bIns="22320" anchor="t">
            <a:noAutofit/>
          </a:bodyPr>
          <a:lstStyle/>
          <a:p>
            <a:endParaRPr lang="en-US" sz="1800" b="0" strike="noStrike" spc="-1">
              <a:solidFill>
                <a:srgbClr val="FFFFFF"/>
              </a:solidFill>
              <a:latin typeface="Arial"/>
            </a:endParaRPr>
          </a:p>
        </p:txBody>
      </p:sp>
      <p:sp>
        <p:nvSpPr>
          <p:cNvPr id="368" name="AutoShape 7"/>
          <p:cNvSpPr/>
          <p:nvPr/>
        </p:nvSpPr>
        <p:spPr>
          <a:xfrm>
            <a:off x="1375920" y="6200640"/>
            <a:ext cx="158400" cy="158400"/>
          </a:xfrm>
          <a:prstGeom prst="ellipse">
            <a:avLst/>
          </a:prstGeom>
          <a:solidFill>
            <a:srgbClr val="3045FD"/>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69" name="AutoShape 8"/>
          <p:cNvSpPr/>
          <p:nvPr/>
        </p:nvSpPr>
        <p:spPr>
          <a:xfrm>
            <a:off x="1607040" y="6207120"/>
            <a:ext cx="146880" cy="146880"/>
          </a:xfrm>
          <a:prstGeom prst="ellipse">
            <a:avLst/>
          </a:prstGeom>
          <a:solidFill>
            <a:schemeClr val="accent1">
              <a:alpha val="8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70" name="AutoShape 9"/>
          <p:cNvSpPr/>
          <p:nvPr/>
        </p:nvSpPr>
        <p:spPr>
          <a:xfrm>
            <a:off x="1827360" y="6213960"/>
            <a:ext cx="135720" cy="135720"/>
          </a:xfrm>
          <a:prstGeom prst="ellipse">
            <a:avLst/>
          </a:prstGeom>
          <a:solidFill>
            <a:schemeClr val="accent1">
              <a:alpha val="60000"/>
            </a:schemeClr>
          </a:solidFill>
          <a:ln w="0">
            <a:noFill/>
          </a:ln>
        </p:spPr>
        <p:style>
          <a:lnRef idx="0"/>
          <a:fillRef idx="0"/>
          <a:effectRef idx="0"/>
          <a:fontRef idx="minor"/>
        </p:style>
        <p:txBody>
          <a:bodyPr lIns="90000" tIns="45000" rIns="90000" bIns="45000" anchor="t">
            <a:noAutofit/>
          </a:bodyPr>
          <a:lstStyle/>
          <a:p>
            <a:endParaRPr lang="en-US" sz="1800" b="0" strike="noStrike" spc="-1">
              <a:solidFill>
                <a:srgbClr val="FFFFFF"/>
              </a:solidFill>
              <a:latin typeface="Arial"/>
            </a:endParaRPr>
          </a:p>
        </p:txBody>
      </p:sp>
      <p:sp>
        <p:nvSpPr>
          <p:cNvPr id="371" name="AutoShape 10"/>
          <p:cNvSpPr/>
          <p:nvPr/>
        </p:nvSpPr>
        <p:spPr>
          <a:xfrm>
            <a:off x="2027160" y="6220440"/>
            <a:ext cx="124200" cy="124200"/>
          </a:xfrm>
          <a:prstGeom prst="ellipse">
            <a:avLst/>
          </a:prstGeom>
          <a:solidFill>
            <a:schemeClr val="accent1">
              <a:alpha val="40000"/>
            </a:schemeClr>
          </a:solidFill>
          <a:ln w="0">
            <a:noFill/>
          </a:ln>
        </p:spPr>
        <p:style>
          <a:lnRef idx="0"/>
          <a:fillRef idx="0"/>
          <a:effectRef idx="0"/>
          <a:fontRef idx="minor"/>
        </p:style>
        <p:txBody>
          <a:bodyPr lIns="90000" tIns="43200" rIns="90000" bIns="43200" anchor="t">
            <a:noAutofit/>
          </a:bodyPr>
          <a:lstStyle/>
          <a:p>
            <a:endParaRPr lang="en-US" sz="1800" b="0" strike="noStrike" spc="-1">
              <a:solidFill>
                <a:srgbClr val="FFFFFF"/>
              </a:solidFill>
              <a:latin typeface="Arial"/>
            </a:endParaRPr>
          </a:p>
        </p:txBody>
      </p:sp>
      <p:sp>
        <p:nvSpPr>
          <p:cNvPr id="372" name="AutoShape 11"/>
          <p:cNvSpPr/>
          <p:nvPr/>
        </p:nvSpPr>
        <p:spPr>
          <a:xfrm>
            <a:off x="2224800" y="6215040"/>
            <a:ext cx="113040" cy="113040"/>
          </a:xfrm>
          <a:prstGeom prst="ellipse">
            <a:avLst/>
          </a:prstGeom>
          <a:solidFill>
            <a:schemeClr val="accent1">
              <a:alpha val="20000"/>
            </a:schemeClr>
          </a:solidFill>
          <a:ln w="0">
            <a:noFill/>
          </a:ln>
        </p:spPr>
        <p:style>
          <a:lnRef idx="0"/>
          <a:fillRef idx="0"/>
          <a:effectRef idx="0"/>
          <a:fontRef idx="minor"/>
        </p:style>
        <p:txBody>
          <a:bodyPr lIns="90000" tIns="34920" rIns="90000" bIns="34920" anchor="t">
            <a:noAutofit/>
          </a:bodyPr>
          <a:lstStyle/>
          <a:p>
            <a:endParaRPr lang="en-US" sz="1800" b="0" strike="noStrike" spc="-1">
              <a:solidFill>
                <a:srgbClr val="FFFFFF"/>
              </a:solidFill>
              <a:latin typeface="Arial"/>
            </a:endParaRPr>
          </a:p>
        </p:txBody>
      </p:sp>
      <p:sp>
        <p:nvSpPr>
          <p:cNvPr id="37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374" name="title"/>
          <p:cNvSpPr/>
          <p:nvPr/>
        </p:nvSpPr>
        <p:spPr>
          <a:xfrm>
            <a:off x="1087920" y="203760"/>
            <a:ext cx="8228520" cy="743400"/>
          </a:xfrm>
          <a:prstGeom prst="rect">
            <a:avLst/>
          </a:prstGeom>
          <a:noFill/>
          <a:ln w="0">
            <a:noFill/>
          </a:ln>
        </p:spPr>
        <p:style>
          <a:lnRef idx="0"/>
          <a:fillRef idx="0"/>
          <a:effectRef idx="0"/>
          <a:fontRef idx="minor"/>
        </p:style>
        <p:txBody>
          <a:bodyPr lIns="0" tIns="0" rIns="0" bIns="36360" anchor="b">
            <a:noAutofit/>
          </a:bodyPr>
          <a:lstStyle/>
          <a:p>
            <a:pPr defTabSz="914400">
              <a:lnSpc>
                <a:spcPct val="100000"/>
              </a:lnSpc>
              <a:tabLst>
                <a:tab pos="0"/>
              </a:tabLst>
            </a:pPr>
            <a:r>
              <a:rPr lang="zh-CN" sz="3600" b="1" strike="noStrike" spc="299">
                <a:solidFill>
                  <a:srgbClr val="3045FD"/>
                </a:solidFill>
                <a:latin typeface="Arial"/>
                <a:ea typeface="微软雅黑"/>
              </a:rPr>
              <a:t>乳腺癌复发</a:t>
            </a:r>
            <a:endParaRPr lang="en-US" sz="3600" b="0" strike="noStrike" spc="-1">
              <a:solidFill>
                <a:srgbClr val="000000"/>
              </a:solidFill>
              <a:latin typeface="Arial"/>
            </a:endParaRPr>
          </a:p>
        </p:txBody>
      </p:sp>
      <p:sp>
        <p:nvSpPr>
          <p:cNvPr id="375" name="content"/>
          <p:cNvSpPr/>
          <p:nvPr/>
        </p:nvSpPr>
        <p:spPr>
          <a:xfrm>
            <a:off x="946800" y="1982520"/>
            <a:ext cx="5402880" cy="26208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lt1"/>
                </a:solidFill>
                <a:latin typeface="Arial"/>
                <a:ea typeface="微软雅黑"/>
              </a:rPr>
              <a:t>乳腺癌术后可能出现复发的情况，需要密切监测。复发的乳腺癌通常是因为原发灶未完全切除或肿瘤细胞转移到其他器官而引起的。定期的检查和随访对于早发现和治疗乳腺癌复发至关重要。</a:t>
            </a:r>
            <a:endParaRPr lang="en-US" sz="1800" b="0" strike="noStrike" spc="-1">
              <a:solidFill>
                <a:srgbClr val="000000"/>
              </a:solidFill>
              <a:latin typeface="Arial"/>
            </a:endParaRPr>
          </a:p>
        </p:txBody>
      </p:sp>
      <p:sp>
        <p:nvSpPr>
          <p:cNvPr id="37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grpSp>
        <p:nvGrpSpPr>
          <p:cNvPr id="377" name="Group 15"/>
          <p:cNvGrpSpPr/>
          <p:nvPr/>
        </p:nvGrpSpPr>
        <p:grpSpPr>
          <a:xfrm>
            <a:off x="431640" y="396000"/>
            <a:ext cx="514800" cy="439200"/>
            <a:chOff x="431640" y="396000"/>
            <a:chExt cx="514800" cy="439200"/>
          </a:xfrm>
        </p:grpSpPr>
        <p:sp>
          <p:nvSpPr>
            <p:cNvPr id="378" name="AutoShape 16"/>
            <p:cNvSpPr/>
            <p:nvPr/>
          </p:nvSpPr>
          <p:spPr>
            <a:xfrm>
              <a:off x="431640" y="39600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79" name="AutoShape 17"/>
            <p:cNvSpPr/>
            <p:nvPr/>
          </p:nvSpPr>
          <p:spPr>
            <a:xfrm>
              <a:off x="551520" y="40248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80" name="AutoShape 18"/>
            <p:cNvSpPr/>
            <p:nvPr/>
          </p:nvSpPr>
          <p:spPr>
            <a:xfrm>
              <a:off x="665640" y="40428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81" name="AutoShape 19"/>
            <p:cNvSpPr/>
            <p:nvPr/>
          </p:nvSpPr>
          <p:spPr>
            <a:xfrm>
              <a:off x="776160" y="41328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82" name="AutoShape 20"/>
            <p:cNvSpPr/>
            <p:nvPr/>
          </p:nvSpPr>
          <p:spPr>
            <a:xfrm>
              <a:off x="881280" y="4089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83" name="AutoShape 21"/>
            <p:cNvSpPr/>
            <p:nvPr/>
          </p:nvSpPr>
          <p:spPr>
            <a:xfrm>
              <a:off x="431640" y="51372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84" name="AutoShape 22"/>
            <p:cNvSpPr/>
            <p:nvPr/>
          </p:nvSpPr>
          <p:spPr>
            <a:xfrm>
              <a:off x="551520" y="5202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85" name="AutoShape 23"/>
            <p:cNvSpPr/>
            <p:nvPr/>
          </p:nvSpPr>
          <p:spPr>
            <a:xfrm>
              <a:off x="665640" y="52200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86" name="AutoShape 24"/>
            <p:cNvSpPr/>
            <p:nvPr/>
          </p:nvSpPr>
          <p:spPr>
            <a:xfrm>
              <a:off x="776160" y="53100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87" name="AutoShape 25"/>
            <p:cNvSpPr/>
            <p:nvPr/>
          </p:nvSpPr>
          <p:spPr>
            <a:xfrm>
              <a:off x="881280" y="5266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88" name="AutoShape 26"/>
            <p:cNvSpPr/>
            <p:nvPr/>
          </p:nvSpPr>
          <p:spPr>
            <a:xfrm>
              <a:off x="431640" y="63144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89" name="AutoShape 27"/>
            <p:cNvSpPr/>
            <p:nvPr/>
          </p:nvSpPr>
          <p:spPr>
            <a:xfrm>
              <a:off x="551520" y="63792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90" name="AutoShape 28"/>
            <p:cNvSpPr/>
            <p:nvPr/>
          </p:nvSpPr>
          <p:spPr>
            <a:xfrm>
              <a:off x="665640" y="63972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91" name="AutoShape 29"/>
            <p:cNvSpPr/>
            <p:nvPr/>
          </p:nvSpPr>
          <p:spPr>
            <a:xfrm>
              <a:off x="776160" y="64872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92" name="AutoShape 30"/>
            <p:cNvSpPr/>
            <p:nvPr/>
          </p:nvSpPr>
          <p:spPr>
            <a:xfrm>
              <a:off x="881280" y="64476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sp>
          <p:nvSpPr>
            <p:cNvPr id="393" name="AutoShape 31"/>
            <p:cNvSpPr/>
            <p:nvPr/>
          </p:nvSpPr>
          <p:spPr>
            <a:xfrm>
              <a:off x="431640" y="749160"/>
              <a:ext cx="83880" cy="8388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0" rIns="90000" bIns="14400" anchor="t">
              <a:noAutofit/>
            </a:bodyPr>
            <a:lstStyle/>
            <a:p>
              <a:endParaRPr lang="en-US" sz="1800" b="0" strike="noStrike" spc="-1">
                <a:solidFill>
                  <a:srgbClr val="000000"/>
                </a:solidFill>
                <a:latin typeface="Arial"/>
              </a:endParaRPr>
            </a:p>
          </p:txBody>
        </p:sp>
        <p:sp>
          <p:nvSpPr>
            <p:cNvPr id="394" name="AutoShape 32"/>
            <p:cNvSpPr/>
            <p:nvPr/>
          </p:nvSpPr>
          <p:spPr>
            <a:xfrm>
              <a:off x="551520" y="756000"/>
              <a:ext cx="77760" cy="77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0440" rIns="90000" bIns="10440" anchor="t">
              <a:noAutofit/>
            </a:bodyPr>
            <a:lstStyle/>
            <a:p>
              <a:endParaRPr lang="en-US" sz="1800" b="0" strike="noStrike" spc="-1">
                <a:solidFill>
                  <a:srgbClr val="000000"/>
                </a:solidFill>
                <a:latin typeface="Arial"/>
              </a:endParaRPr>
            </a:p>
          </p:txBody>
        </p:sp>
        <p:sp>
          <p:nvSpPr>
            <p:cNvPr id="395" name="AutoShape 33"/>
            <p:cNvSpPr/>
            <p:nvPr/>
          </p:nvSpPr>
          <p:spPr>
            <a:xfrm>
              <a:off x="665640" y="757440"/>
              <a:ext cx="74520" cy="7452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7920" rIns="90000" bIns="7920" anchor="t">
              <a:noAutofit/>
            </a:bodyPr>
            <a:lstStyle/>
            <a:p>
              <a:endParaRPr lang="en-US" sz="1800" b="0" strike="noStrike" spc="-1">
                <a:solidFill>
                  <a:srgbClr val="000000"/>
                </a:solidFill>
                <a:latin typeface="Arial"/>
              </a:endParaRPr>
            </a:p>
          </p:txBody>
        </p:sp>
        <p:sp>
          <p:nvSpPr>
            <p:cNvPr id="396" name="AutoShape 34"/>
            <p:cNvSpPr/>
            <p:nvPr/>
          </p:nvSpPr>
          <p:spPr>
            <a:xfrm>
              <a:off x="776160" y="766440"/>
              <a:ext cx="68760" cy="687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3600" rIns="90000" bIns="3600" anchor="t">
              <a:noAutofit/>
            </a:bodyPr>
            <a:lstStyle/>
            <a:p>
              <a:endParaRPr lang="en-US" sz="1800" b="0" strike="noStrike" spc="-1">
                <a:solidFill>
                  <a:srgbClr val="000000"/>
                </a:solidFill>
                <a:latin typeface="Arial"/>
              </a:endParaRPr>
            </a:p>
          </p:txBody>
        </p:sp>
        <p:sp>
          <p:nvSpPr>
            <p:cNvPr id="397" name="AutoShape 35"/>
            <p:cNvSpPr/>
            <p:nvPr/>
          </p:nvSpPr>
          <p:spPr>
            <a:xfrm>
              <a:off x="881280" y="762480"/>
              <a:ext cx="65160" cy="65160"/>
            </a:xfrm>
            <a:prstGeom prst="ellipse">
              <a:avLst/>
            </a:prstGeom>
            <a:gradFill rotWithShape="0">
              <a:gsLst>
                <a:gs pos="0">
                  <a:srgbClr val="F6F8FC"/>
                </a:gs>
                <a:gs pos="0">
                  <a:srgbClr val="ADC0E8"/>
                </a:gs>
                <a:gs pos="100000">
                  <a:srgbClr val="3045FD"/>
                </a:gs>
              </a:gsLst>
              <a:lin ang="12960000"/>
            </a:gradFill>
            <a:ln w="0">
              <a:noFill/>
            </a:ln>
          </p:spPr>
          <p:style>
            <a:lnRef idx="0"/>
            <a:fillRef idx="0"/>
            <a:effectRef idx="0"/>
            <a:fontRef idx="minor"/>
          </p:style>
          <p:txBody>
            <a:bodyPr lIns="90000" tIns="1440" rIns="90000" bIns="1440" anchor="t">
              <a:noAutofit/>
            </a:bodyPr>
            <a:lstStyle/>
            <a:p>
              <a:endParaRPr lang="en-US" sz="1800" b="0" strike="noStrike" spc="-1">
                <a:solidFill>
                  <a:srgbClr val="000000"/>
                </a:solidFill>
                <a:latin typeface="Arial"/>
              </a:endParaRPr>
            </a:p>
          </p:txBody>
        </p:sp>
      </p:grpSp>
      <p:sp>
        <p:nvSpPr>
          <p:cNvPr id="398" name="Picture 4"/>
          <p:cNvSpPr/>
          <p:nvPr/>
        </p:nvSpPr>
        <p:spPr>
          <a:xfrm>
            <a:off x="7939080" y="835560"/>
            <a:ext cx="3679560" cy="4906080"/>
          </a:xfrm>
          <a:prstGeom prst="parallelogram">
            <a:avLst>
              <a:gd name="adj" fmla="val 25000"/>
            </a:avLst>
          </a:prstGeom>
          <a:blipFill rotWithShape="0">
            <a:blip r:embed="rId2"/>
            <a:stretch>
              <a:fillRect/>
            </a:stretch>
          </a:blipFill>
          <a:ln w="0">
            <a:noFill/>
          </a:ln>
        </p:spPr>
        <p:style>
          <a:lnRef idx="0"/>
          <a:fillRef idx="0"/>
          <a:effectRef idx="0"/>
          <a:fontRef idx="minor"/>
        </p:style>
        <p:txBody>
          <a:bodyPr lIns="90000" tIns="45000" rIns="90000" bIns="45000" anchor="t">
            <a:noAutofit/>
          </a:bodyPr>
          <a:lstStyle/>
          <a:p>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https://d.book118.com/927004040034006054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16</Slides>
  <Notes>8</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16</vt:i4>
      </vt:variant>
    </vt:vector>
  </HeadingPairs>
  <TitlesOfParts>
    <vt:vector baseType="lpstr" size="24">
      <vt:lpstr>Arial</vt:lpstr>
      <vt:lpstr>Calibri</vt:lpstr>
      <vt:lpstr>微软雅黑</vt:lpstr>
      <vt:lpstr>Times New Roman</vt:lpstr>
      <vt:lpstr>Wingdings</vt:lpstr>
      <vt:lpstr>Symbol</vt:lpstr>
      <vt:lpstr>DejaVu Sans</vt:lpstr>
      <vt:lpstr>Office Theme</vt:lpstr>
      <vt:lpstr>乳腺癌估计 查房</vt:lpstr>
      <vt:lpstr>目录</vt:lpstr>
      <vt:lpstr>第一章 乳腺癌概述</vt:lpstr>
      <vt:lpstr> </vt:lpstr>
      <vt:lpstr>乳腺癌概述</vt:lpstr>
      <vt:lpstr>第2章 乳腺癌诊断</vt:lpstr>
      <vt:lpstr>乳腺癌影像学检查</vt:lpstr>
      <vt:lpstr>乳腺癌组织活检</vt:lpstr>
      <vt:lpstr> </vt:lpstr>
      <vt:lpstr>第3章 乳腺癌治疗</vt:lpstr>
      <vt:lpstr> </vt:lpstr>
      <vt:lpstr>乳腺癌化疗</vt:lpstr>
      <vt:lpstr>总结</vt:lpstr>
      <vt:lpstr>第四章 乳腺癌复发与转移</vt:lpstr>
      <vt:lpstr>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2024-09-28T10:19:49.179</cp:lastPrinted>
  <dcterms:created xsi:type="dcterms:W3CDTF">2024-09-28T02:19:49Z</dcterms:created>
  <dcterms:modified xsi:type="dcterms:W3CDTF">2024-09-28T02:19:51Z</dcterms:modified>
</cp:coreProperties>
</file>