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88450" cy="69088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A3041-04C4-4D8C-BAD8-B821A21BD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A2F96-5C7B-4983-A15E-63F6BD1E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C9C20-76DF-423E-952E-B22E4FD60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66A8C-76DC-4217-B9C5-AACC99AC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EFE35-E73E-4F3E-A20C-37932DDAE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D6CF2-2E24-4D29-B88E-C5808569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F4625-F187-466E-B0BD-45A78DB6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49E00-F7A0-43C6-9CFC-A3ABCDD96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1C4EF-E976-45CE-9CEE-4583CA68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902B1-829C-4ECA-875B-866F62E8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2351B-4A14-417E-A40B-DE26F8FE6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050041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377971" y="3230710"/>
            <a:ext cx="666305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kern="0" spc="1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第7章  </a:t>
            </a:r>
            <a:r>
              <a:rPr sz="3400" b="1" kern="0" spc="1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电子商务交易的安全协议</a:t>
            </a:r>
            <a:endParaRPr lang="SimSun" altLang="SimSun" sz="3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920754" y="905968"/>
            <a:ext cx="7724775" cy="393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292"/>
              </a:lnSpc>
            </a:pPr>
            <a:endParaRPr lang="Arial" altLang="Arial" sz="100"/>
          </a:p>
          <a:p>
            <a:pPr marL="2793364" algn="l" rtl="0" eaLnBrk="0">
              <a:lnSpc>
                <a:spcPct val="82000"/>
              </a:lnSpc>
            </a:pPr>
            <a:r>
              <a:rPr sz="3700" b="1" kern="0" spc="-30">
                <a:solidFill>
                  <a:srgbClr val="00E5A7">
                    <a:alpha val="100000"/>
                  </a:srgbClr>
                </a:solidFill>
                <a:latin typeface="Arial"/>
                <a:ea typeface="Arial"/>
                <a:cs typeface="Arial"/>
              </a:rPr>
              <a:t>7.1</a:t>
            </a:r>
            <a:r>
              <a:rPr sz="3700" b="1" kern="0" spc="1000">
                <a:solidFill>
                  <a:srgbClr val="00E5A7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3700" b="1" kern="0" spc="-30">
                <a:solidFill>
                  <a:srgbClr val="00E5A7">
                    <a:alpha val="100000"/>
                  </a:srgbClr>
                </a:solidFill>
                <a:latin typeface="Arial"/>
                <a:ea typeface="Arial"/>
                <a:cs typeface="Arial"/>
              </a:rPr>
              <a:t>SSL</a:t>
            </a:r>
            <a:endParaRPr lang="Arial" altLang="Arial" sz="37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indent="626744" algn="l" rtl="0" eaLnBrk="0">
              <a:lnSpc>
                <a:spcPct val="100000"/>
              </a:lnSpc>
              <a:spcBef>
                <a:spcPts val="820"/>
              </a:spcBef>
            </a:pP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Internet</a:t>
            </a:r>
            <a:r>
              <a:rPr sz="27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上的安全套接层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2700" kern="0" spc="-2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协议其主要目的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就是要解决</a:t>
            </a: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Web</a:t>
            </a:r>
            <a:r>
              <a:rPr sz="2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上信息传输的安全顾虑。</a:t>
            </a:r>
            <a:endParaRPr lang="SimSun" altLang="SimSun" sz="2700"/>
          </a:p>
          <a:p>
            <a:pPr marL="641350" algn="l" rtl="0" eaLnBrk="0">
              <a:lnSpc>
                <a:spcPct val="95000"/>
              </a:lnSpc>
              <a:spcBef>
                <a:spcPts val="141"/>
              </a:spcBef>
            </a:pP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2700" kern="0" spc="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的工作原理：当一个使用者在</a:t>
            </a: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Web</a:t>
            </a:r>
            <a:r>
              <a:rPr sz="2700" kern="0" spc="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上用</a:t>
            </a:r>
            <a:endParaRPr lang="SimSun" altLang="SimSun" sz="2700"/>
          </a:p>
          <a:p>
            <a:pPr marL="12700" algn="l" rtl="0" eaLnBrk="0">
              <a:lnSpc>
                <a:spcPct val="97000"/>
              </a:lnSpc>
              <a:spcBef>
                <a:spcPts val="476"/>
              </a:spcBef>
            </a:pP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Netscape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浏览器漫游时，浏览器利用</a:t>
            </a: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HTTP</a:t>
            </a:r>
            <a:r>
              <a:rPr sz="2700" kern="0" spc="1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议与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Web</a:t>
            </a:r>
            <a:r>
              <a:rPr sz="2700" b="1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服务器沟通。</a:t>
            </a:r>
            <a:endParaRPr lang="SimSun" altLang="SimSun" sz="2700"/>
          </a:p>
          <a:p>
            <a:pPr marL="17145" indent="539115" algn="l" rtl="0" eaLnBrk="0">
              <a:lnSpc>
                <a:spcPct val="99000"/>
              </a:lnSpc>
              <a:spcBef>
                <a:spcPts val="317"/>
              </a:spcBef>
            </a:pP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通过</a:t>
            </a: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 </a:t>
            </a: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资料在传送出去之前就自动被加密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b="1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了，它会在接收端被解密。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1054078" y="1412309"/>
            <a:ext cx="7706994" cy="3335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50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100" kern="0" spc="-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SSL(secure sockets</a:t>
            </a:r>
            <a:r>
              <a:rPr sz="4100" kern="0" spc="2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100" kern="0" spc="-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layer)</a:t>
            </a:r>
            <a:r>
              <a:rPr sz="4100" kern="0" spc="-1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是由</a:t>
            </a:r>
            <a:endParaRPr lang="KaiTi" altLang="KaiTi" sz="4100"/>
          </a:p>
          <a:p>
            <a:pPr marL="18415" algn="l" rtl="0" eaLnBrk="0">
              <a:lnSpc>
                <a:spcPct val="88000"/>
              </a:lnSpc>
              <a:spcBef>
                <a:spcPts val="5"/>
              </a:spcBef>
            </a:pPr>
            <a:r>
              <a:rPr sz="34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Netscape</a:t>
            </a:r>
            <a:r>
              <a:rPr sz="3400" kern="0" spc="8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400" b="1" kern="0" spc="2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公司是由设计开发的，</a:t>
            </a:r>
            <a:r>
              <a:rPr sz="3400" b="1" kern="0" spc="1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其</a:t>
            </a:r>
            <a:endParaRPr lang="KaiTi" altLang="KaiTi" sz="3400"/>
          </a:p>
          <a:p>
            <a:pPr marL="18415" indent="88900" algn="l" rtl="0" eaLnBrk="0">
              <a:lnSpc>
                <a:spcPct val="110000"/>
              </a:lnSpc>
              <a:spcBef>
                <a:spcPts val="115"/>
              </a:spcBef>
            </a:pPr>
            <a:r>
              <a:rPr sz="3400" b="1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目的是通过在收发双方建立安全通道</a:t>
            </a:r>
            <a:r>
              <a:rPr sz="34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400" b="1" kern="0" spc="1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来提高应用程序间交换</a:t>
            </a:r>
            <a:r>
              <a:rPr sz="3400" b="1" kern="0" spc="14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数据的安全性</a:t>
            </a:r>
            <a:r>
              <a:rPr sz="3400" kern="0" spc="14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</a:t>
            </a:r>
            <a:r>
              <a:rPr sz="34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400" b="1" kern="0" spc="3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从而实现浏览器和服务器(通常是</a:t>
            </a:r>
            <a:endParaRPr lang="KaiTi" altLang="KaiTi" sz="3400"/>
          </a:p>
          <a:p>
            <a:pPr marL="18415" algn="l" rtl="0" eaLnBrk="0">
              <a:lnSpc>
                <a:spcPct val="99000"/>
              </a:lnSpc>
              <a:spcBef>
                <a:spcPts val="111"/>
              </a:spcBef>
            </a:pPr>
            <a:r>
              <a:rPr sz="34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Web</a:t>
            </a:r>
            <a:r>
              <a:rPr sz="3400" kern="0" spc="-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400" b="1" kern="0" spc="4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服务器)之间的安全通信。</a:t>
            </a:r>
            <a:endParaRPr lang="KaiTi" altLang="KaiTi" sz="3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1022378" y="1118005"/>
            <a:ext cx="7559040" cy="4009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  <a:spcBef>
                <a:spcPts val="1"/>
              </a:spcBef>
            </a:pP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3100" kern="0" spc="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是一种利用公共密钥技术的工业标准，</a:t>
            </a:r>
            <a:r>
              <a:rPr sz="3100" kern="0" spc="4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已经广泛用于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Internet</a:t>
            </a:r>
            <a:r>
              <a:rPr sz="3100" kern="0" spc="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      </a:t>
            </a:r>
            <a:r>
              <a:rPr sz="3100" kern="0" spc="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它使用的是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RSA</a:t>
            </a:r>
            <a:r>
              <a:rPr sz="3100" kern="0" spc="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数 </a:t>
            </a:r>
            <a:r>
              <a:rPr sz="3100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字签名算法，可以支持X.509证书和多种保</a:t>
            </a:r>
            <a:endParaRPr lang="KaiTi" altLang="KaiTi" sz="3100"/>
          </a:p>
          <a:p>
            <a:pPr marL="17779" algn="l" rtl="0" eaLnBrk="0">
              <a:lnSpc>
                <a:spcPct val="99000"/>
              </a:lnSpc>
              <a:spcBef>
                <a:spcPts val="390"/>
              </a:spcBef>
            </a:pPr>
            <a:r>
              <a:rPr sz="3100" b="1" kern="0" spc="-1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密密钥加密算法。</a:t>
            </a:r>
            <a:endParaRPr lang="KaiTi" altLang="KaiTi" sz="3100"/>
          </a:p>
          <a:p>
            <a:pPr marL="12700" algn="l" rtl="0" eaLnBrk="0">
              <a:lnSpc>
                <a:spcPct val="101000"/>
              </a:lnSpc>
              <a:spcBef>
                <a:spcPts val="1003"/>
              </a:spcBef>
            </a:pPr>
            <a:r>
              <a:rPr sz="3100" kern="0" spc="2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其运行机制是：在建</a:t>
            </a:r>
            <a:r>
              <a:rPr sz="3100" kern="0" spc="1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立连接过程中采用  </a:t>
            </a:r>
            <a:r>
              <a:rPr sz="31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共密钮；在回话过程中采用专有密翅；加</a:t>
            </a:r>
            <a:r>
              <a:rPr sz="3100" kern="0" spc="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密的类型和强度则在两端之间建立连接的</a:t>
            </a:r>
            <a:endParaRPr lang="KaiTi" altLang="KaiTi" sz="3100"/>
          </a:p>
          <a:p>
            <a:pPr marL="17779" algn="l" rtl="0" eaLnBrk="0">
              <a:lnSpc>
                <a:spcPct val="97000"/>
              </a:lnSpc>
              <a:spcBef>
                <a:spcPts val="223"/>
              </a:spcBef>
            </a:pPr>
            <a:r>
              <a:rPr sz="3100" b="1" kern="0" spc="-1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过程中判断决定。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513820" y="1584679"/>
            <a:ext cx="8306434" cy="4548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"/>
          </a:p>
          <a:p>
            <a:pPr marL="336550" indent="50165" algn="l" rtl="0" eaLnBrk="0">
              <a:lnSpc>
                <a:spcPct val="100000"/>
              </a:lnSpc>
            </a:pPr>
            <a:r>
              <a:rPr sz="3200" kern="0" spc="70">
                <a:solidFill>
                  <a:srgbClr val="9E0039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信息保密</a:t>
            </a:r>
            <a:r>
              <a:rPr sz="3200" kern="0" spc="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。使用</a:t>
            </a:r>
            <a:r>
              <a:rPr sz="3200" kern="0" spc="70">
                <a:solidFill>
                  <a:srgbClr val="9E0039">
                    <a:alpha val="100000"/>
                  </a:srgbClr>
                </a:solidFill>
                <a:latin typeface="KaiTi"/>
                <a:ea typeface="KaiTi"/>
                <a:cs typeface="KaiTi"/>
              </a:rPr>
              <a:t>公共前制</a:t>
            </a:r>
            <a:r>
              <a:rPr sz="3200" kern="0" spc="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和</a:t>
            </a:r>
            <a:r>
              <a:rPr sz="3200" kern="0" spc="70">
                <a:solidFill>
                  <a:srgbClr val="9E0039">
                    <a:alpha val="100000"/>
                  </a:srgbClr>
                </a:solidFill>
                <a:latin typeface="KaiTi"/>
                <a:ea typeface="KaiTi"/>
                <a:cs typeface="KaiTi"/>
              </a:rPr>
              <a:t>对称密翅</a:t>
            </a:r>
            <a:r>
              <a:rPr sz="3200" kern="0" spc="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技术实</a:t>
            </a:r>
            <a:r>
              <a:rPr sz="3200" kern="0" spc="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kern="0" spc="-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现信息保密。</a:t>
            </a:r>
            <a:r>
              <a:rPr sz="3200" kern="0" spc="4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kern="0" spc="-8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200" kern="0" spc="-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客户机和</a:t>
            </a:r>
            <a:r>
              <a:rPr sz="3200" kern="0" spc="-8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200" kern="0" spc="-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服务器之间的</a:t>
            </a:r>
            <a:r>
              <a:rPr sz="32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kern="0" spc="1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所有业务都使用在</a:t>
            </a:r>
            <a:r>
              <a:rPr sz="32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3200" kern="0" spc="1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握手过</a:t>
            </a:r>
            <a:r>
              <a:rPr sz="3200" kern="0" spc="1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程中建立的密</a:t>
            </a:r>
            <a:r>
              <a:rPr sz="32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钥和算法进行加密，这样就防止了某些用户</a:t>
            </a:r>
            <a:r>
              <a:rPr sz="3200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kern="0" spc="-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进行非法窃听。</a:t>
            </a:r>
            <a:endParaRPr lang="KaiTi" altLang="KaiTi" sz="3200"/>
          </a:p>
          <a:p>
            <a:pPr marL="342900" algn="l" rtl="0" eaLnBrk="0">
              <a:lnSpc>
                <a:spcPct val="98000"/>
              </a:lnSpc>
              <a:spcBef>
                <a:spcPts val="630"/>
              </a:spcBef>
            </a:pPr>
            <a:r>
              <a:rPr sz="3200" b="1" kern="0" spc="-10">
                <a:solidFill>
                  <a:srgbClr val="F8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信息完接性。</a:t>
            </a:r>
            <a:r>
              <a:rPr sz="3200" kern="0" spc="790">
                <a:solidFill>
                  <a:srgbClr val="F8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200" b="1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利用机</a:t>
            </a:r>
            <a:r>
              <a:rPr sz="32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密共享和</a:t>
            </a:r>
            <a:r>
              <a:rPr sz="3200" kern="0" spc="-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Hash</a:t>
            </a:r>
            <a:r>
              <a:rPr sz="32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函</a:t>
            </a:r>
            <a:r>
              <a:rPr sz="3200" kern="0" spc="-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数</a:t>
            </a:r>
            <a:r>
              <a:rPr sz="32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b="1" kern="0" spc="-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组提供信息完整性服务</a:t>
            </a:r>
            <a:r>
              <a:rPr sz="3200" b="1" kern="0" spc="-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endParaRPr lang="KaiTi" altLang="KaiTi" sz="3200"/>
          </a:p>
          <a:p>
            <a:pPr marL="12700" algn="l" rtl="0" eaLnBrk="0">
              <a:lnSpc>
                <a:spcPct val="87000"/>
              </a:lnSpc>
              <a:spcBef>
                <a:spcPts val="954"/>
              </a:spcBef>
            </a:pPr>
            <a:r>
              <a:rPr sz="3200" b="1" kern="0" spc="120">
                <a:solidFill>
                  <a:srgbClr val="F8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8相互认证</a:t>
            </a:r>
            <a:r>
              <a:rPr sz="3200" b="1" kern="0" spc="1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。是客户机和服务器</a:t>
            </a:r>
            <a:r>
              <a:rPr sz="3200" b="1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相互识别的过</a:t>
            </a:r>
            <a:endParaRPr lang="KaiTi" altLang="KaiTi" sz="3200"/>
          </a:p>
          <a:p>
            <a:pPr marL="328295" algn="l" rtl="0" eaLnBrk="0">
              <a:lnSpc>
                <a:spcPts val="3909"/>
              </a:lnSpc>
            </a:pP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程</a:t>
            </a:r>
            <a:r>
              <a:rPr sz="2400" kern="0" spc="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400" b="1" kern="0" spc="-3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endParaRPr lang="KaiTi" altLang="KaiTi" sz="2400"/>
          </a:p>
        </p:txBody>
      </p:sp>
      <p:sp>
        <p:nvSpPr>
          <p:cNvPr id="22" name="textbox 22"/>
          <p:cNvSpPr/>
          <p:nvPr/>
        </p:nvSpPr>
        <p:spPr>
          <a:xfrm>
            <a:off x="558221" y="463580"/>
            <a:ext cx="7169784" cy="590550"/>
          </a:xfrm>
          <a:prstGeom prst="rect">
            <a:avLst/>
          </a:prstGeom>
          <a:solidFill>
            <a:srgbClr val="CCCC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660"/>
              </a:lnSpc>
            </a:pPr>
            <a:endParaRPr lang="Arial" altLang="Arial" sz="100"/>
          </a:p>
          <a:p>
            <a:pPr algn="l" rtl="0" eaLnBrk="0">
              <a:lnSpc>
                <a:spcPct val="94000"/>
              </a:lnSpc>
            </a:pPr>
            <a:r>
              <a:rPr sz="3200" b="1" kern="0" spc="0">
                <a:solidFill>
                  <a:srgbClr val="FA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SSL提供的基本服务</a:t>
            </a:r>
            <a:r>
              <a:rPr sz="3200" b="1" kern="0" spc="-10">
                <a:solidFill>
                  <a:srgbClr val="FA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功能</a:t>
            </a:r>
            <a:endParaRPr lang="SimSun" altLang="SimSun" sz="3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901734" y="1575161"/>
            <a:ext cx="7841615" cy="3016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7185"/>
              </a:lnSpc>
            </a:pPr>
            <a:endParaRPr lang="Arial" altLang="Arial" sz="100"/>
          </a:p>
          <a:p>
            <a:pPr marL="12700" indent="18415" algn="l" rtl="0" eaLnBrk="0">
              <a:lnSpc>
                <a:spcPct val="110000"/>
              </a:lnSpc>
            </a:pP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第一代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Netscape</a:t>
            </a:r>
            <a:r>
              <a:rPr sz="3100" kern="0" spc="-8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产品采用了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3100" kern="0" spc="10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</a:t>
            </a: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协议，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如今的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Netscape</a:t>
            </a:r>
            <a:r>
              <a:rPr sz="3100" kern="0" spc="-7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产品采用了新的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3100" kern="0" spc="10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</a:t>
            </a: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协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400" kern="0" spc="-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议</a:t>
            </a:r>
            <a:r>
              <a:rPr sz="2400" kern="0" spc="34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400" kern="0" spc="-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endParaRPr lang="KaiTi" altLang="KaiTi" sz="2400"/>
          </a:p>
          <a:p>
            <a:pPr marL="31115" algn="l" rtl="0" eaLnBrk="0">
              <a:lnSpc>
                <a:spcPct val="99000"/>
              </a:lnSpc>
              <a:spcBef>
                <a:spcPts val="1066"/>
              </a:spcBef>
            </a:pP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100" kern="0" spc="9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2.0</a:t>
            </a:r>
            <a:r>
              <a:rPr sz="3100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和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100" kern="0" spc="9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3.0</a:t>
            </a:r>
            <a:r>
              <a:rPr sz="3100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在一些基本</a:t>
            </a:r>
            <a:r>
              <a:rPr sz="3100" kern="0" spc="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100" kern="0" spc="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服务器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上是相同的，例如</a:t>
            </a:r>
            <a:r>
              <a:rPr sz="3100" kern="0" spc="-70">
                <a:solidFill>
                  <a:srgbClr val="9C0039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信息完接性</a:t>
            </a:r>
            <a:r>
              <a:rPr sz="3100" kern="0" spc="-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、</a:t>
            </a:r>
            <a:r>
              <a:rPr sz="3100" kern="0" spc="10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70">
                <a:solidFill>
                  <a:srgbClr val="9C0039">
                    <a:alpha val="100000"/>
                  </a:srgbClr>
                </a:solidFill>
                <a:latin typeface="KaiTi"/>
                <a:ea typeface="KaiTi"/>
                <a:cs typeface="KaiTi"/>
              </a:rPr>
              <a:t>私密性</a:t>
            </a:r>
            <a:r>
              <a:rPr sz="3100" kern="0" spc="-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、</a:t>
            </a:r>
            <a:r>
              <a:rPr sz="3100" kern="0" spc="-4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70">
                <a:solidFill>
                  <a:srgbClr val="9C0039">
                    <a:alpha val="100000"/>
                  </a:srgbClr>
                </a:solidFill>
                <a:latin typeface="KaiTi"/>
                <a:ea typeface="KaiTi"/>
                <a:cs typeface="KaiTi"/>
              </a:rPr>
              <a:t>和</a:t>
            </a:r>
            <a:endParaRPr lang="KaiTi" altLang="KaiTi" sz="3100"/>
          </a:p>
          <a:p>
            <a:pPr algn="l" rtl="0" eaLnBrk="0">
              <a:lnSpc>
                <a:spcPct val="103000"/>
              </a:lnSpc>
            </a:pPr>
            <a:endParaRPr lang="Arial" altLang="Arial" sz="1200"/>
          </a:p>
          <a:p>
            <a:pPr marL="235584" algn="l" rtl="0" eaLnBrk="0">
              <a:lnSpc>
                <a:spcPct val="97000"/>
              </a:lnSpc>
              <a:spcBef>
                <a:spcPts val="3"/>
              </a:spcBef>
            </a:pPr>
            <a:r>
              <a:rPr sz="2000" b="1" i="1" kern="0" spc="-190">
                <a:solidFill>
                  <a:srgbClr val="F6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五</a:t>
            </a:r>
            <a:r>
              <a:rPr sz="2000" kern="0" spc="-190">
                <a:solidFill>
                  <a:srgbClr val="F6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000" b="1" i="1" kern="0" spc="-190">
                <a:solidFill>
                  <a:srgbClr val="141499">
                    <a:alpha val="100000"/>
                  </a:srgbClr>
                </a:solidFill>
                <a:latin typeface="KaiTi"/>
                <a:ea typeface="KaiTi"/>
                <a:cs typeface="KaiTi"/>
              </a:rPr>
              <a:t>认</a:t>
            </a:r>
            <a:r>
              <a:rPr sz="2000" kern="0" spc="260">
                <a:solidFill>
                  <a:srgbClr val="141499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000" b="1" i="1" kern="0" spc="-190">
                <a:solidFill>
                  <a:srgbClr val="F6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证</a:t>
            </a:r>
            <a:r>
              <a:rPr sz="2000" kern="0" spc="-120">
                <a:solidFill>
                  <a:srgbClr val="F6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000" b="1" i="1" kern="0" spc="-190">
                <a:solidFill>
                  <a:srgbClr val="141499">
                    <a:alpha val="100000"/>
                  </a:srgbClr>
                </a:solidFill>
                <a:latin typeface="KaiTi"/>
                <a:ea typeface="KaiTi"/>
                <a:cs typeface="KaiTi"/>
              </a:rPr>
              <a:t>性。</a:t>
            </a:r>
            <a:endParaRPr lang="KaiTi" altLang="KaiTi" sz="2000"/>
          </a:p>
        </p:txBody>
      </p:sp>
      <p:sp>
        <p:nvSpPr>
          <p:cNvPr id="28" name="textbox 28"/>
          <p:cNvSpPr/>
          <p:nvPr/>
        </p:nvSpPr>
        <p:spPr>
          <a:xfrm>
            <a:off x="647693" y="634987"/>
            <a:ext cx="5480684" cy="578484"/>
          </a:xfrm>
          <a:prstGeom prst="rect">
            <a:avLst/>
          </a:prstGeom>
          <a:solidFill>
            <a:srgbClr val="CDCAF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6279"/>
              </a:lnSpc>
            </a:pPr>
            <a:endParaRPr lang="Arial" altLang="Arial" sz="100"/>
          </a:p>
          <a:p>
            <a:pPr marL="55880" algn="l" rtl="0" eaLnBrk="0">
              <a:lnSpc>
                <a:spcPct val="96000"/>
              </a:lnSpc>
            </a:pPr>
            <a:r>
              <a:rPr sz="3100" b="1" kern="0" spc="-50">
                <a:solidFill>
                  <a:srgbClr val="FB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3100" kern="0" spc="830">
                <a:solidFill>
                  <a:srgbClr val="FB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-50">
                <a:solidFill>
                  <a:srgbClr val="FB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</a:t>
            </a:r>
            <a:r>
              <a:rPr sz="3100" b="1" kern="0" spc="-50">
                <a:solidFill>
                  <a:srgbClr val="FB0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3100" b="1" kern="0" spc="-50">
                <a:solidFill>
                  <a:srgbClr val="FB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3100" kern="0" spc="980">
                <a:solidFill>
                  <a:srgbClr val="FB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kern="0" spc="-50">
                <a:solidFill>
                  <a:srgbClr val="FB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</a:t>
            </a:r>
            <a:r>
              <a:rPr sz="3100" b="1" kern="0" spc="-50">
                <a:solidFill>
                  <a:srgbClr val="FB0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比较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1035059" y="818583"/>
            <a:ext cx="7576184" cy="331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59"/>
              </a:lnSpc>
            </a:pPr>
            <a:endParaRPr lang="Arial" altLang="Arial" sz="100"/>
          </a:p>
          <a:p>
            <a:pPr marL="17779" algn="l" rtl="0" eaLnBrk="0">
              <a:lnSpc>
                <a:spcPct val="97000"/>
              </a:lnSpc>
            </a:pPr>
            <a:r>
              <a:rPr sz="3100" b="1" kern="0" spc="-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SSL3.0</a:t>
            </a:r>
            <a:r>
              <a:rPr sz="3100" b="1" kern="0" spc="-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增加了的功能有：</a:t>
            </a:r>
            <a:endParaRPr lang="KaiTi" altLang="KaiTi" sz="3100"/>
          </a:p>
          <a:p>
            <a:pPr marL="17779" algn="l" rtl="0" eaLnBrk="0">
              <a:lnSpc>
                <a:spcPct val="87000"/>
              </a:lnSpc>
              <a:spcBef>
                <a:spcPts val="971"/>
              </a:spcBef>
            </a:pPr>
            <a:r>
              <a:rPr sz="3100" b="1" kern="0" spc="-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①为提高握手速度而减少握手信息；</a:t>
            </a:r>
            <a:endParaRPr lang="KaiTi" altLang="KaiTi" sz="3100"/>
          </a:p>
          <a:p>
            <a:pPr marL="17779" algn="l" rtl="0" eaLnBrk="0">
              <a:lnSpc>
                <a:spcPts val="4700"/>
              </a:lnSpc>
            </a:pPr>
            <a:r>
              <a:rPr sz="3100" b="1" kern="0" spc="-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②支持更多的密钥交换和加密算法；</a:t>
            </a:r>
            <a:endParaRPr lang="KaiTi" altLang="KaiTi" sz="3100"/>
          </a:p>
          <a:p>
            <a:pPr marL="12700" algn="l" rtl="0" eaLnBrk="0">
              <a:lnSpc>
                <a:spcPct val="95000"/>
              </a:lnSpc>
              <a:spcBef>
                <a:spcPts val="1332"/>
              </a:spcBef>
            </a:pPr>
            <a:r>
              <a:rPr sz="3100" kern="0" spc="1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③支</a:t>
            </a:r>
            <a:r>
              <a:rPr sz="3100" kern="0" spc="-5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1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持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fortezza</a:t>
            </a:r>
            <a:r>
              <a:rPr sz="3100" kern="0" spc="22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3100" kern="0" spc="1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插卡，这是走向智能</a:t>
            </a:r>
            <a:r>
              <a:rPr sz="3100" kern="0" spc="14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加密</a:t>
            </a:r>
            <a:endParaRPr lang="KaiTi" altLang="KaiTi" sz="3100"/>
          </a:p>
          <a:p>
            <a:pPr marL="17779" algn="l" rtl="0" eaLnBrk="0">
              <a:lnSpc>
                <a:spcPct val="97000"/>
              </a:lnSpc>
              <a:spcBef>
                <a:spcPts val="544"/>
              </a:spcBef>
            </a:pPr>
            <a:r>
              <a:rPr sz="3100" b="1" kern="0" spc="-1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卡的第一步；</a:t>
            </a:r>
            <a:endParaRPr lang="KaiTi" altLang="KaiTi" sz="3100"/>
          </a:p>
          <a:p>
            <a:pPr marL="17779" algn="l" rtl="0" eaLnBrk="0">
              <a:lnSpc>
                <a:spcPct val="97000"/>
              </a:lnSpc>
              <a:spcBef>
                <a:spcPts val="767"/>
              </a:spcBef>
            </a:pPr>
            <a:r>
              <a:rPr sz="3100" b="1" kern="0" spc="-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④改进了客户机证明申请协议。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749318" y="1625572"/>
            <a:ext cx="7715884" cy="3207385"/>
          </a:xfrm>
          <a:prstGeom prst="rect">
            <a:avLst/>
          </a:prstGeom>
          <a:solidFill>
            <a:srgbClr val="2F31A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39064" algn="l" rtl="0" eaLnBrk="0">
              <a:lnSpc>
                <a:spcPct val="88000"/>
              </a:lnSpc>
              <a:spcBef>
                <a:spcPts val="5"/>
              </a:spcBef>
            </a:pPr>
            <a:r>
              <a:rPr sz="3400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①客户购买的信息首先发往商家</a:t>
            </a:r>
            <a:r>
              <a:rPr sz="3400" kern="0" spc="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；</a:t>
            </a:r>
            <a:endParaRPr lang="KaiTi" altLang="KaiTi" sz="3400"/>
          </a:p>
          <a:p>
            <a:pPr marL="139064" algn="l" rtl="0" eaLnBrk="0">
              <a:lnSpc>
                <a:spcPts val="5049"/>
              </a:lnSpc>
            </a:pPr>
            <a:r>
              <a:rPr sz="3400" kern="0" spc="-3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②商家再将信息转发银行；</a:t>
            </a:r>
            <a:endParaRPr lang="KaiTi" altLang="KaiTi" sz="3400"/>
          </a:p>
          <a:p>
            <a:pPr marL="436880" indent="-297815" algn="l" rtl="0" eaLnBrk="0">
              <a:lnSpc>
                <a:spcPct val="103000"/>
              </a:lnSpc>
              <a:spcBef>
                <a:spcPts val="1663"/>
              </a:spcBef>
            </a:pPr>
            <a:r>
              <a:rPr sz="3400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③④银行验证客户信息的合法性后，</a:t>
            </a:r>
            <a:r>
              <a:rPr sz="3400" kern="0" spc="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3400" kern="0" spc="1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再通知客户和商家付款成功；</a:t>
            </a:r>
            <a:endParaRPr lang="KaiTi" altLang="KaiTi" sz="34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45414" algn="l" rtl="0" eaLnBrk="0">
              <a:lnSpc>
                <a:spcPct val="98000"/>
              </a:lnSpc>
              <a:spcBef>
                <a:spcPts val="1"/>
              </a:spcBef>
            </a:pPr>
            <a:r>
              <a:rPr sz="3400" b="1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⑤商家再通知客户购买</a:t>
            </a:r>
            <a:r>
              <a:rPr sz="3400" b="1" kern="0" spc="-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成功。</a:t>
            </a:r>
            <a:endParaRPr lang="KaiTi" altLang="KaiTi" sz="3400"/>
          </a:p>
        </p:txBody>
      </p:sp>
      <p:sp>
        <p:nvSpPr>
          <p:cNvPr id="38" name="textbox 38"/>
          <p:cNvSpPr/>
          <p:nvPr/>
        </p:nvSpPr>
        <p:spPr>
          <a:xfrm>
            <a:off x="845143" y="993244"/>
            <a:ext cx="4340225" cy="578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3800" b="1" kern="0" spc="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SSL</a:t>
            </a:r>
            <a:r>
              <a:rPr sz="3800" b="1" kern="0" spc="21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交易过程的步骤</a:t>
            </a:r>
            <a:endParaRPr lang="SimHei" altLang="SimHei" sz="3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266720" y="755486"/>
            <a:ext cx="8587740" cy="433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01"/>
              </a:lnSpc>
            </a:pPr>
            <a:endParaRPr lang="Arial" altLang="Arial" sz="100"/>
          </a:p>
          <a:p>
            <a:pPr marL="1137919" algn="l" rtl="0" eaLnBrk="0">
              <a:lnSpc>
                <a:spcPct val="92000"/>
              </a:lnSpc>
            </a:pPr>
            <a:r>
              <a:rPr sz="2700" b="1" i="1" kern="0" spc="220">
                <a:solidFill>
                  <a:srgbClr val="FC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</a:t>
            </a:r>
            <a:r>
              <a:rPr sz="2700" b="1" i="1" kern="0" spc="220">
                <a:solidFill>
                  <a:srgbClr val="1414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用于</a:t>
            </a:r>
            <a:r>
              <a:rPr sz="2700" b="1" i="1" kern="0" spc="220">
                <a:solidFill>
                  <a:srgbClr val="FC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银</a:t>
            </a:r>
            <a:r>
              <a:rPr sz="2700" kern="0" spc="-200">
                <a:solidFill>
                  <a:srgbClr val="FC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i="1" kern="0" spc="220">
                <a:solidFill>
                  <a:srgbClr val="1414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行卡图上</a:t>
            </a:r>
            <a:r>
              <a:rPr sz="2700" b="1" i="1" kern="0" spc="220">
                <a:solidFill>
                  <a:srgbClr val="FC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</a:t>
            </a:r>
            <a:r>
              <a:rPr sz="2700" kern="0" spc="-420">
                <a:solidFill>
                  <a:srgbClr val="FC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i="1" kern="0" spc="220">
                <a:solidFill>
                  <a:srgbClr val="1414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付</a:t>
            </a:r>
            <a:r>
              <a:rPr sz="2700" kern="0" spc="-550">
                <a:solidFill>
                  <a:srgbClr val="1414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i="1" kern="0" spc="220">
                <a:solidFill>
                  <a:srgbClr val="FC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流程</a:t>
            </a:r>
            <a:r>
              <a:rPr sz="2700" b="1" i="1" kern="0" spc="220">
                <a:solidFill>
                  <a:srgbClr val="1414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</a:t>
            </a:r>
            <a:r>
              <a:rPr sz="2700" b="1" i="1" kern="0" spc="220">
                <a:solidFill>
                  <a:srgbClr val="FC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的缺点</a:t>
            </a:r>
            <a:endParaRPr lang="SimHei" altLang="SimHei" sz="2700"/>
          </a:p>
          <a:p>
            <a:pPr marL="12700" indent="843914" algn="l" rtl="0" eaLnBrk="0">
              <a:lnSpc>
                <a:spcPct val="103000"/>
              </a:lnSpc>
              <a:spcBef>
                <a:spcPts val="2008"/>
              </a:spcBef>
            </a:pPr>
            <a:r>
              <a:rPr sz="3100" kern="0" spc="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首先，客户的银行资料信息先</a:t>
            </a:r>
            <a:r>
              <a:rPr sz="3100" kern="0" spc="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送到商家，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31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让商家阅读，这样，客户银行资料的安全性就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3100" kern="0" spc="3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得不到保证。</a:t>
            </a:r>
            <a:endParaRPr lang="KaiTi" altLang="KaiTi" sz="3100"/>
          </a:p>
          <a:p>
            <a:pPr marL="850264" algn="l" rtl="0" eaLnBrk="0">
              <a:lnSpc>
                <a:spcPct val="97000"/>
              </a:lnSpc>
              <a:spcBef>
                <a:spcPts val="2094"/>
              </a:spcBef>
            </a:pPr>
            <a:r>
              <a:rPr sz="3100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其次，</a:t>
            </a:r>
            <a:r>
              <a:rPr sz="3100" kern="0" spc="-53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100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协议虽然提供了资料传递过程的</a:t>
            </a:r>
            <a:endParaRPr lang="KaiTi" altLang="KaiTi" sz="3100"/>
          </a:p>
          <a:p>
            <a:pPr marL="18415" algn="l" rtl="0" eaLnBrk="0">
              <a:lnSpc>
                <a:spcPct val="97000"/>
              </a:lnSpc>
              <a:spcBef>
                <a:spcPts val="247"/>
              </a:spcBef>
            </a:pPr>
            <a:r>
              <a:rPr sz="3100" b="1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安全通道，但</a:t>
            </a:r>
            <a:r>
              <a:rPr sz="31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SSL</a:t>
            </a:r>
            <a:r>
              <a:rPr sz="3100" b="1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协议安全方面有</a:t>
            </a:r>
            <a:r>
              <a:rPr sz="3100" kern="0" spc="103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b="1" kern="0" spc="100">
                <a:solidFill>
                  <a:srgbClr val="FC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少故字签</a:t>
            </a:r>
            <a:r>
              <a:rPr sz="3100" b="1" kern="0" spc="90">
                <a:solidFill>
                  <a:srgbClr val="FC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名</a:t>
            </a:r>
            <a:endParaRPr lang="KaiTi" altLang="KaiTi" sz="31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217170" indent="-115570" algn="l" rtl="0" eaLnBrk="0">
              <a:lnSpc>
                <a:spcPct val="101000"/>
              </a:lnSpc>
              <a:spcBef>
                <a:spcPts val="3"/>
              </a:spcBef>
            </a:pPr>
            <a:r>
              <a:rPr sz="2700" b="1" i="1" kern="0" spc="340">
                <a:solidFill>
                  <a:srgbClr val="1414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动能，没</a:t>
            </a:r>
            <a:r>
              <a:rPr sz="2700" kern="0" spc="-140">
                <a:solidFill>
                  <a:srgbClr val="1414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i="1" kern="0" spc="340">
                <a:solidFill>
                  <a:srgbClr val="EF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</a:t>
            </a:r>
            <a:r>
              <a:rPr sz="2700" kern="0" spc="-790">
                <a:solidFill>
                  <a:srgbClr val="EF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i="1" kern="0" spc="340">
                <a:solidFill>
                  <a:srgbClr val="1414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投叔和存业控</a:t>
            </a:r>
            <a:r>
              <a:rPr sz="2700" b="1" i="1" kern="0" spc="340">
                <a:solidFill>
                  <a:srgbClr val="EF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</a:t>
            </a:r>
            <a:r>
              <a:rPr sz="2700" b="1" i="1" kern="0" spc="340">
                <a:solidFill>
                  <a:srgbClr val="1414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，多方互相认证</a:t>
            </a:r>
            <a:r>
              <a:rPr sz="2700" kern="0" spc="-450">
                <a:solidFill>
                  <a:srgbClr val="14149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i="1" kern="0" spc="340">
                <a:solidFill>
                  <a:srgbClr val="EF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国</a:t>
            </a:r>
            <a:r>
              <a:rPr sz="2700" kern="0" spc="0">
                <a:solidFill>
                  <a:srgbClr val="EF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3100" b="1" i="1" kern="0" spc="-220">
                <a:solidFill>
                  <a:srgbClr val="9B004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难，不能拉比</a:t>
            </a:r>
            <a:r>
              <a:rPr sz="3100" kern="0" spc="-220">
                <a:solidFill>
                  <a:srgbClr val="9B004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i="1" kern="0" spc="-220">
                <a:solidFill>
                  <a:srgbClr val="9B004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趋，且产身恰</a:t>
            </a:r>
            <a:r>
              <a:rPr sz="3100" kern="0" spc="350">
                <a:solidFill>
                  <a:srgbClr val="9B004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100" b="1" i="1" kern="0" spc="-230">
                <a:solidFill>
                  <a:srgbClr val="9B004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可能被冒克等弱点。</a:t>
            </a:r>
            <a:endParaRPr lang="SimSun" altLang="SimSun" sz="3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615973" y="869496"/>
            <a:ext cx="8147684" cy="4383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781"/>
              </a:lnSpc>
            </a:pPr>
            <a:endParaRPr lang="Arial" altLang="Arial" sz="100"/>
          </a:p>
          <a:p>
            <a:pPr marL="399415" algn="l" rtl="0" eaLnBrk="0">
              <a:lnSpc>
                <a:spcPct val="96000"/>
              </a:lnSpc>
            </a:pPr>
            <a:r>
              <a:rPr sz="3200" b="1" kern="0" spc="-20">
                <a:solidFill>
                  <a:srgbClr val="00ECAD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7.2</a:t>
            </a:r>
            <a:r>
              <a:rPr sz="3200" b="1" kern="0" spc="250">
                <a:solidFill>
                  <a:srgbClr val="00ECAD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3200" b="1" kern="0" spc="-20">
                <a:solidFill>
                  <a:srgbClr val="00ECAD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SET</a:t>
            </a:r>
            <a:r>
              <a:rPr sz="3200" b="1" kern="0" spc="-20">
                <a:solidFill>
                  <a:srgbClr val="00ECA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协议</a:t>
            </a:r>
            <a:endParaRPr lang="SimSun" altLang="SimSun" sz="3200"/>
          </a:p>
          <a:p>
            <a:pPr marL="704850" algn="l" rtl="0" eaLnBrk="0">
              <a:lnSpc>
                <a:spcPct val="80000"/>
              </a:lnSpc>
              <a:spcBef>
                <a:spcPts val="1463"/>
              </a:spcBef>
            </a:pPr>
            <a:r>
              <a:rPr sz="32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Secure</a:t>
            </a:r>
            <a:r>
              <a:rPr sz="3200" kern="0" spc="30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32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Electronic</a:t>
            </a:r>
            <a:r>
              <a:rPr sz="3200" kern="0" spc="32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32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Transaction</a:t>
            </a:r>
            <a:r>
              <a:rPr sz="3200" kern="0" spc="10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32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SET</a:t>
            </a:r>
            <a:r>
              <a:rPr sz="3200" kern="0" spc="10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endParaRPr lang="Times New Roman" altLang="Times New Roman" sz="3200"/>
          </a:p>
          <a:p>
            <a:pPr marL="12700" indent="692150" algn="l" rtl="0" eaLnBrk="0">
              <a:lnSpc>
                <a:spcPct val="85000"/>
              </a:lnSpc>
              <a:spcBef>
                <a:spcPts val="645"/>
              </a:spcBef>
            </a:pP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背景：网上消费者发出的支付指令在由商户送  到支付网关之前，是在公用</a:t>
            </a:r>
            <a:r>
              <a:rPr sz="2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网上传送的，这一点与  </a:t>
            </a:r>
            <a:r>
              <a:rPr sz="27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持卡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POS</a:t>
            </a:r>
            <a:r>
              <a:rPr sz="27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消费者有着本质的不同。因此，在开放</a:t>
            </a:r>
            <a:r>
              <a:rPr sz="27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的网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1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络上处理交易，如何保证传输数据的安全成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为电子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商务能否普及的最重要的因素之一，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2700" kern="0" spc="-7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正是在这种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需求的推动下应运而生的。</a:t>
            </a:r>
            <a:endParaRPr lang="SimSun" altLang="SimSun" sz="2700"/>
          </a:p>
          <a:p>
            <a:pPr marL="12700" indent="692150" algn="l" rtl="0" eaLnBrk="0">
              <a:lnSpc>
                <a:spcPct val="89000"/>
              </a:lnSpc>
              <a:spcBef>
                <a:spcPts val="260"/>
              </a:spcBef>
            </a:pPr>
            <a:r>
              <a:rPr sz="27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它是由</a:t>
            </a:r>
            <a:r>
              <a:rPr sz="2700" kern="0" spc="-3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VISA</a:t>
            </a:r>
            <a:r>
              <a:rPr sz="27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2700" kern="0" spc="-3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Master</a:t>
            </a:r>
            <a:r>
              <a:rPr sz="2700" kern="0" spc="-4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Card  </a:t>
            </a:r>
            <a:r>
              <a:rPr sz="27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两大信用卡公司发起，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会同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IBM</a:t>
            </a:r>
            <a:r>
              <a:rPr sz="2700" kern="0" spc="-38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Microsoft</a:t>
            </a:r>
            <a:r>
              <a:rPr sz="2700" kern="0" spc="55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等信息产业巨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头于1997年6月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正式制定发布的用于因特网事务处理的一种标准。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838242" y="1290303"/>
            <a:ext cx="7483475" cy="4679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438"/>
              </a:lnSpc>
            </a:pPr>
            <a:endParaRPr lang="Arial" altLang="Arial" sz="100"/>
          </a:p>
          <a:p>
            <a:pPr marL="12700" indent="564515" algn="l" rtl="0" eaLnBrk="0">
              <a:lnSpc>
                <a:spcPct val="100000"/>
              </a:lnSpc>
            </a:pP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安全电子交易(</a:t>
            </a:r>
            <a:r>
              <a:rPr sz="2700" b="1" kern="0" spc="11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</a:t>
            </a:r>
            <a:r>
              <a:rPr sz="2700" kern="0" spc="11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b="1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700" kern="0" spc="-8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目前已经标准化且被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业界广泛接受的一种网际网络信用卡付款机制。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SET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协议包括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700" b="1" kern="0" spc="9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交易流程、程序设计</a:t>
            </a:r>
            <a:r>
              <a:rPr sz="2700" b="1" kern="0" spc="8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规格与</a:t>
            </a:r>
            <a:r>
              <a:rPr sz="2700" kern="0" spc="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b="1" kern="0" spc="110">
                <a:solidFill>
                  <a:srgbClr val="1313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r>
              <a:rPr sz="2700" b="1" kern="0" spc="0">
                <a:solidFill>
                  <a:srgbClr val="1313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ET</a:t>
            </a:r>
            <a:r>
              <a:rPr sz="2700" b="1" kern="0" spc="11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协议的完落植述三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部分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，在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协议中主要  </a:t>
            </a:r>
            <a:r>
              <a:rPr sz="27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定义了以下内容：</a:t>
            </a:r>
            <a:endParaRPr lang="SimSun" altLang="SimSun" sz="27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88264" algn="l" rtl="0" eaLnBrk="0">
              <a:lnSpc>
                <a:spcPct val="100000"/>
              </a:lnSpc>
              <a:spcBef>
                <a:spcPts val="812"/>
              </a:spcBef>
            </a:pP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(1)加密算法(如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RSA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DES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700" kern="0" spc="5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的应用；         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(2)证书消息和对象</a:t>
            </a:r>
            <a:r>
              <a:rPr sz="27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格式；</a:t>
            </a:r>
            <a:endParaRPr lang="SimSun" altLang="SimSun" sz="2700"/>
          </a:p>
          <a:p>
            <a:pPr marL="88264" algn="l" rtl="0" eaLnBrk="0">
              <a:lnSpc>
                <a:spcPct val="85000"/>
              </a:lnSpc>
              <a:spcBef>
                <a:spcPts val="391"/>
              </a:spcBef>
            </a:pP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(3)购买消息和对象格式；</a:t>
            </a:r>
            <a:endParaRPr lang="SimSun" altLang="SimSun" sz="2700"/>
          </a:p>
          <a:p>
            <a:pPr marL="88264" algn="l" rtl="0" eaLnBrk="0">
              <a:lnSpc>
                <a:spcPts val="3299"/>
              </a:lnSpc>
            </a:pP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(4)请款消息和对象格式；</a:t>
            </a:r>
            <a:endParaRPr lang="SimSun" altLang="SimSun" sz="2700"/>
          </a:p>
          <a:p>
            <a:pPr marL="88264" algn="l" rtl="0" eaLnBrk="0">
              <a:lnSpc>
                <a:spcPct val="97000"/>
              </a:lnSpc>
              <a:spcBef>
                <a:spcPts val="653"/>
              </a:spcBef>
            </a:pPr>
            <a:r>
              <a:rPr sz="27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(5)参与者之间的消息协议。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806450" y="887981"/>
            <a:ext cx="7577455" cy="4966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61"/>
              </a:lnSpc>
            </a:pPr>
            <a:endParaRPr lang="Arial" altLang="Arial" sz="100"/>
          </a:p>
          <a:p>
            <a:pPr marL="24129" indent="800100" algn="l" rtl="0" eaLnBrk="0">
              <a:lnSpc>
                <a:spcPct val="97000"/>
              </a:lnSpc>
            </a:pPr>
            <a:r>
              <a:rPr sz="31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3100" b="1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协议是信用卡在因特网上进行支付</a:t>
            </a:r>
            <a:r>
              <a:rPr sz="3100" kern="0" spc="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b="1" kern="0" spc="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的一种开放式支付协议。</a:t>
            </a:r>
            <a:endParaRPr lang="KaiTi" altLang="KaiTi" sz="3100"/>
          </a:p>
          <a:p>
            <a:pPr marL="24129" indent="812800" algn="l" rtl="0" eaLnBrk="0">
              <a:lnSpc>
                <a:spcPct val="91000"/>
              </a:lnSpc>
              <a:spcBef>
                <a:spcPts val="520"/>
              </a:spcBef>
            </a:pPr>
            <a:r>
              <a:rPr sz="3100" b="1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该标准采用</a:t>
            </a:r>
            <a:r>
              <a:rPr sz="31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RSA</a:t>
            </a:r>
            <a:r>
              <a:rPr sz="3100" b="1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公开密钥体制对通</a:t>
            </a:r>
            <a:r>
              <a:rPr sz="3100" b="1" kern="0" spc="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信双</a:t>
            </a:r>
            <a:r>
              <a:rPr sz="31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b="1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方进行认证，采用</a:t>
            </a:r>
            <a:r>
              <a:rPr sz="31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DES</a:t>
            </a:r>
            <a:r>
              <a:rPr sz="3100" b="1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等对称加密体制加密</a:t>
            </a:r>
            <a:endParaRPr lang="KaiTi" altLang="KaiTi" sz="3100"/>
          </a:p>
          <a:p>
            <a:pPr marL="18415" indent="-5714" algn="l" rtl="0" eaLnBrk="0">
              <a:lnSpc>
                <a:spcPct val="93000"/>
              </a:lnSpc>
              <a:spcBef>
                <a:spcPts val="25"/>
              </a:spcBef>
            </a:pPr>
            <a:r>
              <a:rPr sz="31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要传输的信息，并用数</a:t>
            </a: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字摘要和数字签名</a:t>
            </a:r>
            <a:r>
              <a:rPr sz="31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技术来鉴别信息的真伪及其完整性，包括</a:t>
            </a:r>
            <a:r>
              <a:rPr sz="3100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了信用卡在电子商务中的</a:t>
            </a:r>
            <a:r>
              <a:rPr sz="3100" kern="0" spc="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交易协定和信息</a:t>
            </a:r>
            <a:r>
              <a:rPr sz="31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保密、信息完整、身份认证、数字签</a:t>
            </a:r>
            <a:r>
              <a:rPr sz="31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名等</a:t>
            </a:r>
            <a:r>
              <a:rPr sz="31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技术，目前已经被广为认可而成了事实上</a:t>
            </a:r>
            <a:r>
              <a:rPr sz="3100" kern="0" spc="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的国际通用的网上支付标准</a:t>
            </a:r>
            <a:r>
              <a:rPr sz="3100" kern="0" spc="1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，其交易形态</a:t>
            </a:r>
            <a:endParaRPr lang="KaiTi" altLang="KaiTi" sz="3100"/>
          </a:p>
          <a:p>
            <a:pPr marL="24129" algn="l" rtl="0" eaLnBrk="0">
              <a:lnSpc>
                <a:spcPct val="97000"/>
              </a:lnSpc>
              <a:spcBef>
                <a:spcPts val="3"/>
              </a:spcBef>
            </a:pPr>
            <a:r>
              <a:rPr sz="3100" b="1" kern="0" spc="-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将成为未来电子商务的规范。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1130343" y="1318292"/>
            <a:ext cx="6813550" cy="298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100"/>
          </a:p>
          <a:p>
            <a:pPr marL="12700" indent="723265" algn="l" rtl="0" eaLnBrk="0">
              <a:lnSpc>
                <a:spcPct val="102000"/>
              </a:lnSpc>
            </a:pP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协议确保了网上交易所要求的</a:t>
            </a:r>
            <a:r>
              <a:rPr sz="2700" b="1" kern="0" spc="110">
                <a:solidFill>
                  <a:srgbClr val="F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保密</a:t>
            </a:r>
            <a:r>
              <a:rPr sz="2700" kern="0" spc="40">
                <a:solidFill>
                  <a:srgbClr val="F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性、数据的</a:t>
            </a:r>
            <a:r>
              <a:rPr sz="2700" b="1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完整性、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交易的不可否认性和交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易</a:t>
            </a:r>
            <a:r>
              <a:rPr sz="2700" kern="0" spc="-2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1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700" b="1" kern="0" spc="-130">
                <a:solidFill>
                  <a:srgbClr val="F5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身份认证。</a:t>
            </a:r>
            <a:endParaRPr lang="SimSun" altLang="SimSun" sz="2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r" rtl="0" eaLnBrk="0">
              <a:lnSpc>
                <a:spcPct val="95000"/>
              </a:lnSpc>
              <a:spcBef>
                <a:spcPts val="821"/>
              </a:spcBef>
            </a:pP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SET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协议主要使用的技</a:t>
            </a:r>
            <a:r>
              <a:rPr sz="2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术包括：对称密钥</a:t>
            </a:r>
            <a:endParaRPr lang="SimSun" altLang="SimSun" sz="2700"/>
          </a:p>
          <a:p>
            <a:pPr marL="17145" algn="l" rtl="0" eaLnBrk="0">
              <a:lnSpc>
                <a:spcPct val="99000"/>
              </a:lnSpc>
              <a:spcBef>
                <a:spcPts val="386"/>
              </a:spcBef>
            </a:pPr>
            <a:r>
              <a:rPr sz="2700" b="1" kern="0" spc="-10">
                <a:solidFill>
                  <a:srgbClr val="E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加密、公钥加密、H</a:t>
            </a:r>
            <a:r>
              <a:rPr sz="2700" b="1" kern="0" spc="-20">
                <a:solidFill>
                  <a:srgbClr val="E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ash</a:t>
            </a:r>
            <a:r>
              <a:rPr sz="2700" kern="0" spc="630">
                <a:solidFill>
                  <a:srgbClr val="E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20">
                <a:solidFill>
                  <a:srgbClr val="E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算法、数字签名、数</a:t>
            </a:r>
            <a:r>
              <a:rPr sz="2700" kern="0" spc="0">
                <a:solidFill>
                  <a:srgbClr val="E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80">
                <a:solidFill>
                  <a:srgbClr val="EE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字信封</a:t>
            </a:r>
            <a:r>
              <a:rPr sz="2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以及数字证书</a:t>
            </a:r>
            <a:r>
              <a:rPr sz="27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等技术。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1466824" y="1438054"/>
            <a:ext cx="6523990" cy="3441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①加密算法的应用(例如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RSA</a:t>
            </a: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和</a:t>
            </a:r>
            <a:r>
              <a:rPr sz="31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DES</a:t>
            </a:r>
            <a:r>
              <a:rPr sz="3100" kern="0" spc="12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);</a:t>
            </a:r>
            <a:endParaRPr lang="Times New Roman" altLang="Times New Roman" sz="3100"/>
          </a:p>
          <a:p>
            <a:pPr marL="12700" algn="l" rtl="0" eaLnBrk="0">
              <a:lnSpc>
                <a:spcPts val="4773"/>
              </a:lnSpc>
            </a:pPr>
            <a:r>
              <a:rPr sz="3100" kern="0" spc="-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②证书信息和对象格式；</a:t>
            </a:r>
            <a:endParaRPr lang="KaiTi" altLang="KaiTi" sz="3100"/>
          </a:p>
          <a:p>
            <a:pPr marL="12700" algn="l" rtl="0" eaLnBrk="0">
              <a:lnSpc>
                <a:spcPct val="88000"/>
              </a:lnSpc>
              <a:spcBef>
                <a:spcPts val="1377"/>
              </a:spcBef>
            </a:pPr>
            <a:r>
              <a:rPr sz="3100" kern="0" spc="-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③购买信息和对象格式；</a:t>
            </a:r>
            <a:endParaRPr lang="KaiTi" altLang="KaiTi" sz="3100"/>
          </a:p>
          <a:p>
            <a:pPr marL="12700" algn="l" rtl="0" eaLnBrk="0">
              <a:lnSpc>
                <a:spcPts val="4600"/>
              </a:lnSpc>
            </a:pPr>
            <a:r>
              <a:rPr sz="3100" kern="0" spc="-1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④认可信息和对象格式；</a:t>
            </a:r>
            <a:endParaRPr lang="KaiTi" altLang="KaiTi" sz="3100"/>
          </a:p>
          <a:p>
            <a:pPr marL="18415" algn="l" rtl="0" eaLnBrk="0">
              <a:lnSpc>
                <a:spcPct val="99000"/>
              </a:lnSpc>
              <a:spcBef>
                <a:spcPts val="1265"/>
              </a:spcBef>
            </a:pPr>
            <a:r>
              <a:rPr sz="3100" b="1" kern="0" spc="-13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⑤划账信息和对象格式；</a:t>
            </a:r>
            <a:endParaRPr lang="KaiTi" altLang="KaiTi" sz="3100"/>
          </a:p>
          <a:p>
            <a:pPr marL="17779" algn="l" rtl="0" eaLnBrk="0">
              <a:lnSpc>
                <a:spcPct val="99000"/>
              </a:lnSpc>
              <a:spcBef>
                <a:spcPts val="868"/>
              </a:spcBef>
            </a:pPr>
            <a:r>
              <a:rPr sz="3100" b="1" kern="0" spc="-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⑥对话实体之间信息的传输协议。</a:t>
            </a:r>
            <a:endParaRPr lang="KaiTi" altLang="KaiTi" sz="3100"/>
          </a:p>
        </p:txBody>
      </p:sp>
      <p:sp>
        <p:nvSpPr>
          <p:cNvPr id="64" name="textbox 64"/>
          <p:cNvSpPr/>
          <p:nvPr/>
        </p:nvSpPr>
        <p:spPr>
          <a:xfrm>
            <a:off x="1085890" y="412731"/>
            <a:ext cx="6051550" cy="711200"/>
          </a:xfrm>
          <a:prstGeom prst="rect">
            <a:avLst/>
          </a:prstGeom>
          <a:solidFill>
            <a:srgbClr val="CBCBF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317500" algn="l" rtl="0" eaLnBrk="0">
              <a:lnSpc>
                <a:spcPct val="97000"/>
              </a:lnSpc>
              <a:spcBef>
                <a:spcPts val="6"/>
              </a:spcBef>
            </a:pPr>
            <a:r>
              <a:rPr sz="3800" b="1" kern="0" spc="0">
                <a:solidFill>
                  <a:srgbClr val="FF006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3800" b="1" kern="0" spc="24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协议的规范及功能</a:t>
            </a:r>
            <a:endParaRPr lang="SimHei" altLang="SimHei" sz="3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622313" y="883779"/>
            <a:ext cx="8201025" cy="3465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27685"/>
              </a:lnSpc>
            </a:pPr>
            <a:endParaRPr lang="Arial" altLang="Arial" sz="100"/>
          </a:p>
          <a:p>
            <a:pPr marL="12700" indent="247015" algn="l" rtl="0" eaLnBrk="0">
              <a:lnSpc>
                <a:spcPct val="94000"/>
              </a:lnSpc>
            </a:pPr>
            <a:r>
              <a:rPr sz="34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3400" kern="0" spc="25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协议交互操作是通过特定</a:t>
            </a:r>
            <a:r>
              <a:rPr sz="3400" kern="0" spc="24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的协议和</a:t>
            </a:r>
            <a:r>
              <a:rPr sz="3400" kern="0" spc="-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4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信息格式设定的。</a:t>
            </a:r>
            <a:r>
              <a:rPr sz="3400" kern="0" spc="5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4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3400" kern="0" spc="-8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4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中包含多种协议，  </a:t>
            </a:r>
            <a:r>
              <a:rPr sz="3400" kern="0" spc="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每一协议用于处理一个事务的不同阶段</a:t>
            </a:r>
            <a:r>
              <a:rPr sz="3400" kern="0" spc="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</a:t>
            </a:r>
            <a:r>
              <a:rPr sz="3400" kern="0" spc="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400" kern="0" spc="22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通过复用公共密钥和私有密钥技术，单</a:t>
            </a:r>
            <a:endParaRPr lang="KaiTi" altLang="KaiTi" sz="3400"/>
          </a:p>
          <a:p>
            <a:pPr marL="18415" algn="l" rtl="0" eaLnBrk="0">
              <a:lnSpc>
                <a:spcPct val="94000"/>
              </a:lnSpc>
              <a:spcBef>
                <a:spcPts val="37"/>
              </a:spcBef>
            </a:pPr>
            <a:r>
              <a:rPr sz="3400" b="1" kern="0" spc="2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个</a:t>
            </a:r>
            <a:r>
              <a:rPr sz="34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3400" b="1" kern="0" spc="2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事务最多可用六个不同的公共</a:t>
            </a:r>
            <a:r>
              <a:rPr sz="3400" b="1" kern="0" spc="1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密</a:t>
            </a:r>
            <a:endParaRPr lang="KaiTi" altLang="KaiTi" sz="3400"/>
          </a:p>
          <a:p>
            <a:pPr marL="18415" indent="-5714" algn="l" rtl="0" eaLnBrk="0">
              <a:lnSpc>
                <a:spcPct val="97000"/>
              </a:lnSpc>
              <a:spcBef>
                <a:spcPts val="27"/>
              </a:spcBef>
            </a:pPr>
            <a:r>
              <a:rPr sz="3400" kern="0" spc="18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钥加密，从而实现了信息集成</a:t>
            </a:r>
            <a:r>
              <a:rPr sz="3400" kern="0" spc="1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、全部金  </a:t>
            </a:r>
            <a:r>
              <a:rPr sz="3400" b="1" kern="0" spc="2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融数据的证实和敏感数</a:t>
            </a:r>
            <a:r>
              <a:rPr sz="3400" b="1" kern="0" spc="1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据的加密等工作</a:t>
            </a:r>
            <a:r>
              <a:rPr sz="3400" kern="0" spc="-257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endParaRPr lang="KaiTi" altLang="KaiTi" sz="3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1212855" y="955426"/>
            <a:ext cx="6934834" cy="3458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3900" b="1" kern="0" spc="-20">
                <a:solidFill>
                  <a:srgbClr val="FF0066">
                    <a:alpha val="100000"/>
                  </a:srgbClr>
                </a:solidFill>
                <a:latin typeface="Arial"/>
                <a:ea typeface="Arial"/>
                <a:cs typeface="Arial"/>
              </a:rPr>
              <a:t>SET</a:t>
            </a:r>
            <a:r>
              <a:rPr sz="3900" b="1" kern="0" spc="-2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为电子商务提供</a:t>
            </a:r>
            <a:r>
              <a:rPr sz="3900" b="1" kern="0" spc="-30">
                <a:solidFill>
                  <a:srgbClr val="FF006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的功能</a:t>
            </a:r>
            <a:endParaRPr lang="SimHei" altLang="SimHei" sz="3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65100" algn="l" rtl="0" eaLnBrk="0">
              <a:lnSpc>
                <a:spcPct val="97000"/>
              </a:lnSpc>
              <a:spcBef>
                <a:spcPts val="1055"/>
              </a:spcBef>
            </a:pPr>
            <a:r>
              <a:rPr sz="3500" kern="0" spc="-26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①信息保密性。</a:t>
            </a:r>
            <a:endParaRPr lang="KaiTi" altLang="KaiTi" sz="3500"/>
          </a:p>
          <a:p>
            <a:pPr marL="165100" algn="l" rtl="0" eaLnBrk="0">
              <a:lnSpc>
                <a:spcPct val="97000"/>
              </a:lnSpc>
              <a:spcBef>
                <a:spcPts val="1126"/>
              </a:spcBef>
            </a:pPr>
            <a:r>
              <a:rPr sz="3500" kern="0" spc="-20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②数据的完整性。</a:t>
            </a:r>
            <a:endParaRPr lang="KaiTi" altLang="KaiTi" sz="3500"/>
          </a:p>
          <a:p>
            <a:pPr marL="170814" algn="l" rtl="0" eaLnBrk="0">
              <a:lnSpc>
                <a:spcPct val="87000"/>
              </a:lnSpc>
              <a:spcBef>
                <a:spcPts val="1089"/>
              </a:spcBef>
            </a:pPr>
            <a:r>
              <a:rPr sz="3500" b="1" kern="0" spc="-9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③提供交易者的身份认证和担保。</a:t>
            </a:r>
            <a:endParaRPr lang="KaiTi" altLang="KaiTi" sz="3500"/>
          </a:p>
          <a:p>
            <a:pPr marL="170814" algn="l" rtl="0" eaLnBrk="0">
              <a:lnSpc>
                <a:spcPts val="5021"/>
              </a:lnSpc>
            </a:pPr>
            <a:r>
              <a:rPr sz="3500" b="1" kern="0" spc="-310">
                <a:solidFill>
                  <a:srgbClr val="FFFF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④互操作性。</a:t>
            </a:r>
            <a:endParaRPr lang="KaiTi" altLang="KaiTi" sz="35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627217" y="2402776"/>
            <a:ext cx="7839709" cy="8515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737869" algn="l" rtl="0" eaLnBrk="0">
              <a:lnSpc>
                <a:spcPct val="100000"/>
              </a:lnSpc>
              <a:spcBef>
                <a:spcPts val="1"/>
              </a:spcBef>
            </a:pP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SET</a:t>
            </a:r>
            <a:r>
              <a:rPr sz="2700" b="1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支付系统主要由持卡、商</a:t>
            </a: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家、发卡行、收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单行、支付网关及认证机构等六个部</a:t>
            </a:r>
            <a:r>
              <a:rPr sz="2700" b="1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分组成。</a:t>
            </a:r>
            <a:endParaRPr lang="SimSun" altLang="SimSun" sz="2700"/>
          </a:p>
        </p:txBody>
      </p:sp>
      <p:sp>
        <p:nvSpPr>
          <p:cNvPr id="78" name="textbox 78"/>
          <p:cNvSpPr/>
          <p:nvPr/>
        </p:nvSpPr>
        <p:spPr>
          <a:xfrm>
            <a:off x="1022378" y="880219"/>
            <a:ext cx="4850129" cy="480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7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0">
                <a:solidFill>
                  <a:srgbClr val="00E6A8">
                    <a:alpha val="100000"/>
                  </a:srgbClr>
                </a:solidFill>
                <a:latin typeface="Arial"/>
                <a:ea typeface="Arial"/>
                <a:cs typeface="Arial"/>
              </a:rPr>
              <a:t>SET</a:t>
            </a:r>
            <a:r>
              <a:rPr sz="3100" b="1" kern="0" spc="80">
                <a:solidFill>
                  <a:srgbClr val="00E6A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支付系统中的相关成</a:t>
            </a:r>
            <a:r>
              <a:rPr sz="3100" b="1" kern="0" spc="70">
                <a:solidFill>
                  <a:srgbClr val="00E6A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员</a:t>
            </a:r>
            <a:endParaRPr lang="SimSun" altLang="SimSun" sz="3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568448" y="1323276"/>
            <a:ext cx="7150100" cy="4852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(1)</a:t>
            </a:r>
            <a:r>
              <a:rPr sz="2700" kern="0" spc="9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30">
                <a:solidFill>
                  <a:srgbClr val="A0003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持岳人成消费者。</a:t>
            </a:r>
            <a:r>
              <a:rPr sz="27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在电子商务环境中，</a:t>
            </a:r>
            <a:endParaRPr lang="SimSun" altLang="SimSun" sz="2700"/>
          </a:p>
          <a:p>
            <a:pPr marL="107950" algn="l" rtl="0" eaLnBrk="0">
              <a:lnSpc>
                <a:spcPct val="83000"/>
              </a:lnSpc>
              <a:spcBef>
                <a:spcPts val="268"/>
              </a:spcBef>
            </a:pP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消费者和团体购买者通过计算机与卖方交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流，</a:t>
            </a:r>
            <a:endParaRPr lang="SimSun" altLang="SimSun" sz="2700"/>
          </a:p>
          <a:p>
            <a:pPr marL="107950" algn="l" rtl="0" eaLnBrk="0">
              <a:lnSpc>
                <a:spcPct val="107000"/>
              </a:lnSpc>
              <a:spcBef>
                <a:spcPts val="16"/>
              </a:spcBef>
            </a:pPr>
            <a:r>
              <a:rPr sz="2700" kern="0" spc="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持卡人通过由发卡机构颁发的付款卡(例如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信用卡、借记卡)进行结算。</a:t>
            </a:r>
            <a:r>
              <a:rPr sz="2700" kern="0" spc="1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在持卡人和卖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方的会话中，</a:t>
            </a:r>
            <a:r>
              <a:rPr sz="2700" kern="0" spc="-2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SET</a:t>
            </a:r>
            <a:r>
              <a:rPr sz="27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可以保证持卡人的个人账  </a:t>
            </a:r>
            <a:r>
              <a:rPr sz="27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号信息不被泄漏。</a:t>
            </a:r>
            <a:endParaRPr lang="SimSun" altLang="SimSun" sz="27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07314" indent="-88900" algn="l" rtl="0" eaLnBrk="0">
              <a:lnSpc>
                <a:spcPct val="101000"/>
              </a:lnSpc>
              <a:spcBef>
                <a:spcPts val="6"/>
              </a:spcBef>
            </a:pPr>
            <a:r>
              <a:rPr sz="2700" kern="0" spc="-2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(2)</a:t>
            </a:r>
            <a:r>
              <a:rPr sz="2700" kern="0" spc="9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240">
                <a:solidFill>
                  <a:srgbClr val="EC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发卡行。</a:t>
            </a:r>
            <a:r>
              <a:rPr sz="2700" kern="0" spc="2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它是一个金融机构，为每一个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建立了账户的顾客颁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发付款卡。发卡机构根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据不同品牌卡的规定和政策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，保证对每一笔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认证交易的付款。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568448" y="626168"/>
            <a:ext cx="7149465" cy="5919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100"/>
          </a:p>
          <a:p>
            <a:pPr marL="107950" indent="-95250" algn="l" rtl="0" eaLnBrk="0">
              <a:lnSpc>
                <a:spcPct val="94000"/>
              </a:lnSpc>
              <a:spcBef>
                <a:spcPts val="1"/>
              </a:spcBef>
            </a:pPr>
            <a:r>
              <a:rPr sz="2700" kern="0" spc="-3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(3)</a:t>
            </a:r>
            <a:r>
              <a:rPr sz="2700" kern="0" spc="9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3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滴家。</a:t>
            </a:r>
            <a:r>
              <a:rPr sz="2700" kern="0" spc="2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提供商品或服务，使用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SET</a:t>
            </a:r>
            <a:r>
              <a:rPr sz="2700" kern="0" spc="2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700" kern="0" spc="2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就可以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保证持卡人个人信息的安全。接受卡支付的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卖方必须和银行有关</a:t>
            </a:r>
            <a:r>
              <a:rPr sz="27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系。</a:t>
            </a:r>
            <a:endParaRPr lang="SimSun" altLang="SimSun" sz="27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107950" indent="-95250" algn="l" rtl="0" eaLnBrk="0">
              <a:lnSpc>
                <a:spcPct val="97000"/>
              </a:lnSpc>
              <a:spcBef>
                <a:spcPts val="820"/>
              </a:spcBef>
            </a:pPr>
            <a:r>
              <a:rPr sz="2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(4)</a:t>
            </a:r>
            <a:r>
              <a:rPr sz="2700" kern="0" spc="9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2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救单行。</a:t>
            </a:r>
            <a:r>
              <a:rPr sz="2700" kern="0" spc="39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在线交易的商家在银行开立账  </a:t>
            </a:r>
            <a:r>
              <a:rPr sz="2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号，并且处理支付卡的认</a:t>
            </a:r>
            <a:r>
              <a:rPr sz="27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证和支付。</a:t>
            </a:r>
            <a:endParaRPr lang="SimSun" altLang="SimSun" sz="27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07950" indent="-95250" algn="l" rtl="0" eaLnBrk="0">
              <a:lnSpc>
                <a:spcPct val="94000"/>
              </a:lnSpc>
              <a:spcBef>
                <a:spcPts val="818"/>
              </a:spcBef>
            </a:pPr>
            <a:r>
              <a:rPr sz="27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(5)</a:t>
            </a:r>
            <a:r>
              <a:rPr sz="2700" kern="0" spc="9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50">
                <a:solidFill>
                  <a:srgbClr val="8D00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支付网关。</a:t>
            </a:r>
            <a:r>
              <a:rPr sz="2700" kern="0" spc="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是由</a:t>
            </a:r>
            <a:r>
              <a:rPr sz="27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银行操作的将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Internet   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上的传输数据转换为金融机构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内部数据的专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用系统，或由指派的</a:t>
            </a:r>
            <a:r>
              <a:rPr sz="2700" b="1" kern="0" spc="110">
                <a:solidFill>
                  <a:srgbClr val="8D003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第三方</a:t>
            </a:r>
            <a:r>
              <a:rPr sz="27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理卖方支付信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息和顾客的支付指令。</a:t>
            </a:r>
            <a:r>
              <a:rPr sz="2700" kern="0" spc="6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一般是几</a:t>
            </a:r>
            <a:r>
              <a:rPr sz="27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个商家和几  </a:t>
            </a:r>
            <a:r>
              <a:rPr sz="2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个银行共用一个支付网关。</a:t>
            </a:r>
            <a:endParaRPr lang="SimSun" altLang="SimSun" sz="2700"/>
          </a:p>
          <a:p>
            <a:pPr marL="81914" indent="-69214" algn="l" rtl="0" eaLnBrk="0">
              <a:lnSpc>
                <a:spcPct val="94000"/>
              </a:lnSpc>
              <a:spcBef>
                <a:spcPts val="315"/>
              </a:spcBef>
            </a:pPr>
            <a:r>
              <a:rPr sz="2700" kern="0" spc="4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(6)   </a:t>
            </a:r>
            <a:r>
              <a:rPr sz="2700" kern="0" spc="4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认证机构(</a:t>
            </a:r>
            <a:r>
              <a:rPr sz="2700" kern="0" spc="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CA</a:t>
            </a:r>
            <a:r>
              <a:rPr sz="2700" kern="0" spc="4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700" kern="0" spc="55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。负责管理电子证书的认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500" kern="0" spc="-2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证。</a:t>
            </a:r>
            <a:endParaRPr lang="SimSun" altLang="SimSun" sz="35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1390651" y="2699264"/>
            <a:ext cx="6095365" cy="1254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47"/>
              </a:lnSpc>
            </a:pPr>
            <a:endParaRPr lang="Arial" altLang="Arial" sz="100"/>
          </a:p>
          <a:p>
            <a:pPr marL="749300" algn="l" rtl="0" eaLnBrk="0">
              <a:lnSpc>
                <a:spcPct val="83000"/>
              </a:lnSpc>
            </a:pPr>
            <a:r>
              <a:rPr sz="2600" kern="0" spc="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SET</a:t>
            </a:r>
            <a:r>
              <a:rPr sz="2600" kern="0" spc="18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600" kern="0" spc="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使用多种密钥技术来达到安全</a:t>
            </a:r>
            <a:endParaRPr lang="SimSun" altLang="SimSun" sz="2600"/>
          </a:p>
          <a:p>
            <a:pPr marL="17145" indent="-4444" algn="l" rtl="0" eaLnBrk="0">
              <a:lnSpc>
                <a:spcPct val="113000"/>
              </a:lnSpc>
              <a:spcBef>
                <a:spcPts val="22"/>
              </a:spcBef>
            </a:pPr>
            <a:r>
              <a:rPr sz="2600" kern="0" spc="2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交易的要求，其中</a:t>
            </a:r>
            <a:r>
              <a:rPr sz="2600" b="1" kern="0" spc="21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对称密钥</a:t>
            </a:r>
            <a:r>
              <a:rPr sz="2600" kern="0" spc="2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技术、公钥</a:t>
            </a:r>
            <a:r>
              <a:rPr sz="26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12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加密</a:t>
            </a:r>
            <a:r>
              <a:rPr sz="2600" kern="0" spc="1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技术和</a:t>
            </a:r>
            <a:r>
              <a:rPr sz="2600" b="1" kern="0" spc="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Hash</a:t>
            </a:r>
            <a:r>
              <a:rPr sz="2600" kern="0" spc="12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12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</a:t>
            </a:r>
            <a:r>
              <a:rPr sz="2600" kern="0" spc="-46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120">
                <a:solidFill>
                  <a:srgbClr val="F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</a:t>
            </a:r>
            <a:r>
              <a:rPr sz="2600" kern="0" spc="1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是其</a:t>
            </a:r>
            <a:r>
              <a:rPr sz="26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核心。</a:t>
            </a:r>
            <a:endParaRPr lang="SimSun" altLang="SimSun" sz="2600"/>
          </a:p>
        </p:txBody>
      </p:sp>
      <p:sp>
        <p:nvSpPr>
          <p:cNvPr id="92" name="textbox 92"/>
          <p:cNvSpPr/>
          <p:nvPr/>
        </p:nvSpPr>
        <p:spPr>
          <a:xfrm>
            <a:off x="1473164" y="740184"/>
            <a:ext cx="2824479" cy="471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44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000" b="1" kern="0" spc="0">
                <a:solidFill>
                  <a:srgbClr val="00E8AA">
                    <a:alpha val="100000"/>
                  </a:srgbClr>
                </a:solidFill>
                <a:latin typeface="Arial"/>
                <a:ea typeface="Arial"/>
                <a:cs typeface="Arial"/>
              </a:rPr>
              <a:t>SET</a:t>
            </a:r>
            <a:r>
              <a:rPr sz="3000" b="1" kern="0" spc="220">
                <a:solidFill>
                  <a:srgbClr val="00E8A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的相关技术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1301707" y="735676"/>
            <a:ext cx="7134225" cy="3616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76"/>
              </a:lnSpc>
            </a:pPr>
            <a:endParaRPr lang="Arial" altLang="Arial" sz="100"/>
          </a:p>
          <a:p>
            <a:pPr marL="17145" algn="l" rtl="0" eaLnBrk="0">
              <a:lnSpc>
                <a:spcPct val="97000"/>
              </a:lnSpc>
            </a:pPr>
            <a:r>
              <a:rPr sz="2700" b="1" kern="0" spc="40">
                <a:solidFill>
                  <a:srgbClr val="F2C1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</a:t>
            </a:r>
            <a:r>
              <a:rPr sz="2700" kern="0" spc="330">
                <a:solidFill>
                  <a:srgbClr val="F2C1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40">
                <a:solidFill>
                  <a:srgbClr val="F2C1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对称密钥加密</a:t>
            </a:r>
            <a:endParaRPr lang="SimSun" altLang="SimSun" sz="2700"/>
          </a:p>
          <a:p>
            <a:pPr marL="12700" indent="736600" algn="l" rtl="0" eaLnBrk="0">
              <a:lnSpc>
                <a:spcPct val="102000"/>
              </a:lnSpc>
              <a:spcBef>
                <a:spcPts val="1815"/>
              </a:spcBef>
            </a:pPr>
            <a:r>
              <a:rPr sz="2700" kern="0" spc="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对称密钥加密算法是给一条信息加密</a:t>
            </a:r>
            <a:r>
              <a:rPr sz="2700" kern="0" spc="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10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发送者和接收者都用</a:t>
            </a:r>
            <a:r>
              <a:rPr sz="2700" b="1" kern="0" spc="100">
                <a:solidFill>
                  <a:srgbClr val="E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同</a:t>
            </a:r>
            <a:r>
              <a:rPr sz="2700" b="1" kern="0" spc="90">
                <a:solidFill>
                  <a:srgbClr val="E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一密钥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完成加密和解密</a:t>
            </a:r>
            <a:r>
              <a:rPr sz="2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过程。</a:t>
            </a:r>
            <a:endParaRPr lang="SimSun" altLang="SimSun" sz="2700"/>
          </a:p>
          <a:p>
            <a:pPr marL="118745" algn="l" rtl="0" eaLnBrk="0">
              <a:lnSpc>
                <a:spcPct val="96000"/>
              </a:lnSpc>
              <a:spcBef>
                <a:spcPts val="1868"/>
              </a:spcBef>
            </a:pPr>
            <a:r>
              <a:rPr sz="2700" b="1" kern="0" spc="60">
                <a:solidFill>
                  <a:srgbClr val="F9C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</a:t>
            </a:r>
            <a:r>
              <a:rPr sz="2700" kern="0" spc="580">
                <a:solidFill>
                  <a:srgbClr val="F9C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60">
                <a:solidFill>
                  <a:srgbClr val="F9C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公钥加密技术</a:t>
            </a:r>
            <a:endParaRPr lang="SimSun" altLang="SimSun" sz="2700"/>
          </a:p>
          <a:p>
            <a:pPr algn="l" rtl="0" eaLnBrk="0">
              <a:lnSpc>
                <a:spcPct val="104000"/>
              </a:lnSpc>
            </a:pPr>
            <a:endParaRPr lang="Arial" altLang="Arial" sz="1500"/>
          </a:p>
          <a:p>
            <a:pPr marL="17145" indent="560069" algn="l" rtl="0" eaLnBrk="0">
              <a:lnSpc>
                <a:spcPct val="101000"/>
              </a:lnSpc>
              <a:spcBef>
                <a:spcPts val="6"/>
              </a:spcBef>
            </a:pP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公钥加密算法用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一对密钥对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数据进行</a:t>
            </a:r>
            <a:r>
              <a:rPr sz="2700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加密 </a:t>
            </a:r>
            <a:r>
              <a:rPr sz="2700" b="1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和解密。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850922" y="829947"/>
            <a:ext cx="7512684" cy="5403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29"/>
              </a:lnSpc>
            </a:pPr>
            <a:endParaRPr lang="Arial" altLang="Arial" sz="100"/>
          </a:p>
          <a:p>
            <a:pPr marL="18415" algn="l" rtl="0" eaLnBrk="0">
              <a:lnSpc>
                <a:spcPct val="95000"/>
              </a:lnSpc>
            </a:pPr>
            <a:r>
              <a:rPr sz="3300" b="1" kern="0" spc="-90">
                <a:solidFill>
                  <a:srgbClr val="FFD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3.Hash</a:t>
            </a:r>
            <a:r>
              <a:rPr sz="3300" kern="0" spc="130">
                <a:solidFill>
                  <a:srgbClr val="FFD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300" b="1" kern="0" spc="-90">
                <a:solidFill>
                  <a:srgbClr val="FFD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算法</a:t>
            </a:r>
            <a:endParaRPr lang="SimSun" altLang="SimSun" sz="33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461644" indent="179070" algn="l" rtl="0" eaLnBrk="0">
              <a:lnSpc>
                <a:spcPct val="99000"/>
              </a:lnSpc>
              <a:spcBef>
                <a:spcPts val="727"/>
              </a:spcBef>
            </a:pP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Hash</a:t>
            </a:r>
            <a:r>
              <a:rPr sz="2400" kern="0" spc="9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3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算法能产生信息</a:t>
            </a:r>
            <a:r>
              <a:rPr sz="2400" b="1" kern="0" spc="3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2400" kern="0" spc="-2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3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</a:t>
            </a:r>
            <a:r>
              <a:rPr sz="2400" b="1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学“指纹”</a:t>
            </a:r>
            <a:r>
              <a:rPr sz="2400" kern="0" spc="-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</a:t>
            </a:r>
            <a:r>
              <a:rPr sz="24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b="1" kern="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ash  </a:t>
            </a: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算法有三个特性：</a:t>
            </a:r>
            <a:endParaRPr lang="SimSun" altLang="SimSun" sz="2700"/>
          </a:p>
          <a:p>
            <a:pPr algn="r" rtl="0" eaLnBrk="0">
              <a:lnSpc>
                <a:spcPct val="96000"/>
              </a:lnSpc>
              <a:spcBef>
                <a:spcPts val="1757"/>
              </a:spcBef>
            </a:pPr>
            <a:r>
              <a:rPr sz="24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(1)能处理任意大小的信息，</a:t>
            </a: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并生成固定长度(160bit)的</a:t>
            </a:r>
            <a:endParaRPr lang="SimSun" altLang="SimSun" sz="2400"/>
          </a:p>
          <a:p>
            <a:pPr marL="461009" algn="l" rtl="0" eaLnBrk="0">
              <a:lnSpc>
                <a:spcPct val="100000"/>
              </a:lnSpc>
              <a:spcBef>
                <a:spcPts val="6"/>
              </a:spcBef>
            </a:pPr>
            <a:r>
              <a:rPr sz="23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信息摘频。</a:t>
            </a:r>
            <a:endParaRPr lang="SimSun" altLang="SimSun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56565" indent="-443865" algn="l" rtl="0" eaLnBrk="0">
              <a:lnSpc>
                <a:spcPct val="98000"/>
              </a:lnSpc>
              <a:spcBef>
                <a:spcPts val="731"/>
              </a:spcBef>
            </a:pP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(2)具有</a:t>
            </a:r>
            <a:r>
              <a:rPr sz="2400" b="1" kern="0" spc="-1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不可预见性：</a:t>
            </a:r>
            <a:r>
              <a:rPr sz="2400" kern="0" spc="-1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信息摘要的大小与原信息的大小</a:t>
            </a: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4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没有任何联系。</a:t>
            </a:r>
            <a:endParaRPr lang="SimSun" altLang="SimSun" sz="24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456565" indent="-443865" algn="l" rtl="0" eaLnBrk="0">
              <a:lnSpc>
                <a:spcPct val="101000"/>
              </a:lnSpc>
              <a:spcBef>
                <a:spcPts val="1"/>
              </a:spcBef>
            </a:pPr>
            <a:r>
              <a:rPr sz="24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(3)具有</a:t>
            </a:r>
            <a:r>
              <a:rPr sz="2400" b="1" kern="0" spc="-2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不可逆性：</a:t>
            </a:r>
            <a:r>
              <a:rPr sz="2400" kern="0" spc="370">
                <a:solidFill>
                  <a:srgbClr val="FB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没有方法通过信息摘要直接恢复原</a:t>
            </a:r>
            <a:r>
              <a:rPr sz="24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400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信息。</a:t>
            </a:r>
            <a:endParaRPr lang="SimSun" altLang="SimSun" sz="24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88450" cy="690880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1238215" y="1494683"/>
            <a:ext cx="7158355" cy="2345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67"/>
              </a:lnSpc>
            </a:pPr>
            <a:endParaRPr lang="Arial" altLang="Arial" sz="100"/>
          </a:p>
          <a:p>
            <a:pPr marL="17145" algn="l" rtl="0" eaLnBrk="0">
              <a:lnSpc>
                <a:spcPct val="95000"/>
              </a:lnSpc>
            </a:pPr>
            <a:r>
              <a:rPr sz="2700" b="1" kern="0" spc="50">
                <a:solidFill>
                  <a:srgbClr val="F5C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</a:t>
            </a:r>
            <a:r>
              <a:rPr sz="2700" kern="0" spc="510">
                <a:solidFill>
                  <a:srgbClr val="F5C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50">
                <a:solidFill>
                  <a:srgbClr val="F5C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数字签名</a:t>
            </a:r>
            <a:endParaRPr lang="SimSun" altLang="SimSun" sz="2700"/>
          </a:p>
          <a:p>
            <a:pPr marL="563244" algn="l" rtl="0" eaLnBrk="0">
              <a:lnSpc>
                <a:spcPct val="83000"/>
              </a:lnSpc>
              <a:spcBef>
                <a:spcPts val="1888"/>
              </a:spcBef>
            </a:pP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首先将要发送的信息通过</a:t>
            </a:r>
            <a:r>
              <a:rPr sz="27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Hash</a:t>
            </a:r>
            <a:r>
              <a:rPr sz="2700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算法形成信</a:t>
            </a:r>
            <a:endParaRPr lang="SimSun" altLang="SimSun" sz="2700"/>
          </a:p>
          <a:p>
            <a:pPr marL="17145" algn="l" rtl="0" eaLnBrk="0">
              <a:lnSpc>
                <a:spcPct val="110000"/>
              </a:lnSpc>
              <a:spcBef>
                <a:spcPts val="28"/>
              </a:spcBef>
            </a:pP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息摘奥</a:t>
            </a: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，然后再用发送者的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私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人密钥</a:t>
            </a:r>
            <a:r>
              <a:rPr sz="2700" b="1" kern="0" spc="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加密，生</a:t>
            </a:r>
            <a:r>
              <a:rPr sz="27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成的结果附加到原信息上去，就生成了原信息</a:t>
            </a:r>
            <a:endParaRPr lang="SimSun" altLang="SimSun" sz="2700"/>
          </a:p>
          <a:p>
            <a:pPr marL="12700" algn="l" rtl="0" eaLnBrk="0">
              <a:lnSpc>
                <a:spcPct val="95000"/>
              </a:lnSpc>
              <a:spcBef>
                <a:spcPts val="380"/>
              </a:spcBef>
            </a:pPr>
            <a:r>
              <a:rPr sz="2700" kern="0" spc="-1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的数字签名。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18450" cy="56388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https://d.book118.com/927005004143006046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1">
      <vt:lpstr>Arial</vt:lpstr>
      <vt:lpstr>Calibri</vt:lpstr>
      <vt:lpstr>SimSun</vt:lpstr>
      <vt:lpstr>Times New Roman</vt:lpstr>
      <vt:lpstr>KaiTi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2024-09-22T01:07:40.919</cp:lastPrinted>
  <dcterms:created xsi:type="dcterms:W3CDTF">2024-09-21T17:07:40Z</dcterms:created>
  <dcterms:modified xsi:type="dcterms:W3CDTF">2024-09-21T17:07:42Z</dcterms:modified>
</cp:coreProperties>
</file>