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5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DA6EE-0A30-42E2-A391-DA2C88ED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C833F-DCBB-4080-B28A-2CD50CEA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5755-4E9C-4033-80DA-AF552456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3D080-BACC-41AE-8CD4-ABD0551B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EEA34-1B50-4ED8-9929-2B54AD393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B02E5-D045-4E2E-AA72-A63518D7D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7BE24-0284-416D-9B31-9AB0A5E9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08460-E629-47CB-9ED9-5EA064A77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06E3B-2CC9-4F2A-AF18-477D8E985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D3DDA-CE68-4A47-A96D-48E13DCF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ACD3B-14A8-46A9-BB6D-7862697E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512" r:id="rId2"/>
    <p:sldLayoutId id="2147504513" r:id="rId3"/>
    <p:sldLayoutId id="2147504514" r:id="rId4"/>
    <p:sldLayoutId id="2147504515" r:id="rId5"/>
    <p:sldLayoutId id="2147504516" r:id="rId6"/>
    <p:sldLayoutId id="2147504517" r:id="rId7"/>
    <p:sldLayoutId id="2147504518" r:id="rId8"/>
    <p:sldLayoutId id="2147504519" r:id="rId9"/>
    <p:sldLayoutId id="2147504520" r:id="rId10"/>
    <p:sldLayoutId id="21475045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18" Type="http://schemas.openxmlformats.org/officeDocument/2006/relationships/tags" Target="../tags/tag285.xml" /><Relationship Id="rId19" Type="http://schemas.openxmlformats.org/officeDocument/2006/relationships/tags" Target="../tags/tag286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4123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伤寒用药规律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伤寒的概述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伤寒的用药原则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伤寒的常用药物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伤寒的联合用药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伤寒的预防与控制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伤寒的概述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伤寒的定义</a:t>
            </a:r>
            <a:endParaRPr lang="zh-CN" altLang="en-US"/>
          </a:p>
        </p:txBody>
      </p:sp>
      <p:sp>
        <p:nvSpPr>
          <p:cNvPr id="1049164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伤寒是一种由伤寒杆菌引起的急性传染病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治疗方法包括抗生素治疗、支持治疗等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传染性强，可通过食物、水、空气等途径传播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主要症状包括发热、头痛、乏力、食欲不振等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伤寒的病因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易感人群：儿童、老年人、免疫力低下者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病原体：伤寒沙门氏菌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传播途径：食物、水、接触等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症状：发热、头痛、乏力、食欲不振等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伤寒的症状</a:t>
            </a:r>
            <a:endParaRPr lang="zh-CN" altLang="en-US"/>
          </a:p>
        </p:txBody>
      </p:sp>
      <p:sp>
        <p:nvSpPr>
          <p:cNvPr id="1049356" name="内容占位符 2"/>
          <p:cNvSpPr>
            <a:spLocks noGrp="1"/>
          </p:cNvSpPr>
          <p:nvPr>
            <p:ph idx="2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发热：体温升高，可达39℃以上</a:t>
            </a:r>
            <a:endParaRPr lang="zh-CN" altLang="en-US"/>
          </a:p>
          <a:p>
            <a:r>
              <a:rPr lang="zh-CN" altLang="en-US"/>
              <a:t>头痛：头痛剧烈，可伴有恶心、呕吐</a:t>
            </a:r>
            <a:endParaRPr lang="zh-CN" altLang="en-US"/>
          </a:p>
          <a:p>
            <a:r>
              <a:rPr lang="zh-CN" altLang="en-US"/>
              <a:t>肌肉酸痛：全身肌肉酸痛，尤以四肢、腰背为甚</a:t>
            </a:r>
            <a:endParaRPr lang="zh-CN" altLang="en-US"/>
          </a:p>
          <a:p>
            <a:r>
              <a:rPr lang="zh-CN" altLang="en-US"/>
              <a:t>食欲不振：食欲减退，消化不良</a:t>
            </a:r>
            <a:endParaRPr lang="zh-CN" altLang="en-US"/>
          </a:p>
          <a:p>
            <a:r>
              <a:rPr lang="zh-CN" altLang="en-US"/>
              <a:t>腹泻：大便次数增多，呈水样或糊状</a:t>
            </a:r>
            <a:endParaRPr lang="zh-CN" altLang="en-US"/>
          </a:p>
          <a:p>
            <a:r>
              <a:rPr lang="zh-CN" altLang="en-US"/>
              <a:t>咳嗽：咳嗽、咳痰，痰液呈黄色或绿色</a:t>
            </a:r>
            <a:endParaRPr lang="zh-CN" altLang="en-US"/>
          </a:p>
          <a:p>
            <a:r>
              <a:rPr lang="zh-CN" altLang="en-US"/>
              <a:t>呼吸困难：呼吸急促，呼吸困难，可伴有胸痛</a:t>
            </a:r>
            <a:endParaRPr lang="zh-CN" altLang="en-US"/>
          </a:p>
          <a:p>
            <a:r>
              <a:rPr lang="zh-CN" altLang="en-US"/>
              <a:t>皮肤发红：皮肤发红，可伴有皮疹</a:t>
            </a:r>
            <a:endParaRPr lang="zh-CN" altLang="en-US"/>
          </a:p>
          <a:p>
            <a:r>
              <a:rPr lang="zh-CN" altLang="en-US"/>
              <a:t>意识模糊：意识模糊，可伴有昏迷</a:t>
            </a:r>
            <a:endParaRPr lang="zh-CN" altLang="en-US"/>
          </a:p>
          <a:p>
            <a:r>
              <a:rPr lang="zh-CN" altLang="en-US"/>
              <a:t>心律失常：心律失常，可伴有心悸、胸闷</a:t>
            </a:r>
            <a:endParaRPr lang="zh-CN" altLang="en-US"/>
          </a:p>
          <a:p>
            <a:r>
              <a:rPr lang="zh-CN" altLang="en-US"/>
              <a:t>肝功能异常：肝功能异常，可伴有黄疸</a:t>
            </a:r>
            <a:endParaRPr lang="zh-CN" altLang="en-US"/>
          </a:p>
          <a:p>
            <a:r>
              <a:rPr lang="zh-CN" altLang="en-US"/>
              <a:t>肾功能异常：肾功能异常，可伴有尿量减少</a:t>
            </a:r>
            <a:endParaRPr lang="zh-CN" altLang="en-US"/>
          </a:p>
          <a:p>
            <a:r>
              <a:rPr lang="zh-CN" altLang="en-US"/>
              <a:t>血液系统异常：血液系统异常，可伴有贫血、血小板减少</a:t>
            </a:r>
            <a:endParaRPr lang="zh-CN" altLang="en-US"/>
          </a:p>
          <a:p>
            <a:r>
              <a:rPr lang="zh-CN" altLang="en-US"/>
              <a:t>胃肠道症状：胃肠道症状，可伴有腹痛、腹泻</a:t>
            </a:r>
            <a:endParaRPr lang="zh-CN" altLang="en-US"/>
          </a:p>
          <a:p>
            <a:r>
              <a:rPr lang="zh-CN" altLang="en-US"/>
              <a:t>神经系统症状：神经系统症状，可伴有头痛、头晕</a:t>
            </a:r>
            <a:endParaRPr lang="zh-CN" altLang="en-US"/>
          </a:p>
          <a:p>
            <a:r>
              <a:rPr lang="zh-CN" altLang="en-US"/>
              <a:t>免疫系统症状：免疫系统症状，可伴有发热、乏力</a:t>
            </a:r>
            <a:endParaRPr lang="zh-CN" altLang="en-US"/>
          </a:p>
          <a:p>
            <a:r>
              <a:rPr lang="zh-CN" altLang="en-US"/>
              <a:t>呼吸系统症状：呼吸系统症状，可伴有咳嗽、咳痰</a:t>
            </a:r>
            <a:endParaRPr lang="zh-CN" altLang="en-US"/>
          </a:p>
          <a:p>
            <a:r>
              <a:rPr lang="zh-CN" altLang="en-US"/>
              <a:t>循环系统症状：循环系统症状，可伴有心悸、胸闷</a:t>
            </a:r>
            <a:endParaRPr lang="zh-CN" altLang="en-US"/>
          </a:p>
          <a:p>
            <a:r>
              <a:rPr lang="zh-CN" altLang="en-US"/>
              <a:t>消化系统症状：消化系统症状，可伴有食欲不振、消化不良</a:t>
            </a:r>
            <a:endParaRPr lang="zh-CN" altLang="en-US"/>
          </a:p>
          <a:p>
            <a:r>
              <a:rPr lang="zh-CN" altLang="en-US"/>
              <a:t>泌尿系统症状：泌尿系统症状，可伴有尿量减少、尿频</a:t>
            </a:r>
            <a:endParaRPr lang="zh-CN" altLang="en-US"/>
          </a:p>
          <a:p>
            <a:r>
              <a:rPr lang="zh-CN" altLang="en-US"/>
              <a:t>血液系统症状：血液系统症状，可伴有贫血、血小板减少</a:t>
            </a:r>
            <a:endParaRPr lang="zh-CN" altLang="en-US"/>
          </a:p>
          <a:p>
            <a:r>
              <a:rPr lang="zh-CN" altLang="en-US"/>
              <a:t>内分泌系统症状：内分泌系统症状，可伴有甲状腺功能异常</a:t>
            </a:r>
            <a:endParaRPr lang="zh-CN" altLang="en-US"/>
          </a:p>
          <a:p>
            <a:r>
              <a:rPr lang="zh-CN" altLang="en-US"/>
              <a:t>皮肤症状：皮肤症状，可伴有皮疹、瘙痒</a:t>
            </a:r>
            <a:endParaRPr lang="zh-CN" altLang="en-US"/>
          </a:p>
          <a:p>
            <a:r>
              <a:rPr lang="zh-CN" altLang="en-US"/>
              <a:t>肌肉骨骼症状：肌肉骨骼症状，可伴有肌肉酸痛、关节疼痛</a:t>
            </a:r>
            <a:endParaRPr lang="zh-CN" altLang="en-US"/>
          </a:p>
          <a:p>
            <a:r>
              <a:rPr lang="zh-CN" altLang="en-US"/>
              <a:t>精神心理症状：精神心理症状，可伴有焦虑、抑郁</a:t>
            </a:r>
            <a:endParaRPr lang="zh-CN" altLang="en-US"/>
          </a:p>
          <a:p>
            <a:r>
              <a:rPr lang="zh-CN" altLang="en-US"/>
              <a:t>免疫系统症状：免疫系统症状，可伴有发热、乏力</a:t>
            </a:r>
            <a:endParaRPr lang="zh-CN" altLang="en-US"/>
          </a:p>
          <a:p>
            <a:r>
              <a:rPr lang="zh-CN" altLang="en-US"/>
              <a:t>呼吸系统症状：呼吸系统症状，可伴有咳嗽、咳痰</a:t>
            </a:r>
            <a:endParaRPr lang="zh-CN" altLang="en-US"/>
          </a:p>
          <a:p>
            <a:r>
              <a:rPr lang="zh-CN" altLang="en-US"/>
              <a:t>循环系统症状：循环系统症状，可伴有心悸、胸闷</a:t>
            </a:r>
            <a:endParaRPr lang="zh-CN" altLang="en-US"/>
          </a:p>
          <a:p>
            <a:r>
              <a:rPr lang="zh-CN" altLang="en-US"/>
              <a:t>消化系统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伤寒的传播途径</a:t>
            </a:r>
            <a:endParaRPr lang="zh-CN" altLang="en-US"/>
          </a:p>
        </p:txBody>
      </p:sp>
      <p:sp>
        <p:nvSpPr>
          <p:cNvPr id="10494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水源传播：饮用被伤寒杆菌污染的水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食物传播：食用被伤寒杆菌污染的食物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接触传播：接触被伤寒杆菌污染的物品或人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空气传播：吸入含有伤寒杆菌的空气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9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伤寒的用药原则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用药的目的</a:t>
            </a:r>
            <a:endParaRPr lang="zh-CN" altLang="en-US"/>
          </a:p>
        </p:txBody>
      </p:sp>
      <p:sp>
        <p:nvSpPr>
          <p:cNvPr id="104957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控制病情：防止病情恶化，避免并发症的发生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缓解症状：减轻发热、头痛、肌肉酸痛等不适症状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促进恢复：加速身体恢复，缩短病程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预防感染：降低感染风险，保护易感人群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用药的方法</a:t>
            </a:r>
            <a:endParaRPr lang="zh-CN" altLang="en-US"/>
          </a:p>
        </p:txBody>
      </p:sp>
      <p:sp>
        <p:nvSpPr>
          <p:cNvPr id="104964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扶正祛邪：扶助正气，祛除邪气，达到阴阳平衡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6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标本兼治：针对病因病机，标本兼治，防止病情反复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药物配伍：合理搭配药物，提高疗效，减少副作用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8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辨证论治：根据患者的症状、体征、舌象、脉象等综合判断病情，选择合适的药物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整体观念：注重整体治疗，兼顾五脏六腑、气血阴阳的平衡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0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因时因地因人制宜：根据季节、地域、体质等因素选择药物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用药的剂量</a:t>
            </a:r>
            <a:endParaRPr lang="zh-CN" altLang="en-US"/>
          </a:p>
        </p:txBody>
      </p:sp>
      <p:sp>
        <p:nvSpPr>
          <p:cNvPr id="1049742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剂量应根据病情轻重、体质强弱、年龄大小等因素确定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轻症患者应从小剂量开始，逐渐增加剂量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重症患者应从大剂量开始，逐渐减少剂量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儿童和老年人应适当减少剂量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孕妇和哺乳期妇女应慎用或禁用某些药物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67"/>
          <p:cNvSpPr/>
          <p:nvPr>
            <p:custDataLst>
              <p:tags r:id="rId17"/>
            </p:custDataLst>
          </p:nvPr>
        </p:nvSpPr>
        <p:spPr>
          <a:xfrm>
            <a:off x="6659169" y="463764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矩形 68"/>
          <p:cNvSpPr/>
          <p:nvPr>
            <p:custDataLst>
              <p:tags r:id="rId18"/>
            </p:custDataLst>
          </p:nvPr>
        </p:nvSpPr>
        <p:spPr>
          <a:xfrm>
            <a:off x="6294862" y="463764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药物剂量应根据药物说明书和医生指导进行调节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用药的注意事项</a:t>
            </a:r>
            <a:endParaRPr lang="zh-CN" altLang="en-US"/>
          </a:p>
        </p:txBody>
      </p:sp>
      <p:sp>
        <p:nvSpPr>
          <p:cNvPr id="1049836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8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4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遵循医嘱：严格按照医生的指示用药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4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剂量准确：按照规定的剂量服用药物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0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5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避免重复用药：避免同时使用多种同类药物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6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5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注意药物相互作用：了解药物之间的相互作用，避免不良反应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2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6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定期复查：定期复查，观察药物疗效和副作用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8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保存药物：妥善保存药物，避免受潮、受热、受光等影响药物质量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3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伤寒的常用药物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https://d.book118.com/927024123161006025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伤寒用药规律</vt:lpstr>
      <vt:lpstr>目录</vt:lpstr>
      <vt:lpstr>添加章节标题</vt:lpstr>
      <vt:lpstr>伤寒的概述</vt:lpstr>
      <vt:lpstr>伤寒的定义</vt:lpstr>
      <vt:lpstr>伤寒的病因</vt:lpstr>
      <vt:lpstr>伤寒的症状</vt:lpstr>
      <vt:lpstr>伤寒的传播途径</vt:lpstr>
      <vt:lpstr>伤寒的用药原则</vt:lpstr>
      <vt:lpstr>用药的目的</vt:lpstr>
      <vt:lpstr>用药的方法</vt:lpstr>
      <vt:lpstr>用药的剂量</vt:lpstr>
      <vt:lpstr>用药的注意事项</vt:lpstr>
      <vt:lpstr>伤寒的常用药物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2024-08-30T16:58:35.969</cp:lastPrinted>
  <dcterms:created xsi:type="dcterms:W3CDTF">2024-08-30T08:58:35Z</dcterms:created>
  <dcterms:modified xsi:type="dcterms:W3CDTF">2024-08-30T08:58:39Z</dcterms:modified>
</cp:coreProperties>
</file>