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Arial" pitchFamily="34" charset="0"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4579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245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/>
              <a:t>1</a:t>
            </a:fld>
            <a:endParaRPr lang="en-US" altLang="zh-CN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7107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710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8131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813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49155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915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0179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01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5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1203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120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6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2227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222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3251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325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6323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6324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7347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734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8371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8372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9395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5939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3967F-15F7-41BD-9016-538D6B92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13971-F40D-42B9-B87E-92A4CF403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46E0E-F549-4574-9FC6-EA1626B3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8A848-90DC-4F59-A86A-DF75C2EB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89999-E177-4CBC-ACD2-BDB8B1C9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F0FC6-5939-474D-B761-09BE3835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9458E-6284-4F99-9EDA-EE813F6FF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6F381-D301-4D0C-920C-100F0151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70FE0-78A3-4643-81A8-382597A82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0038D-61DD-4B25-A554-A43AA5A55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1890D-2D87-4C1B-A0FD-DE01EAEDC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1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ct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正文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baseline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900" b="0" i="0" u="none" kern="1200" cap="all" baseline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050" b="0" i="0" u="none" kern="1200" baseline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Tx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17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705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93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815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09982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299845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49987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699895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0.png" /><Relationship Id="rId4" Type="http://schemas.openxmlformats.org/officeDocument/2006/relationships/video" Target="NULL" TargetMode="Ex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31411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WordArt 3" title=""/>
          <p:cNvSpPr/>
          <p:nvPr/>
        </p:nvSpPr>
        <p:spPr>
          <a:xfrm>
            <a:off x="2136105" y="2946718"/>
            <a:ext cx="7921628" cy="1655762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ea"/>
              </a:rPr>
              <a:t>第</a:t>
            </a:r>
            <a:r>
              <a:rPr kumimoji="0" lang="en-US" altLang="zh-CN" sz="3600" b="1" i="0" u="none" strike="noStrike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ea"/>
              </a:rPr>
              <a:t>1</a:t>
            </a:r>
            <a:r>
              <a:rPr kumimoji="0" lang="zh-CN" altLang="en-US" sz="3600" b="1" i="0" u="none" strike="noStrike" kern="1200" cap="none" spc="0" normalizeH="0" baseline="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uLnTx/>
                <a:uFillTx/>
                <a:latin typeface="华文中宋" panose="02010600040101010101" pitchFamily="2" charset="-122"/>
                <a:ea typeface="华文中宋" panose="02010600040101010101" pitchFamily="2" charset="-122"/>
                <a:cs typeface="+mn-ea"/>
              </a:rPr>
              <a:t>课</a:t>
            </a:r>
            <a:endParaRPr kumimoji="0" lang="zh-CN" altLang="en-US" sz="3600" b="1" i="0" u="none" strike="noStrike" kern="1200" cap="none" spc="0" normalizeH="0" baseline="0" noProof="1">
              <a:ln w="9525" cap="flat" cmpd="sng">
                <a:solidFill>
                  <a:srgbClr val="8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effectLst>
                <a:outerShdw dist="35921" dir="2699999" algn="ctr" rotWithShape="0">
                  <a:srgbClr val="C0C0C0">
                    <a:alpha val="75998"/>
                  </a:srgbClr>
                </a:outerShdw>
              </a:effectLst>
              <a:uLnTx/>
              <a:uFillTx/>
              <a:latin typeface="华文中宋" panose="02010600040101010101" pitchFamily="2" charset="-122"/>
              <a:ea typeface="华文中宋" panose="02010600040101010101" pitchFamily="2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sym typeface="+mn-ea"/>
              </a:rPr>
              <a:t>殖民地人民的反抗斗争</a:t>
            </a:r>
            <a:endParaRPr kumimoji="0" lang="zh-CN" altLang="en-US" sz="36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  <a:sym typeface="+mn-ea"/>
            </a:endParaRPr>
          </a:p>
        </p:txBody>
      </p:sp>
      <p:sp>
        <p:nvSpPr>
          <p:cNvPr id="5123" name="标题 1" title=""/>
          <p:cNvSpPr>
            <a:spLocks noGrp="1"/>
          </p:cNvSpPr>
          <p:nvPr/>
        </p:nvSpPr>
        <p:spPr>
          <a:xfrm>
            <a:off x="1981200" y="933450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chemeClr val="tx2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第一单元  殖民地人民的反抗与资本主义制度的扩展</a:t>
            </a:r>
            <a:endParaRPr lang="zh-CN" altLang="en-US" sz="4400" b="1">
              <a:solidFill>
                <a:schemeClr val="tx2"/>
              </a:solidFill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800" y="1241425"/>
            <a:ext cx="6816725" cy="41290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TextBox 2" title=""/>
          <p:cNvSpPr txBox="1"/>
          <p:nvPr/>
        </p:nvSpPr>
        <p:spPr>
          <a:xfrm>
            <a:off x="1200150" y="5370513"/>
            <a:ext cx="6335713" cy="4000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南美解放者杯足球赛博卡青年队夺冠</a:t>
            </a:r>
            <a:endParaRPr lang="zh-CN" altLang="en-US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Box 3" title=""/>
          <p:cNvSpPr txBox="1"/>
          <p:nvPr/>
        </p:nvSpPr>
        <p:spPr>
          <a:xfrm>
            <a:off x="7248525" y="1411288"/>
            <a:ext cx="4943475" cy="38163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zh-CN" sz="3200">
                <a:latin typeface="微软雅黑" panose="020b0503020204020204" charset="-122"/>
                <a:ea typeface="微软雅黑" panose="020b0503020204020204" charset="-122"/>
              </a:rPr>
              <a:t>巴西足球享誉世界，在南美有一项非常有名的足球赛事——“南美解放者杯”，你知道“</a:t>
            </a:r>
            <a:r>
              <a:rPr lang="zh-CN" altLang="zh-CN" sz="3200" b="1">
                <a:latin typeface="微软雅黑" panose="020b0503020204020204" charset="-122"/>
                <a:ea typeface="微软雅黑" panose="020b0503020204020204" charset="-122"/>
              </a:rPr>
              <a:t>南美解放者</a:t>
            </a:r>
            <a:r>
              <a:rPr lang="zh-CN" altLang="zh-CN" sz="3200">
                <a:latin typeface="微软雅黑" panose="020b0503020204020204" charset="-122"/>
                <a:ea typeface="微软雅黑" panose="020b0503020204020204" charset="-122"/>
              </a:rPr>
              <a:t>”指的是谁吗？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 idx="4294967295"/>
          </p:nvPr>
        </p:nvSpPr>
        <p:spPr>
          <a:xfrm>
            <a:off x="812800" y="233363"/>
            <a:ext cx="10972800" cy="768350"/>
          </a:xfrm>
        </p:spPr>
        <p:txBody>
          <a:bodyPr vert="horz" wrap="square" lIns="91440" tIns="45720" rIns="91440" bIns="45720" numCol="1" rtlCol="0" anchor="ctr" anchorCtr="0" compatLnSpc="1">
            <a:normAutofit/>
          </a:bodyPr>
          <a:lstStyle/>
          <a:p>
            <a:pPr marL="0" marR="0" lvl="0" indent="0" algn="l" defTabSz="12192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735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学习目标</a:t>
            </a:r>
            <a:endParaRPr kumimoji="0" lang="zh-CN" altLang="en-US" sz="3735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1200150" y="1508125"/>
            <a:ext cx="9888538" cy="3816350"/>
          </a:xfrm>
          <a:prstGeom prst="rect">
            <a:avLst/>
          </a:prstGeom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355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kumimoji="0" lang="zh-CN" altLang="en-US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kumimoji="0" lang="zh-CN" altLang="zh-CN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认识西班牙、葡萄牙在拉丁美洲的殖民统治，英国在印度的殖民统治</a:t>
            </a:r>
            <a:r>
              <a:rPr kumimoji="0" lang="zh-CN" altLang="en-US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。</a:t>
            </a:r>
            <a:endParaRPr kumimoji="0" lang="en-US" altLang="zh-CN" sz="3200" b="0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35560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kumimoji="0" lang="zh-CN" altLang="en-US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kumimoji="0" lang="zh-CN" altLang="zh-CN" sz="3200" b="0" i="0" u="none" strike="noStrike" kern="1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概述章西女王和玻利瓦尔领导反抗殖民统治斗争的主要事迹，体会殖民地国家和人民反抗殖民侵略的正义性。</a:t>
            </a:r>
            <a:endParaRPr kumimoji="0" lang="zh-CN" altLang="zh-CN" sz="3200" b="0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2" title=""/>
          <p:cNvSpPr>
            <a:spLocks noGrp="1"/>
          </p:cNvSpPr>
          <p:nvPr>
            <p:ph type="title" idx="4294967295"/>
          </p:nvPr>
        </p:nvSpPr>
        <p:spPr>
          <a:xfrm>
            <a:off x="0" y="2000250"/>
            <a:ext cx="11480800" cy="16256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7200" kern="1200">
                <a:solidFill>
                  <a:schemeClr val="tx1"/>
                </a:solidFill>
                <a:latin typeface="+mj-lt"/>
                <a:ea typeface="宋体" panose="02010600030101010101" pitchFamily="2" charset="-122"/>
                <a:cs typeface="+mj-cs"/>
              </a:rPr>
              <a:t>拉丁美洲独立运动</a:t>
            </a:r>
            <a:endParaRPr lang="zh-CN" altLang="en-US" sz="7200" kern="1200">
              <a:solidFill>
                <a:schemeClr val="tx1"/>
              </a:solidFill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8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963" y="549275"/>
            <a:ext cx="5999162" cy="5475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9" name="Text Box 5" title=""/>
          <p:cNvSpPr txBox="1"/>
          <p:nvPr/>
        </p:nvSpPr>
        <p:spPr>
          <a:xfrm>
            <a:off x="5903913" y="552450"/>
            <a:ext cx="5953125" cy="5280025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121917" tIns="60958" rIns="121917" bIns="60958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lnSpc>
                <a:spcPct val="150000"/>
              </a:lnSpc>
            </a:pP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      拉丁美洲指今天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美国以南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的所有美洲地区。这一地区从</a:t>
            </a: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16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世纪初开始成为西班牙和葡萄牙的殖民地，当地居民以西班牙和葡萄牙语为主要语言，而这两种语言都属于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拉丁语系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，因此，这一地区又被称为“拉丁美洲”。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388" y="0"/>
            <a:ext cx="5686425" cy="6851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文本框 2" title=""/>
          <p:cNvSpPr txBox="1"/>
          <p:nvPr/>
        </p:nvSpPr>
        <p:spPr>
          <a:xfrm>
            <a:off x="2616200" y="1316038"/>
            <a:ext cx="576263" cy="4186237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900" b="1">
                <a:latin typeface="微软雅黑" panose="020b0503020204020204" charset="-122"/>
                <a:ea typeface="微软雅黑" panose="020b0503020204020204" charset="-122"/>
              </a:rPr>
              <a:t>拉丁美洲殖民示意图</a:t>
            </a:r>
            <a:endParaRPr lang="zh-CN" altLang="en-US" sz="29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TextBox 2" title=""/>
          <p:cNvSpPr txBox="1"/>
          <p:nvPr/>
        </p:nvSpPr>
        <p:spPr>
          <a:xfrm>
            <a:off x="3408363" y="185738"/>
            <a:ext cx="5567362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拉丁美洲独立运动爆发的原因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Box 3" title=""/>
          <p:cNvSpPr txBox="1"/>
          <p:nvPr/>
        </p:nvSpPr>
        <p:spPr>
          <a:xfrm>
            <a:off x="815975" y="1125538"/>
            <a:ext cx="8640763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700" b="1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）西班牙和葡萄牙对拉丁美洲的殖民统治和剥削</a:t>
            </a:r>
            <a:endParaRPr lang="zh-CN" altLang="zh-CN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719138" y="1797050"/>
            <a:ext cx="10945812" cy="2200275"/>
          </a:xfrm>
          <a:prstGeom prst="rect">
            <a:avLst/>
          </a:prstGeom>
          <a:noFill/>
          <a:ln w="31750" cap="flat" cmpd="sng">
            <a:solidFill>
              <a:srgbClr val="FFC000"/>
            </a:solidFill>
            <a:prstDash val="dashDot"/>
            <a:miter/>
            <a:headEnd type="none" w="med" len="med"/>
            <a:tailEnd type="none" w="med" len="med"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       16</a:t>
            </a:r>
            <a:r>
              <a:rPr lang="zh-CN" altLang="zh-CN">
                <a:latin typeface="微软雅黑" panose="020b0503020204020204" charset="-122"/>
                <a:ea typeface="微软雅黑" panose="020b0503020204020204" charset="-122"/>
              </a:rPr>
              <a:t>世纪至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19</a:t>
            </a:r>
            <a:r>
              <a:rPr lang="zh-CN" altLang="zh-CN">
                <a:latin typeface="微软雅黑" panose="020b0503020204020204" charset="-122"/>
                <a:ea typeface="微软雅黑" panose="020b0503020204020204" charset="-122"/>
              </a:rPr>
              <a:t>世纪初的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300</a:t>
            </a:r>
            <a:r>
              <a:rPr lang="zh-CN" altLang="zh-CN">
                <a:latin typeface="微软雅黑" panose="020b0503020204020204" charset="-122"/>
                <a:ea typeface="微软雅黑" panose="020b0503020204020204" charset="-122"/>
              </a:rPr>
              <a:t>年间，拉丁美洲殖民地形成了一个按血统划分阶层的金字塔式的等级社会。印第安人和黑人处于社会最底层，是殖民者役使的主要对象。他们之上是欧洲人与印第安人或黑人结合所生的后代混血种人，他们主要做工匠、小贩和牧民。他们之上是移民的后代土生白人，他们主要是地主和商人，有的充任中下级官吏。最上层是掌握政权的西班牙和葡萄牙白人殖民者，他们对土生白人也排挤歧视，二者之间的矛盾日益尖锐。土生白人中的一些人，后来成为独立运动的领导人。</a:t>
            </a: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Box 5" title=""/>
          <p:cNvSpPr txBox="1"/>
          <p:nvPr/>
        </p:nvSpPr>
        <p:spPr>
          <a:xfrm>
            <a:off x="3840163" y="5797550"/>
            <a:ext cx="5135562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通过等级制度实行政治统治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5" title=""/>
          <p:cNvGrpSpPr/>
          <p:nvPr/>
        </p:nvGrpSpPr>
        <p:grpSpPr>
          <a:xfrm>
            <a:off x="431800" y="741363"/>
            <a:ext cx="11425238" cy="4273550"/>
            <a:chOff x="323528" y="555526"/>
            <a:chExt cx="8568952" cy="3205811"/>
          </a:xfrm>
        </p:grpSpPr>
        <p:pic>
          <p:nvPicPr>
            <p:cNvPr id="17412" name="图片 1" descr="W020100825477427872399[1]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3528" y="627533"/>
              <a:ext cx="4464496" cy="285680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7413" name="TextBox 2"/>
            <p:cNvSpPr txBox="1"/>
            <p:nvPr/>
          </p:nvSpPr>
          <p:spPr>
            <a:xfrm>
              <a:off x="1259632" y="3484338"/>
              <a:ext cx="3312368" cy="27699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/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印第安人被迫在银矿劳动</a:t>
              </a:r>
              <a:endParaRPr lang="zh-CN" altLang="en-US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414" name="TextBox 3"/>
            <p:cNvSpPr txBox="1"/>
            <p:nvPr/>
          </p:nvSpPr>
          <p:spPr>
            <a:xfrm>
              <a:off x="4860032" y="555526"/>
              <a:ext cx="4032448" cy="162736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lnSpc>
                  <a:spcPct val="150000"/>
                </a:lnSpc>
              </a:pP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      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西班牙和葡萄牙殖民者在拉丁美洲疯狂地掠夺贵重金属，到处寻找金银产地。</a:t>
              </a: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16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到</a:t>
              </a: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18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世纪，西班牙殖民者在拉丁美洲共掠夺黄金</a:t>
              </a: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250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万公斤，白银</a:t>
              </a: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1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亿公斤。葡萄牙殖民者仅在</a:t>
              </a: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18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世纪就从巴西掠夺了价值</a:t>
              </a:r>
              <a:r>
                <a:rPr lang="en-US" altLang="zh-CN">
                  <a:latin typeface="微软雅黑" panose="020b0503020204020204" charset="-122"/>
                  <a:ea typeface="微软雅黑" panose="020b0503020204020204" charset="-122"/>
                </a:rPr>
                <a:t>10</a:t>
              </a:r>
              <a:r>
                <a:rPr lang="zh-CN" altLang="zh-CN">
                  <a:latin typeface="微软雅黑" panose="020b0503020204020204" charset="-122"/>
                  <a:ea typeface="微软雅黑" panose="020b0503020204020204" charset="-122"/>
                </a:rPr>
                <a:t>亿美元的黄金和金刚石。</a:t>
              </a:r>
              <a:endParaRPr lang="zh-CN" altLang="en-US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5" name="TextBox 4" title=""/>
          <p:cNvSpPr txBox="1"/>
          <p:nvPr/>
        </p:nvSpPr>
        <p:spPr>
          <a:xfrm>
            <a:off x="3311525" y="5253038"/>
            <a:ext cx="6529388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殖民者对印第安人的经济剥削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 title=""/>
          <p:cNvSpPr txBox="1"/>
          <p:nvPr/>
        </p:nvSpPr>
        <p:spPr>
          <a:xfrm>
            <a:off x="719138" y="1071563"/>
            <a:ext cx="6816725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700" b="1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）受美国独立战争和法国大革命的影响</a:t>
            </a:r>
            <a:endParaRPr lang="zh-CN" altLang="zh-CN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4" name="Picture 5" title=""/>
          <p:cNvPicPr>
            <a:picLocks noChangeAspect="1"/>
          </p:cNvPicPr>
          <p:nvPr/>
        </p:nvPicPr>
        <p:blipFill>
          <a:blip r:embed="rId3"/>
          <a:srcRect b="4184"/>
          <a:stretch>
            <a:fillRect/>
          </a:stretch>
        </p:blipFill>
        <p:spPr>
          <a:xfrm>
            <a:off x="6672263" y="1797050"/>
            <a:ext cx="4703762" cy="39354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6" name="TextBox 2" title=""/>
          <p:cNvSpPr txBox="1"/>
          <p:nvPr/>
        </p:nvSpPr>
        <p:spPr>
          <a:xfrm>
            <a:off x="3408363" y="185738"/>
            <a:ext cx="5567362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拉丁美洲独立运动爆发的原因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409825" y="5486400"/>
            <a:ext cx="1630363" cy="400050"/>
          </a:xfrm>
          <a:prstGeom prst="rect">
            <a:avLst/>
          </a:prstGeom>
          <a:noFill/>
          <a:ln w="9525">
            <a:noFill/>
          </a:ln>
        </p:spPr>
        <p:txBody>
          <a:bodyPr wrap="none"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美国独立战争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8256588" y="5732463"/>
            <a:ext cx="1400175" cy="401637"/>
          </a:xfrm>
          <a:prstGeom prst="rect">
            <a:avLst/>
          </a:prstGeom>
          <a:noFill/>
          <a:ln w="9525">
            <a:noFill/>
          </a:ln>
        </p:spPr>
        <p:txBody>
          <a:bodyPr wrap="none"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法国大革命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026" name="Picture 2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925" y="2144713"/>
            <a:ext cx="5316538" cy="33147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7169" title=""/>
          <p:cNvSpPr>
            <a:spLocks noChangeArrowheads="1"/>
          </p:cNvSpPr>
          <p:nvPr/>
        </p:nvSpPr>
        <p:spPr bwMode="auto">
          <a:xfrm>
            <a:off x="1392238" y="823913"/>
            <a:ext cx="4416425" cy="48006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121917" tIns="60958" rIns="121917" bIns="60958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171" name="文本框 7170" title=""/>
          <p:cNvSpPr txBox="1"/>
          <p:nvPr/>
        </p:nvSpPr>
        <p:spPr>
          <a:xfrm>
            <a:off x="5181600" y="2022475"/>
            <a:ext cx="6400800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endParaRPr lang="zh-CN" altLang="en-US" sz="3200">
              <a:latin typeface="宋体" panose="02010600030101010101" pitchFamily="2" charset="-122"/>
            </a:endParaRPr>
          </a:p>
        </p:txBody>
      </p:sp>
      <p:sp>
        <p:nvSpPr>
          <p:cNvPr id="7172" name="文本框 7171" title=""/>
          <p:cNvSpPr txBox="1"/>
          <p:nvPr/>
        </p:nvSpPr>
        <p:spPr>
          <a:xfrm>
            <a:off x="1703388" y="1365250"/>
            <a:ext cx="4129087" cy="16002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latin typeface="微软雅黑" panose="020b0503020204020204" charset="-122"/>
                <a:ea typeface="微软雅黑" panose="020b0503020204020204" charset="-122"/>
              </a:rPr>
              <a:t>国内：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西班牙、葡萄牙残酷的殖民统治和经济掠夺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173" name="文本框 7172" title=""/>
          <p:cNvSpPr txBox="1"/>
          <p:nvPr/>
        </p:nvSpPr>
        <p:spPr>
          <a:xfrm>
            <a:off x="1662113" y="3856038"/>
            <a:ext cx="4129087" cy="1108075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200" b="1">
                <a:solidFill>
                  <a:srgbClr val="FF3300"/>
                </a:solidFill>
                <a:latin typeface="微软雅黑" panose="020b0503020204020204" charset="-122"/>
                <a:ea typeface="微软雅黑" panose="020b0503020204020204" charset="-122"/>
              </a:rPr>
              <a:t>国际：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美国独立战争和法国大革命的影响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174" name="右箭头 7173" title=""/>
          <p:cNvSpPr>
            <a:spLocks noChangeArrowheads="1"/>
          </p:cNvSpPr>
          <p:nvPr/>
        </p:nvSpPr>
        <p:spPr bwMode="auto">
          <a:xfrm>
            <a:off x="6421438" y="2481263"/>
            <a:ext cx="2016125" cy="1219200"/>
          </a:xfrm>
          <a:prstGeom prst="rightArrow">
            <a:avLst>
              <a:gd name="adj1" fmla="val 50000"/>
              <a:gd name="adj2" fmla="val 25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121917" tIns="60958" rIns="121917" bIns="60958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176" name="矩形 7175" title=""/>
          <p:cNvSpPr/>
          <p:nvPr/>
        </p:nvSpPr>
        <p:spPr>
          <a:xfrm>
            <a:off x="8836025" y="1438275"/>
            <a:ext cx="865188" cy="3570288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700" b="1">
                <a:solidFill>
                  <a:srgbClr val="FF00FF"/>
                </a:solidFill>
                <a:latin typeface="微软雅黑" panose="020b0503020204020204" charset="-122"/>
                <a:ea typeface="微软雅黑" panose="020b0503020204020204" charset="-122"/>
              </a:rPr>
              <a:t>拉</a:t>
            </a:r>
            <a:endParaRPr lang="zh-CN" altLang="en-US" sz="3700" b="1">
              <a:solidFill>
                <a:srgbClr val="FF00FF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en-US" sz="3700" b="1">
                <a:solidFill>
                  <a:srgbClr val="FF00FF"/>
                </a:solidFill>
                <a:latin typeface="微软雅黑" panose="020b0503020204020204" charset="-122"/>
                <a:ea typeface="微软雅黑" panose="020b0503020204020204" charset="-122"/>
              </a:rPr>
              <a:t>美</a:t>
            </a:r>
            <a:endParaRPr lang="zh-CN" altLang="en-US" sz="3700" b="1">
              <a:solidFill>
                <a:srgbClr val="FF00FF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en-US" sz="3700" b="1">
                <a:solidFill>
                  <a:srgbClr val="FF00FF"/>
                </a:solidFill>
                <a:latin typeface="微软雅黑" panose="020b0503020204020204" charset="-122"/>
                <a:ea typeface="微软雅黑" panose="020b0503020204020204" charset="-122"/>
                <a:hlinkClick action="ppaction://noaction"/>
              </a:rPr>
              <a:t>独</a:t>
            </a:r>
            <a:endParaRPr lang="en-US" altLang="zh-CN" sz="3700" b="1">
              <a:solidFill>
                <a:srgbClr val="FF00FF"/>
              </a:solidFill>
              <a:latin typeface="微软雅黑" panose="020b0503020204020204" charset="-122"/>
              <a:ea typeface="微软雅黑" panose="020b0503020204020204" charset="-122"/>
              <a:hlinkClick action="ppaction://noaction"/>
            </a:endParaRPr>
          </a:p>
          <a:p>
            <a:pPr eaLnBrk="0" hangingPunct="0"/>
            <a:r>
              <a:rPr lang="zh-CN" altLang="en-US" sz="3700" b="1">
                <a:solidFill>
                  <a:srgbClr val="FF00FF"/>
                </a:solidFill>
                <a:latin typeface="微软雅黑" panose="020b0503020204020204" charset="-122"/>
                <a:ea typeface="微软雅黑" panose="020b0503020204020204" charset="-122"/>
                <a:hlinkClick action="ppaction://noaction"/>
              </a:rPr>
              <a:t>立</a:t>
            </a:r>
            <a:endParaRPr lang="zh-CN" altLang="en-US" sz="3700" b="1">
              <a:solidFill>
                <a:srgbClr val="FF00FF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en-US" sz="3700" b="1">
                <a:solidFill>
                  <a:srgbClr val="FF00FF"/>
                </a:solidFill>
                <a:latin typeface="微软雅黑" panose="020b0503020204020204" charset="-122"/>
                <a:ea typeface="微软雅黑" panose="020b0503020204020204" charset="-122"/>
              </a:rPr>
              <a:t>战</a:t>
            </a:r>
            <a:endParaRPr lang="zh-CN" altLang="en-US" sz="3700" b="1">
              <a:solidFill>
                <a:srgbClr val="FF00FF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en-US" sz="3700" b="1">
                <a:solidFill>
                  <a:srgbClr val="FF00FF"/>
                </a:solidFill>
                <a:latin typeface="微软雅黑" panose="020b0503020204020204" charset="-122"/>
                <a:ea typeface="微软雅黑" panose="020b0503020204020204" charset="-122"/>
              </a:rPr>
              <a:t>争</a:t>
            </a:r>
            <a:endParaRPr lang="zh-CN" altLang="en-US" sz="3700" b="1">
              <a:solidFill>
                <a:srgbClr val="FF00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464" name="文本框 7177" title=""/>
          <p:cNvSpPr txBox="1"/>
          <p:nvPr/>
        </p:nvSpPr>
        <p:spPr>
          <a:xfrm>
            <a:off x="6578600" y="2730500"/>
            <a:ext cx="246063" cy="4000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7172" grpId="0"/>
      <p:bldP spid="7173" grpId="0"/>
      <p:bldP spid="717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250" y="1763713"/>
            <a:ext cx="5889625" cy="3468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483" name="TextBox 1" title=""/>
          <p:cNvSpPr txBox="1"/>
          <p:nvPr/>
        </p:nvSpPr>
        <p:spPr>
          <a:xfrm>
            <a:off x="3675063" y="179388"/>
            <a:ext cx="7008812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32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拉丁美洲独立运动的爆发</a:t>
            </a:r>
            <a:endParaRPr lang="zh-CN" altLang="en-US" sz="32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484" name="TextBox 3" title=""/>
          <p:cNvSpPr txBox="1"/>
          <p:nvPr/>
        </p:nvSpPr>
        <p:spPr>
          <a:xfrm>
            <a:off x="527050" y="1604963"/>
            <a:ext cx="1728788" cy="3862387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7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时间：</a:t>
            </a:r>
            <a:endParaRPr lang="en-US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endParaRPr lang="zh-CN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zh-CN" sz="27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范围：</a:t>
            </a:r>
            <a:endParaRPr lang="en-US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endParaRPr lang="zh-CN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zh-CN" sz="27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领导人：</a:t>
            </a:r>
            <a:endParaRPr lang="en-US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endParaRPr lang="zh-CN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zh-CN" sz="27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参加者：</a:t>
            </a:r>
            <a:endParaRPr lang="en-US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endParaRPr lang="zh-CN" altLang="zh-CN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eaLnBrk="0" hangingPunct="0"/>
            <a:r>
              <a:rPr lang="zh-CN" altLang="zh-CN" sz="27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结果：</a:t>
            </a:r>
            <a:endParaRPr lang="zh-CN" altLang="en-US" sz="27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774825" y="1604963"/>
            <a:ext cx="2305050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700" b="1">
                <a:latin typeface="微软雅黑" panose="020b0503020204020204" charset="-122"/>
                <a:ea typeface="微软雅黑" panose="020b0503020204020204" charset="-122"/>
              </a:rPr>
              <a:t>19</a:t>
            </a:r>
            <a:r>
              <a:rPr lang="zh-CN" altLang="en-US" sz="2700" b="1">
                <a:latin typeface="微软雅黑" panose="020b0503020204020204" charset="-122"/>
                <a:ea typeface="微软雅黑" panose="020b0503020204020204" charset="-122"/>
              </a:rPr>
              <a:t>世纪初</a:t>
            </a:r>
            <a:endParaRPr lang="zh-CN" altLang="en-US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Box 5" title=""/>
          <p:cNvSpPr txBox="1"/>
          <p:nvPr/>
        </p:nvSpPr>
        <p:spPr>
          <a:xfrm>
            <a:off x="1774825" y="2373313"/>
            <a:ext cx="4897438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北起墨西哥，南到阿根廷</a:t>
            </a:r>
            <a:endParaRPr lang="zh-CN" altLang="en-US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TextBox 7" title=""/>
          <p:cNvSpPr txBox="1"/>
          <p:nvPr/>
        </p:nvSpPr>
        <p:spPr>
          <a:xfrm>
            <a:off x="1871663" y="3236913"/>
            <a:ext cx="3168650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玻利瓦尔、圣马丁</a:t>
            </a:r>
            <a:endParaRPr lang="zh-CN" altLang="en-US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Box 8" title=""/>
          <p:cNvSpPr txBox="1"/>
          <p:nvPr/>
        </p:nvSpPr>
        <p:spPr>
          <a:xfrm>
            <a:off x="1966913" y="4100513"/>
            <a:ext cx="4705350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zh-CN" sz="2700" b="1">
                <a:latin typeface="微软雅黑" panose="020b0503020204020204" charset="-122"/>
                <a:ea typeface="微软雅黑" panose="020b0503020204020204" charset="-122"/>
              </a:rPr>
              <a:t>印第安人、黑人、混血人种</a:t>
            </a:r>
            <a:endParaRPr lang="zh-CN" altLang="en-US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1966913" y="4868863"/>
            <a:ext cx="1344612" cy="53340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700" b="1">
                <a:latin typeface="微软雅黑" panose="020b0503020204020204" charset="-122"/>
                <a:ea typeface="微软雅黑" panose="020b0503020204020204" charset="-122"/>
              </a:rPr>
              <a:t>胜利</a:t>
            </a:r>
            <a:endParaRPr lang="zh-CN" altLang="en-US" sz="2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>
            <a:hlinkClick action="ppaction://media"/>
          </p:cNvPr>
          <p:cNvPicPr>
            <a:picLocks noRot="1" noChangeAspect="1"/>
          </p:cNvPicPr>
          <p:nvPr>
            <a:videoFile r:link="rId4"/>
          </p:nvPr>
        </p:nvPicPr>
        <p:blipFill>
          <a:blip r:embed="rId3"/>
          <a:stretch>
            <a:fillRect/>
          </a:stretch>
        </p:blipFill>
        <p:spPr>
          <a:xfrm>
            <a:off x="2735263" y="1292225"/>
            <a:ext cx="6048375" cy="4537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507" name="文本框 5" title=""/>
          <p:cNvSpPr txBox="1"/>
          <p:nvPr/>
        </p:nvSpPr>
        <p:spPr>
          <a:xfrm>
            <a:off x="4943475" y="525463"/>
            <a:ext cx="2025650" cy="655637"/>
          </a:xfrm>
          <a:prstGeom prst="rect">
            <a:avLst/>
          </a:prstGeom>
          <a:noFill/>
          <a:ln w="9525">
            <a:noFill/>
          </a:ln>
        </p:spPr>
        <p:txBody>
          <a:bodyPr wrap="none"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500" b="1">
                <a:latin typeface="微软雅黑" panose="020b0503020204020204" charset="-122"/>
                <a:ea typeface="微软雅黑" panose="020b0503020204020204" charset="-122"/>
              </a:rPr>
              <a:t>玻利瓦尔</a:t>
            </a:r>
            <a:endParaRPr lang="zh-CN" altLang="en-US" sz="35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五边形 1" title=""/>
          <p:cNvSpPr/>
          <p:nvPr/>
        </p:nvSpPr>
        <p:spPr>
          <a:xfrm>
            <a:off x="2927350" y="1028700"/>
            <a:ext cx="6624638" cy="1247775"/>
          </a:xfrm>
          <a:prstGeom prst="homePlat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917" tIns="60958" rIns="121917" bIns="60958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玻利瓦尔有哪些事迹？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582738" y="3141663"/>
            <a:ext cx="9313863" cy="215423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9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       </a:t>
            </a:r>
            <a:r>
              <a:rPr kumimoji="0" lang="zh-CN" altLang="zh-CN" sz="2900" b="0" i="0" u="none" strike="noStrike" kern="1200" cap="none" spc="0" normalizeH="0" baseline="0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打败了西班牙军队，解放了哥伦比亚、委内瑞拉和厄瓜多尔等地，成立了“大哥伦比亚共和国”。当选总统后，继续领导南美洲的独立运动。</a:t>
            </a:r>
            <a:endParaRPr kumimoji="0" lang="zh-CN" altLang="en-US" sz="29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4" name="Picture 5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313" y="165100"/>
            <a:ext cx="4608512" cy="6362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5" name="TextBox 2" title=""/>
          <p:cNvSpPr txBox="1"/>
          <p:nvPr/>
        </p:nvSpPr>
        <p:spPr>
          <a:xfrm>
            <a:off x="5808663" y="1700213"/>
            <a:ext cx="5567362" cy="3078162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en-US" altLang="zh-CN" sz="3200">
                <a:latin typeface="微软雅黑" panose="020b0503020204020204" charset="-122"/>
                <a:ea typeface="微软雅黑" panose="020b0503020204020204" charset="-122"/>
              </a:rPr>
              <a:t>       </a:t>
            </a:r>
            <a:r>
              <a:rPr lang="zh-CN" altLang="zh-CN" sz="3200" b="1">
                <a:latin typeface="微软雅黑" panose="020b0503020204020204" charset="-122"/>
                <a:ea typeface="微软雅黑" panose="020b0503020204020204" charset="-122"/>
              </a:rPr>
              <a:t>圣马丁</a:t>
            </a:r>
            <a:r>
              <a:rPr lang="zh-CN" altLang="zh-CN" sz="3200">
                <a:latin typeface="微软雅黑" panose="020b0503020204020204" charset="-122"/>
                <a:ea typeface="微软雅黑" panose="020b0503020204020204" charset="-122"/>
              </a:rPr>
              <a:t>在南美洲南部地区，领导了阿根廷、智利、秘鲁的独立运动。和</a:t>
            </a:r>
            <a:r>
              <a:rPr lang="zh-CN" altLang="zh-CN" sz="3200" b="1">
                <a:latin typeface="微软雅黑" panose="020b0503020204020204" charset="-122"/>
                <a:ea typeface="微软雅黑" panose="020b0503020204020204" charset="-122"/>
              </a:rPr>
              <a:t>玻利瓦尔</a:t>
            </a:r>
            <a:r>
              <a:rPr lang="zh-CN" altLang="zh-CN" sz="3200">
                <a:latin typeface="微软雅黑" panose="020b0503020204020204" charset="-122"/>
                <a:ea typeface="微软雅黑" panose="020b0503020204020204" charset="-122"/>
              </a:rPr>
              <a:t>一起被称为南美的“</a:t>
            </a:r>
            <a:r>
              <a:rPr lang="zh-CN" altLang="zh-CN" sz="3200" b="1">
                <a:latin typeface="微软雅黑" panose="020b0503020204020204" charset="-122"/>
                <a:ea typeface="微软雅黑" panose="020b0503020204020204" charset="-122"/>
              </a:rPr>
              <a:t>解放者</a:t>
            </a:r>
            <a:r>
              <a:rPr lang="zh-CN" altLang="zh-CN" sz="3200">
                <a:latin typeface="微软雅黑" panose="020b0503020204020204" charset="-122"/>
                <a:ea typeface="微软雅黑" panose="020b0503020204020204" charset="-122"/>
              </a:rPr>
              <a:t>”。</a:t>
            </a:r>
            <a:endParaRPr lang="zh-CN" altLang="en-US" sz="320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https://d.book118.com/927033141110006032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回顾">
  <a:themeElements>
    <a:clrScheme name="回顾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回顾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回顾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Calibri Light</vt:lpstr>
      <vt:lpstr>宋体</vt:lpstr>
      <vt:lpstr>华文中宋</vt:lpstr>
      <vt:lpstr>华文行楷</vt:lpstr>
      <vt:lpstr>微软雅黑</vt:lpstr>
      <vt:lpstr>黑体</vt:lpstr>
      <vt:lpstr>Times New Roman</vt:lpstr>
      <vt:lpstr>Office Theme</vt:lpstr>
      <vt:lpstr>PowerPoint Presentation</vt:lpstr>
      <vt:lpstr>PowerPoint Presentation</vt:lpstr>
      <vt:lpstr>学习目标</vt:lpstr>
      <vt:lpstr>拉丁美洲独立运动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2024-09-05T10:42:28.156</cp:lastPrinted>
  <dcterms:created xsi:type="dcterms:W3CDTF">2024-09-05T02:42:28Z</dcterms:created>
  <dcterms:modified xsi:type="dcterms:W3CDTF">2024-09-05T02:42:30Z</dcterms:modified>
</cp:coreProperties>
</file>