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91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2" r:id="rId34"/>
    <p:sldId id="355" r:id="rId35"/>
    <p:sldId id="358" r:id="rId36"/>
    <p:sldId id="361" r:id="rId37"/>
    <p:sldId id="364" r:id="rId38"/>
    <p:sldId id="367" r:id="rId39"/>
    <p:sldId id="370" r:id="rId40"/>
    <p:sldId id="373" r:id="rId41"/>
    <p:sldId id="376" r:id="rId42"/>
    <p:sldId id="379" r:id="rId43"/>
    <p:sldId id="382" r:id="rId44"/>
    <p:sldId id="385" r:id="rId45"/>
    <p:sldId id="388" r:id="rId46"/>
    <p:sldId id="391" r:id="rId47"/>
    <p:sldId id="394" r:id="rId48"/>
    <p:sldId id="397" r:id="rId49"/>
    <p:sldId id="400" r:id="rId50"/>
    <p:sldId id="402" r:id="rId51"/>
  </p:sldIdLst>
  <p:sldSz cx="9144000" cy="6858000"/>
  <p:notesSz cx="6858000" cy="9144000"/>
  <p:custDataLst>
    <p:tags r:id="rId5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slide" Target="slides/slide35.xml" /><Relationship Id="rId38" Type="http://schemas.openxmlformats.org/officeDocument/2006/relationships/slide" Target="slides/slide36.xml" /><Relationship Id="rId39" Type="http://schemas.openxmlformats.org/officeDocument/2006/relationships/slide" Target="slides/slide37.xml" /><Relationship Id="rId4" Type="http://schemas.openxmlformats.org/officeDocument/2006/relationships/slide" Target="slides/slide2.xml" /><Relationship Id="rId40" Type="http://schemas.openxmlformats.org/officeDocument/2006/relationships/slide" Target="slides/slide38.xml" /><Relationship Id="rId41" Type="http://schemas.openxmlformats.org/officeDocument/2006/relationships/slide" Target="slides/slide39.xml" /><Relationship Id="rId42" Type="http://schemas.openxmlformats.org/officeDocument/2006/relationships/slide" Target="slides/slide40.xml" /><Relationship Id="rId43" Type="http://schemas.openxmlformats.org/officeDocument/2006/relationships/slide" Target="slides/slide41.xml" /><Relationship Id="rId44" Type="http://schemas.openxmlformats.org/officeDocument/2006/relationships/slide" Target="slides/slide42.xml" /><Relationship Id="rId45" Type="http://schemas.openxmlformats.org/officeDocument/2006/relationships/slide" Target="slides/slide43.xml" /><Relationship Id="rId46" Type="http://schemas.openxmlformats.org/officeDocument/2006/relationships/slide" Target="slides/slide44.xml" /><Relationship Id="rId47" Type="http://schemas.openxmlformats.org/officeDocument/2006/relationships/slide" Target="slides/slide45.xml" /><Relationship Id="rId48" Type="http://schemas.openxmlformats.org/officeDocument/2006/relationships/slide" Target="slides/slide46.xml" /><Relationship Id="rId49" Type="http://schemas.openxmlformats.org/officeDocument/2006/relationships/slide" Target="slides/slide47.xml" /><Relationship Id="rId5" Type="http://schemas.openxmlformats.org/officeDocument/2006/relationships/slide" Target="slides/slide3.xml" /><Relationship Id="rId50" Type="http://schemas.openxmlformats.org/officeDocument/2006/relationships/slide" Target="slides/slide48.xml" /><Relationship Id="rId51" Type="http://schemas.openxmlformats.org/officeDocument/2006/relationships/slide" Target="slides/slide49.xml" /><Relationship Id="rId52" Type="http://schemas.openxmlformats.org/officeDocument/2006/relationships/tags" Target="tags/tag1.xml" /><Relationship Id="rId53" Type="http://schemas.openxmlformats.org/officeDocument/2006/relationships/presProps" Target="presProps.xml" /><Relationship Id="rId54" Type="http://schemas.openxmlformats.org/officeDocument/2006/relationships/viewProps" Target="viewProps.xml" /><Relationship Id="rId55" Type="http://schemas.openxmlformats.org/officeDocument/2006/relationships/theme" Target="theme/theme1.xml" /><Relationship Id="rId56" Type="http://schemas.openxmlformats.org/officeDocument/2006/relationships/tableStyles" Target="tableStyles.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D2876E1-E2BB-4355-A976-21DBF8B440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15F92E-5E34-4378-B879-07E9896791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484522E-DA1A-4798-82B9-0F99D1292F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02CE83E-C9DC-4A10-9EDC-DF3EEF60C2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D8A5757-F8E1-40D2-80F4-A3D352B3960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864FAC7-C2B7-4EC6-A1FA-1F4FF0773F8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D346D9A-F5F2-4259-A1B6-A561D4A8BAA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279E0A2-555A-4F81-A526-DAA9561BFC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2C4466-B32C-4DC1-8E63-A047CD03CF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6FF547-92FF-4CFE-AE8B-5EB5BF4238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789ED5-6E27-4A75-94D7-3BD7ED6078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bg>
      <p:bgRef idx="1003">
        <a:schemeClr val="bg2"/>
      </p:bgRef>
    </p:bg>
    <p:spTree>
      <p:nvGrpSpPr>
        <p:cNvPr id="1" name=""/>
        <p:cNvGrpSpPr/>
        <p:nvPr/>
      </p:nvGrpSpPr>
      <p:grpSpPr>
        <a:xfrm>
          <a:off x="0" y="0"/>
          <a:ext cx="0" cy="0"/>
        </a:xfrm>
      </p:grpSpPr>
      <p:sp>
        <p:nvSpPr>
          <p:cNvPr id="2" name="标题 1"/>
          <p:cNvSpPr>
            <a:spLocks noGrp="1"/>
          </p:cNvSpPr>
          <p:nvPr>
            <p:ph type="ctrTitle"/>
          </p:nvPr>
        </p:nvSpPr>
        <p:spPr>
          <a:xfrm>
            <a:off x="685800" y="1173157"/>
            <a:ext cx="7772400" cy="1470025"/>
          </a:xfrm>
        </p:spPr>
        <p:txBody>
          <a:bodyPr anchor="b"/>
          <a:lstStyle>
            <a:lvl1pPr algn="l">
              <a:defRPr sz="4800"/>
            </a:lvl1pPr>
          </a:lstStyle>
          <a:p>
            <a:r>
              <a:rPr kumimoji="0" lang="zh-CN" altLang="en-US" smtClean="0"/>
              <a:t>单击此处编辑母版标题样式</a:t>
            </a:r>
            <a:endParaRPr kumimoji="0" lang="en-US"/>
          </a:p>
        </p:txBody>
      </p:sp>
      <p:sp>
        <p:nvSpPr>
          <p:cNvPr id="3" name="副标题 2"/>
          <p:cNvSpPr>
            <a:spLocks noGrp="1"/>
          </p:cNvSpPr>
          <p:nvPr>
            <p:ph type="subTitle" idx="1"/>
          </p:nvPr>
        </p:nvSpPr>
        <p:spPr>
          <a:xfrm>
            <a:off x="687716" y="2643182"/>
            <a:ext cx="6670366" cy="1752600"/>
          </a:xfrm>
        </p:spPr>
        <p:txBody>
          <a:bodyPr/>
          <a:lstStyle>
            <a:lvl1pPr marL="0" indent="0" algn="l">
              <a:buNone/>
              <a:defRPr sz="2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kumimoji="0" lang="zh-CN" altLang="en-US" smtClean="0"/>
              <a:t>单击此处编辑母版副标题样式</a:t>
            </a:r>
            <a:endParaRPr kumimoji="0" lang="en-US"/>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
                <a:srgbClr val="000000"/>
              </a:buClr>
              <a:buSzTx/>
              <a:buFont typeface="Arial" pitchFamily="34" charset="0"/>
              <a:buChar char="•"/>
              <a:defRPr/>
            </a:pPr>
            <a:r>
              <a:rPr kumimoji="0" lang="en-US" altLang="zh-CN" sz="1200" b="0" i="0" u="none" strike="noStrike" kern="1200" cap="none" spc="0" normalizeH="0" baseline="0" noProof="1" smtClean="0">
                <a:ln>
                  <a:noFill/>
                </a:ln>
                <a:solidFill>
                  <a:srgbClr val="898989"/>
                </a:solidFill>
                <a:effectLst/>
                <a:uLnTx/>
                <a:uFillTx/>
                <a:latin typeface="Cambria" panose="02040503050406030204" pitchFamily="18" charset="0"/>
                <a:ea typeface="黑体" panose="02010609060101010101" pitchFamily="49" charset="-122"/>
                <a:cs typeface="+mn-cs"/>
              </a:rPr>
              <a:t>{DATE \@ yyyy/M/d|2021/5/1}</a:t>
            </a:r>
            <a:endParaRPr kumimoji="0" lang="en-US" altLang="zh-CN" sz="1200" b="0" i="0" u="none" strike="noStrike" kern="1200" cap="none" spc="0" normalizeH="0" baseline="0" noProof="1">
              <a:ln>
                <a:noFill/>
              </a:ln>
              <a:solidFill>
                <a:srgbClr val="898989"/>
              </a:solidFill>
              <a:effectLst/>
              <a:uLnTx/>
              <a:uFillTx/>
              <a:latin typeface="Cambria" panose="02040503050406030204" pitchFamily="18" charset="0"/>
              <a:ea typeface="黑体" panose="02010609060101010101" pitchFamily="49" charset="-122"/>
              <a:cs typeface="+mn-cs"/>
            </a:endParaRPr>
          </a:p>
        </p:txBody>
      </p:sp>
      <p:sp>
        <p:nvSpPr>
          <p:cNvPr id="5" name="页脚占位符 4"/>
          <p:cNvSpPr>
            <a:spLocks noGrp="1"/>
          </p:cNvSpPr>
          <p:nvPr>
            <p:ph type="ftr" sz="quarter" idx="11"/>
          </p:nvPr>
        </p:nvSpPr>
        <p:spPr/>
        <p:txBody>
          <a:bodyPr/>
          <a:lstStyle/>
          <a:p>
            <a:endParaRPr kumimoji="0" lang="zh-CN" altLang="en-US"/>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en-US" altLang="zh-CN" smtClean="0"/>
              <a:pPr lvl="0" eaLnBrk="1" hangingPunct="1"/>
              <a:t>‹#›</a:t>
            </a:fld>
            <a:endParaRPr lang="en-US" altLang="zh-CN"/>
          </a:p>
        </p:txBody>
      </p:sp>
    </p:spTree>
  </p:cSld>
  <p:clrMapOvr>
    <a:overrideClrMapping bg1="lt1" tx1="dk1" bg2="lt2" tx2="dk2" accent1="accent1" accent2="accent2" accent3="accent3" accent4="accent4" accent5="accent5" accent6="accent6" hlink="hlink" folHlink="folHlink"/>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kumimoji="0" lang="zh-CN" altLang="en-US" smtClean="0"/>
              <a:t>单击此处编辑母版标题样式</a:t>
            </a:r>
            <a:endParaRPr kumimoji="0" lang="en-US"/>
          </a:p>
        </p:txBody>
      </p:sp>
      <p:sp>
        <p:nvSpPr>
          <p:cNvPr id="3" name="内容占位符 2"/>
          <p:cNvSpPr>
            <a:spLocks noGrp="1"/>
          </p:cNvSpPr>
          <p:nvPr>
            <p:ph idx="1"/>
          </p:nvPr>
        </p:nvSpPr>
        <p:spPr/>
        <p:txBody>
          <a:body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
                <a:srgbClr val="000000"/>
              </a:buClr>
              <a:buSzTx/>
              <a:buFont typeface="Arial" pitchFamily="34" charset="0"/>
              <a:buChar char="•"/>
              <a:defRPr/>
            </a:pPr>
            <a:r>
              <a:rPr kumimoji="0" lang="en-US" altLang="zh-CN" sz="1200" b="0" i="0" u="none" strike="noStrike" kern="1200" cap="none" spc="0" normalizeH="0" baseline="0" noProof="1" smtClean="0">
                <a:ln>
                  <a:noFill/>
                </a:ln>
                <a:solidFill>
                  <a:srgbClr val="898989"/>
                </a:solidFill>
                <a:effectLst/>
                <a:uLnTx/>
                <a:uFillTx/>
                <a:latin typeface="Cambria" panose="02040503050406030204" pitchFamily="18" charset="0"/>
                <a:ea typeface="黑体" panose="02010609060101010101" pitchFamily="49" charset="-122"/>
                <a:cs typeface="+mn-cs"/>
              </a:rPr>
              <a:t>{DATE \@ yyyy/M/d|2021/5/1}</a:t>
            </a:r>
            <a:endParaRPr kumimoji="0" lang="en-US" altLang="zh-CN" sz="1200" b="0" i="0" u="none" strike="noStrike" kern="1200" cap="none" spc="0" normalizeH="0" baseline="0" noProof="1">
              <a:ln>
                <a:noFill/>
              </a:ln>
              <a:solidFill>
                <a:srgbClr val="898989"/>
              </a:solidFill>
              <a:effectLst/>
              <a:uLnTx/>
              <a:uFillTx/>
              <a:latin typeface="Cambria" panose="02040503050406030204" pitchFamily="18" charset="0"/>
              <a:ea typeface="黑体" panose="02010609060101010101" pitchFamily="49" charset="-122"/>
              <a:cs typeface="+mn-cs"/>
            </a:endParaRPr>
          </a:p>
        </p:txBody>
      </p:sp>
      <p:sp>
        <p:nvSpPr>
          <p:cNvPr id="5" name="页脚占位符 4"/>
          <p:cNvSpPr>
            <a:spLocks noGrp="1"/>
          </p:cNvSpPr>
          <p:nvPr>
            <p:ph type="ftr" sz="quarter" idx="11"/>
          </p:nvPr>
        </p:nvSpPr>
        <p:spPr/>
        <p:txBody>
          <a:bodyPr/>
          <a:lstStyle/>
          <a:p>
            <a:endParaRPr kumimoji="0" lang="zh-CN" altLang="en-US"/>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en-US" altLang="zh-CN" smtClean="0"/>
              <a:pPr lvl="0" eaLnBrk="1" hangingPunct="1"/>
              <a:t>‹#›</a:t>
            </a:fld>
            <a:endParaRPr lang="en-US" altLang="zh-CN"/>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bg>
      <p:bgRef idx="1003">
        <a:schemeClr val="bg2"/>
      </p:bgRef>
    </p:bg>
    <p:spTree>
      <p:nvGrpSpPr>
        <p:cNvPr id="1" name=""/>
        <p:cNvGrpSpPr/>
        <p:nvPr/>
      </p:nvGrpSpPr>
      <p:grpSpPr>
        <a:xfrm>
          <a:off x="0" y="0"/>
          <a:ext cx="0" cy="0"/>
        </a:xfrm>
      </p:grpSpPr>
      <p:sp>
        <p:nvSpPr>
          <p:cNvPr id="2" name="标题 1"/>
          <p:cNvSpPr>
            <a:spLocks noGrp="1"/>
          </p:cNvSpPr>
          <p:nvPr>
            <p:ph type="title"/>
          </p:nvPr>
        </p:nvSpPr>
        <p:spPr>
          <a:xfrm>
            <a:off x="685800" y="2924181"/>
            <a:ext cx="7772400" cy="1362075"/>
          </a:xfrm>
        </p:spPr>
        <p:txBody>
          <a:bodyPr anchor="t"/>
          <a:lstStyle>
            <a:lvl1pPr algn="l">
              <a:defRPr sz="4400" b="0" cap="all"/>
            </a:lvl1pPr>
          </a:lstStyle>
          <a:p>
            <a:r>
              <a:rPr kumimoji="0" lang="zh-CN" altLang="en-US" smtClean="0"/>
              <a:t>单击此处编辑母版标题样式</a:t>
            </a:r>
            <a:endParaRPr kumimoji="0" lang="en-US"/>
          </a:p>
        </p:txBody>
      </p:sp>
      <p:sp>
        <p:nvSpPr>
          <p:cNvPr id="3" name="文本占位符 2"/>
          <p:cNvSpPr>
            <a:spLocks noGrp="1"/>
          </p:cNvSpPr>
          <p:nvPr>
            <p:ph type="body" idx="1"/>
          </p:nvPr>
        </p:nvSpPr>
        <p:spPr>
          <a:xfrm>
            <a:off x="685800" y="1428747"/>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
                <a:srgbClr val="000000"/>
              </a:buClr>
              <a:buSzTx/>
              <a:buFont typeface="Arial" pitchFamily="34" charset="0"/>
              <a:buChar char="•"/>
              <a:defRPr/>
            </a:pPr>
            <a:r>
              <a:rPr kumimoji="0" lang="en-US" altLang="zh-CN" sz="1200" b="0" i="0" u="none" strike="noStrike" kern="1200" cap="none" spc="0" normalizeH="0" baseline="0" noProof="1" smtClean="0">
                <a:ln>
                  <a:noFill/>
                </a:ln>
                <a:solidFill>
                  <a:srgbClr val="898989"/>
                </a:solidFill>
                <a:effectLst/>
                <a:uLnTx/>
                <a:uFillTx/>
                <a:latin typeface="Cambria" panose="02040503050406030204" pitchFamily="18" charset="0"/>
                <a:ea typeface="黑体" panose="02010609060101010101" pitchFamily="49" charset="-122"/>
                <a:cs typeface="+mn-cs"/>
              </a:rPr>
              <a:t>{DATE \@ yyyy/M/d|2021/5/1}</a:t>
            </a:r>
            <a:endParaRPr kumimoji="0" lang="en-US" altLang="zh-CN" sz="1200" b="0" i="0" u="none" strike="noStrike" kern="1200" cap="none" spc="0" normalizeH="0" baseline="0" noProof="1">
              <a:ln>
                <a:noFill/>
              </a:ln>
              <a:solidFill>
                <a:srgbClr val="898989"/>
              </a:solidFill>
              <a:effectLst/>
              <a:uLnTx/>
              <a:uFillTx/>
              <a:latin typeface="Cambria" panose="02040503050406030204" pitchFamily="18" charset="0"/>
              <a:ea typeface="黑体" panose="02010609060101010101" pitchFamily="49" charset="-122"/>
              <a:cs typeface="+mn-cs"/>
            </a:endParaRPr>
          </a:p>
        </p:txBody>
      </p:sp>
      <p:sp>
        <p:nvSpPr>
          <p:cNvPr id="5" name="页脚占位符 4"/>
          <p:cNvSpPr>
            <a:spLocks noGrp="1"/>
          </p:cNvSpPr>
          <p:nvPr>
            <p:ph type="ftr" sz="quarter" idx="11"/>
          </p:nvPr>
        </p:nvSpPr>
        <p:spPr/>
        <p:txBody>
          <a:bodyPr/>
          <a:lstStyle/>
          <a:p>
            <a:endParaRPr kumimoji="0" lang="zh-CN" altLang="en-US"/>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en-US" altLang="zh-CN" smtClean="0"/>
              <a:pPr lvl="0" eaLnBrk="1" hangingPunct="1"/>
              <a:t>‹#›</a:t>
            </a:fld>
            <a:endParaRPr lang="en-US" altLang="zh-CN"/>
          </a:p>
        </p:txBody>
      </p:sp>
    </p:spTree>
  </p:cSld>
  <p:clrMapOvr>
    <a:overrideClrMapping bg1="lt1" tx1="dk1" bg2="lt2" tx2="dk2" accent1="accent1" accent2="accent2" accent3="accent3" accent4="accent4" accent5="accent5" accent6="accent6" hlink="hlink" folHlink="folHlink"/>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kumimoji="0" lang="zh-CN" altLang="en-US" smtClean="0"/>
              <a:t>单击此处编辑母版标题样式</a:t>
            </a:r>
            <a:endParaRPr kumimoji="0" lang="en-US"/>
          </a:p>
        </p:txBody>
      </p:sp>
      <p:sp>
        <p:nvSpPr>
          <p:cNvPr id="3" name="内容占位符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4" name="内容占位符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5" name="日期占位符 4"/>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
                <a:srgbClr val="000000"/>
              </a:buClr>
              <a:buSzTx/>
              <a:buFont typeface="Arial" pitchFamily="34" charset="0"/>
              <a:buChar char="•"/>
              <a:defRPr/>
            </a:pPr>
            <a:r>
              <a:rPr kumimoji="0" lang="en-US" altLang="zh-CN" sz="1200" b="0" i="0" u="none" strike="noStrike" kern="1200" cap="none" spc="0" normalizeH="0" baseline="0" noProof="1" smtClean="0">
                <a:ln>
                  <a:noFill/>
                </a:ln>
                <a:solidFill>
                  <a:srgbClr val="898989"/>
                </a:solidFill>
                <a:effectLst/>
                <a:uLnTx/>
                <a:uFillTx/>
                <a:latin typeface="Cambria" panose="02040503050406030204" pitchFamily="18" charset="0"/>
                <a:ea typeface="黑体" panose="02010609060101010101" pitchFamily="49" charset="-122"/>
                <a:cs typeface="+mn-cs"/>
              </a:rPr>
              <a:t>{DATE \@ yyyy/M/d|2021/5/1}</a:t>
            </a:r>
            <a:endParaRPr kumimoji="0" lang="en-US" altLang="zh-CN" sz="1200" b="0" i="0" u="none" strike="noStrike" kern="1200" cap="none" spc="0" normalizeH="0" baseline="0" noProof="1">
              <a:ln>
                <a:noFill/>
              </a:ln>
              <a:solidFill>
                <a:srgbClr val="898989"/>
              </a:solidFill>
              <a:effectLst/>
              <a:uLnTx/>
              <a:uFillTx/>
              <a:latin typeface="Cambria" panose="02040503050406030204" pitchFamily="18" charset="0"/>
              <a:ea typeface="黑体" panose="02010609060101010101" pitchFamily="49" charset="-122"/>
              <a:cs typeface="+mn-cs"/>
            </a:endParaRPr>
          </a:p>
        </p:txBody>
      </p:sp>
      <p:sp>
        <p:nvSpPr>
          <p:cNvPr id="6" name="页脚占位符 5"/>
          <p:cNvSpPr>
            <a:spLocks noGrp="1"/>
          </p:cNvSpPr>
          <p:nvPr>
            <p:ph type="ftr" sz="quarter" idx="11"/>
          </p:nvPr>
        </p:nvSpPr>
        <p:spPr/>
        <p:txBody>
          <a:bodyPr/>
          <a:lstStyle/>
          <a:p>
            <a:endParaRPr kumimoji="0" lang="zh-CN" altLang="en-US"/>
          </a:p>
        </p:txBody>
      </p:sp>
      <p:sp>
        <p:nvSpPr>
          <p:cNvPr id="7" name="灯片编号占位符 6"/>
          <p:cNvSpPr>
            <a:spLocks noGrp="1"/>
          </p:cNvSpPr>
          <p:nvPr>
            <p:ph type="sldNum" sz="quarter" idx="12"/>
          </p:nvPr>
        </p:nvSpPr>
        <p:spPr/>
        <p:txBody>
          <a:bodyPr/>
          <a:lstStyle/>
          <a:p>
            <a:pPr lvl="0" eaLnBrk="1" hangingPunct="1"/>
            <a:fld id="{9A0DB2DC-4C9A-4742-B13C-FB6460FD3503}" type="slidenum">
              <a:rPr lang="en-US" altLang="zh-CN" smtClean="0"/>
              <a:pPr lvl="0" eaLnBrk="1" hangingPunct="1"/>
              <a:t>‹#›</a:t>
            </a:fld>
            <a:endParaRPr lang="en-US" altLang="zh-CN"/>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p:txBody>
          <a:bodyPr/>
          <a:lstStyle>
            <a:lvl1pPr>
              <a:defRPr/>
            </a:lvl1pPr>
          </a:lstStyle>
          <a:p>
            <a:r>
              <a:rPr kumimoji="0" lang="zh-CN" altLang="en-US" smtClean="0"/>
              <a:t>单击此处编辑母版标题样式</a:t>
            </a:r>
            <a:endParaRPr kumimoji="0" 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eaLnBrk="1" latinLnBrk="0" hangingPunct="1"/>
            <a:r>
              <a:rPr kumimoji="0" lang="zh-CN" altLang="en-US" smtClean="0"/>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eaLnBrk="1" latinLnBrk="0" hangingPunct="1"/>
            <a:r>
              <a:rPr kumimoji="0" lang="zh-CN" altLang="en-US" smtClean="0"/>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7" name="日期占位符 6"/>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
                <a:srgbClr val="000000"/>
              </a:buClr>
              <a:buSzTx/>
              <a:buFont typeface="Arial" pitchFamily="34" charset="0"/>
              <a:buChar char="•"/>
              <a:defRPr/>
            </a:pPr>
            <a:r>
              <a:rPr kumimoji="0" lang="en-US" altLang="zh-CN" sz="1200" b="0" i="0" u="none" strike="noStrike" kern="1200" cap="none" spc="0" normalizeH="0" baseline="0" noProof="1" smtClean="0">
                <a:ln>
                  <a:noFill/>
                </a:ln>
                <a:solidFill>
                  <a:srgbClr val="898989"/>
                </a:solidFill>
                <a:effectLst/>
                <a:uLnTx/>
                <a:uFillTx/>
                <a:latin typeface="Cambria" panose="02040503050406030204" pitchFamily="18" charset="0"/>
                <a:ea typeface="黑体" panose="02010609060101010101" pitchFamily="49" charset="-122"/>
                <a:cs typeface="+mn-cs"/>
              </a:rPr>
              <a:t>{DATE \@ yyyy/M/d|2021/5/1}</a:t>
            </a:r>
            <a:endParaRPr kumimoji="0" lang="en-US" altLang="zh-CN" sz="1200" b="0" i="0" u="none" strike="noStrike" kern="1200" cap="none" spc="0" normalizeH="0" baseline="0" noProof="1">
              <a:ln>
                <a:noFill/>
              </a:ln>
              <a:solidFill>
                <a:srgbClr val="898989"/>
              </a:solidFill>
              <a:effectLst/>
              <a:uLnTx/>
              <a:uFillTx/>
              <a:latin typeface="Cambria" panose="02040503050406030204" pitchFamily="18" charset="0"/>
              <a:ea typeface="黑体" panose="02010609060101010101" pitchFamily="49" charset="-122"/>
              <a:cs typeface="+mn-cs"/>
            </a:endParaRPr>
          </a:p>
        </p:txBody>
      </p:sp>
      <p:sp>
        <p:nvSpPr>
          <p:cNvPr id="8" name="页脚占位符 7"/>
          <p:cNvSpPr>
            <a:spLocks noGrp="1"/>
          </p:cNvSpPr>
          <p:nvPr>
            <p:ph type="ftr" sz="quarter" idx="11"/>
          </p:nvPr>
        </p:nvSpPr>
        <p:spPr/>
        <p:txBody>
          <a:bodyPr/>
          <a:lstStyle/>
          <a:p>
            <a:endParaRPr kumimoji="0" lang="zh-CN" altLang="en-US"/>
          </a:p>
        </p:txBody>
      </p:sp>
      <p:sp>
        <p:nvSpPr>
          <p:cNvPr id="9" name="灯片编号占位符 8"/>
          <p:cNvSpPr>
            <a:spLocks noGrp="1"/>
          </p:cNvSpPr>
          <p:nvPr>
            <p:ph type="sldNum" sz="quarter" idx="12"/>
          </p:nvPr>
        </p:nvSpPr>
        <p:spPr/>
        <p:txBody>
          <a:bodyPr/>
          <a:lstStyle/>
          <a:p>
            <a:pPr lvl="0" eaLnBrk="1" hangingPunct="1"/>
            <a:fld id="{9A0DB2DC-4C9A-4742-B13C-FB6460FD3503}" type="slidenum">
              <a:rPr lang="en-US" altLang="zh-CN" smtClean="0"/>
              <a:pPr lvl="0" eaLnBrk="1" hangingPunct="1"/>
              <a:t>‹#›</a:t>
            </a:fld>
            <a:endParaRPr lang="en-US" altLang="zh-CN"/>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kumimoji="0" lang="zh-CN" altLang="en-US" smtClean="0"/>
              <a:t>单击此处编辑母版标题样式</a:t>
            </a:r>
            <a:endParaRPr kumimoji="0" lang="en-US"/>
          </a:p>
        </p:txBody>
      </p:sp>
      <p:sp>
        <p:nvSpPr>
          <p:cNvPr id="3" name="日期占位符 2"/>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
                <a:srgbClr val="000000"/>
              </a:buClr>
              <a:buSzTx/>
              <a:buFont typeface="Arial" pitchFamily="34" charset="0"/>
              <a:buChar char="•"/>
              <a:defRPr/>
            </a:pPr>
            <a:r>
              <a:rPr kumimoji="0" lang="en-US" altLang="zh-CN" sz="1200" b="0" i="0" u="none" strike="noStrike" kern="1200" cap="none" spc="0" normalizeH="0" baseline="0" noProof="1" smtClean="0">
                <a:ln>
                  <a:noFill/>
                </a:ln>
                <a:solidFill>
                  <a:srgbClr val="898989"/>
                </a:solidFill>
                <a:effectLst/>
                <a:uLnTx/>
                <a:uFillTx/>
                <a:latin typeface="Cambria" panose="02040503050406030204" pitchFamily="18" charset="0"/>
                <a:ea typeface="黑体" panose="02010609060101010101" pitchFamily="49" charset="-122"/>
                <a:cs typeface="+mn-cs"/>
              </a:rPr>
              <a:t>{DATE \@ yyyy/M/d|2021/5/1}</a:t>
            </a:r>
            <a:endParaRPr kumimoji="0" lang="en-US" altLang="zh-CN" sz="1200" b="0" i="0" u="none" strike="noStrike" kern="1200" cap="none" spc="0" normalizeH="0" baseline="0" noProof="1">
              <a:ln>
                <a:noFill/>
              </a:ln>
              <a:solidFill>
                <a:srgbClr val="898989"/>
              </a:solidFill>
              <a:effectLst/>
              <a:uLnTx/>
              <a:uFillTx/>
              <a:latin typeface="Cambria" panose="02040503050406030204" pitchFamily="18" charset="0"/>
              <a:ea typeface="黑体" panose="02010609060101010101" pitchFamily="49" charset="-122"/>
              <a:cs typeface="+mn-cs"/>
            </a:endParaRPr>
          </a:p>
        </p:txBody>
      </p:sp>
      <p:sp>
        <p:nvSpPr>
          <p:cNvPr id="4" name="页脚占位符 3"/>
          <p:cNvSpPr>
            <a:spLocks noGrp="1"/>
          </p:cNvSpPr>
          <p:nvPr>
            <p:ph type="ftr" sz="quarter" idx="11"/>
          </p:nvPr>
        </p:nvSpPr>
        <p:spPr/>
        <p:txBody>
          <a:bodyPr/>
          <a:lstStyle/>
          <a:p>
            <a:endParaRPr kumimoji="0" lang="zh-CN" altLang="en-US"/>
          </a:p>
        </p:txBody>
      </p:sp>
      <p:sp>
        <p:nvSpPr>
          <p:cNvPr id="5" name="灯片编号占位符 4"/>
          <p:cNvSpPr>
            <a:spLocks noGrp="1"/>
          </p:cNvSpPr>
          <p:nvPr>
            <p:ph type="sldNum" sz="quarter" idx="12"/>
          </p:nvPr>
        </p:nvSpPr>
        <p:spPr/>
        <p:txBody>
          <a:bodyPr/>
          <a:lstStyle/>
          <a:p>
            <a:pPr lvl="0" eaLnBrk="1" hangingPunct="1"/>
            <a:fld id="{9A0DB2DC-4C9A-4742-B13C-FB6460FD3503}" type="slidenum">
              <a:rPr lang="en-US" altLang="zh-CN" smtClean="0"/>
              <a:pPr lvl="0" eaLnBrk="1" hangingPunct="1"/>
              <a:t>‹#›</a:t>
            </a:fld>
            <a:endParaRPr lang="en-US" altLang="zh-CN"/>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
                <a:srgbClr val="000000"/>
              </a:buClr>
              <a:buSzTx/>
              <a:buFont typeface="Arial" pitchFamily="34" charset="0"/>
              <a:buChar char="•"/>
              <a:defRPr/>
            </a:pPr>
            <a:r>
              <a:rPr kumimoji="0" lang="en-US" altLang="zh-CN" sz="1200" b="0" i="0" u="none" strike="noStrike" kern="1200" cap="none" spc="0" normalizeH="0" baseline="0" noProof="1" smtClean="0">
                <a:ln>
                  <a:noFill/>
                </a:ln>
                <a:solidFill>
                  <a:srgbClr val="898989"/>
                </a:solidFill>
                <a:effectLst/>
                <a:uLnTx/>
                <a:uFillTx/>
                <a:latin typeface="Cambria" panose="02040503050406030204" pitchFamily="18" charset="0"/>
                <a:ea typeface="黑体" panose="02010609060101010101" pitchFamily="49" charset="-122"/>
                <a:cs typeface="+mn-cs"/>
              </a:rPr>
              <a:t>{DATE \@ yyyy/M/d|2021/5/1}</a:t>
            </a:r>
            <a:endParaRPr kumimoji="0" lang="en-US" altLang="zh-CN" sz="1200" b="0" i="0" u="none" strike="noStrike" kern="1200" cap="none" spc="0" normalizeH="0" baseline="0" noProof="1">
              <a:ln>
                <a:noFill/>
              </a:ln>
              <a:solidFill>
                <a:srgbClr val="898989"/>
              </a:solidFill>
              <a:effectLst/>
              <a:uLnTx/>
              <a:uFillTx/>
              <a:latin typeface="Cambria" panose="02040503050406030204" pitchFamily="18" charset="0"/>
              <a:ea typeface="黑体" panose="02010609060101010101" pitchFamily="49" charset="-122"/>
              <a:cs typeface="+mn-cs"/>
            </a:endParaRPr>
          </a:p>
        </p:txBody>
      </p:sp>
      <p:sp>
        <p:nvSpPr>
          <p:cNvPr id="3" name="页脚占位符 2"/>
          <p:cNvSpPr>
            <a:spLocks noGrp="1"/>
          </p:cNvSpPr>
          <p:nvPr>
            <p:ph type="ftr" sz="quarter" idx="11"/>
          </p:nvPr>
        </p:nvSpPr>
        <p:spPr/>
        <p:txBody>
          <a:bodyPr/>
          <a:lstStyle/>
          <a:p>
            <a:endParaRPr kumimoji="0" lang="zh-CN" altLang="en-US"/>
          </a:p>
        </p:txBody>
      </p:sp>
      <p:sp>
        <p:nvSpPr>
          <p:cNvPr id="4" name="灯片编号占位符 3"/>
          <p:cNvSpPr>
            <a:spLocks noGrp="1"/>
          </p:cNvSpPr>
          <p:nvPr>
            <p:ph type="sldNum" sz="quarter" idx="12"/>
          </p:nvPr>
        </p:nvSpPr>
        <p:spPr/>
        <p:txBody>
          <a:bodyPr/>
          <a:lstStyle/>
          <a:p>
            <a:pPr lvl="0" eaLnBrk="1" hangingPunct="1"/>
            <a:fld id="{9A0DB2DC-4C9A-4742-B13C-FB6460FD3503}" type="slidenum">
              <a:rPr lang="en-US" altLang="zh-CN" smtClean="0"/>
              <a:pPr lvl="0" eaLnBrk="1" hangingPunct="1"/>
              <a:t>‹#›</a:t>
            </a:fld>
            <a:endParaRPr lang="en-US" altLang="zh-CN"/>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3" name="内容占位符 2"/>
          <p:cNvSpPr>
            <a:spLocks noGrp="1"/>
          </p:cNvSpPr>
          <p:nvPr>
            <p:ph idx="1"/>
          </p:nvPr>
        </p:nvSpPr>
        <p:spPr>
          <a:xfrm>
            <a:off x="460382" y="1071546"/>
            <a:ext cx="5111750" cy="504976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4" name="文本占位符 3"/>
          <p:cNvSpPr>
            <a:spLocks noGrp="1"/>
          </p:cNvSpPr>
          <p:nvPr>
            <p:ph type="body" sz="half" idx="2"/>
          </p:nvPr>
        </p:nvSpPr>
        <p:spPr>
          <a:xfrm>
            <a:off x="5679083" y="1071546"/>
            <a:ext cx="3008313" cy="342902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5" name="日期占位符 4"/>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
                <a:srgbClr val="000000"/>
              </a:buClr>
              <a:buSzTx/>
              <a:buFont typeface="Arial" pitchFamily="34" charset="0"/>
              <a:buChar char="•"/>
              <a:defRPr/>
            </a:pPr>
            <a:r>
              <a:rPr kumimoji="0" lang="en-US" altLang="zh-CN" sz="1200" b="0" i="0" u="none" strike="noStrike" kern="1200" cap="none" spc="0" normalizeH="0" baseline="0" noProof="1" smtClean="0">
                <a:ln>
                  <a:noFill/>
                </a:ln>
                <a:solidFill>
                  <a:srgbClr val="898989"/>
                </a:solidFill>
                <a:effectLst/>
                <a:uLnTx/>
                <a:uFillTx/>
                <a:latin typeface="Cambria" panose="02040503050406030204" pitchFamily="18" charset="0"/>
                <a:ea typeface="黑体" panose="02010609060101010101" pitchFamily="49" charset="-122"/>
                <a:cs typeface="+mn-cs"/>
              </a:rPr>
              <a:t>{DATE \@ yyyy/M/d|2021/5/1}</a:t>
            </a:r>
            <a:endParaRPr kumimoji="0" lang="en-US" altLang="zh-CN" sz="1200" b="0" i="0" u="none" strike="noStrike" kern="1200" cap="none" spc="0" normalizeH="0" baseline="0" noProof="1">
              <a:ln>
                <a:noFill/>
              </a:ln>
              <a:solidFill>
                <a:srgbClr val="898989"/>
              </a:solidFill>
              <a:effectLst/>
              <a:uLnTx/>
              <a:uFillTx/>
              <a:latin typeface="Cambria" panose="02040503050406030204" pitchFamily="18" charset="0"/>
              <a:ea typeface="黑体" panose="02010609060101010101" pitchFamily="49" charset="-122"/>
              <a:cs typeface="+mn-cs"/>
            </a:endParaRPr>
          </a:p>
        </p:txBody>
      </p:sp>
      <p:sp>
        <p:nvSpPr>
          <p:cNvPr id="6" name="页脚占位符 5"/>
          <p:cNvSpPr>
            <a:spLocks noGrp="1"/>
          </p:cNvSpPr>
          <p:nvPr>
            <p:ph type="ftr" sz="quarter" idx="11"/>
          </p:nvPr>
        </p:nvSpPr>
        <p:spPr/>
        <p:txBody>
          <a:bodyPr/>
          <a:lstStyle/>
          <a:p>
            <a:endParaRPr kumimoji="0" lang="zh-CN" altLang="en-US"/>
          </a:p>
        </p:txBody>
      </p:sp>
      <p:sp>
        <p:nvSpPr>
          <p:cNvPr id="7" name="灯片编号占位符 6"/>
          <p:cNvSpPr>
            <a:spLocks noGrp="1"/>
          </p:cNvSpPr>
          <p:nvPr>
            <p:ph type="sldNum" sz="quarter" idx="12"/>
          </p:nvPr>
        </p:nvSpPr>
        <p:spPr/>
        <p:txBody>
          <a:bodyPr/>
          <a:lstStyle/>
          <a:p>
            <a:pPr lvl="0" eaLnBrk="1" hangingPunct="1"/>
            <a:fld id="{9A0DB2DC-4C9A-4742-B13C-FB6460FD3503}" type="slidenum">
              <a:rPr lang="en-US" altLang="zh-CN" smtClean="0"/>
              <a:pPr lvl="0" eaLnBrk="1" hangingPunct="1"/>
              <a:t>‹#›</a:t>
            </a:fld>
            <a:endParaRPr lang="en-US" altLang="zh-CN"/>
          </a:p>
        </p:txBody>
      </p:sp>
      <p:sp>
        <p:nvSpPr>
          <p:cNvPr id="2" name="标题 1"/>
          <p:cNvSpPr>
            <a:spLocks noGrp="1"/>
          </p:cNvSpPr>
          <p:nvPr>
            <p:ph type="title"/>
          </p:nvPr>
        </p:nvSpPr>
        <p:spPr>
          <a:xfrm>
            <a:off x="457205" y="285728"/>
            <a:ext cx="8230993" cy="696626"/>
          </a:xfrm>
        </p:spPr>
        <p:txBody>
          <a:bodyPr anchor="ctr"/>
          <a:lstStyle>
            <a:lvl1pPr algn="ctr">
              <a:defRPr sz="3600" b="0"/>
            </a:lvl1pPr>
          </a:lstStyle>
          <a:p>
            <a:r>
              <a:rPr kumimoji="0" lang="zh-CN" altLang="en-US" smtClean="0"/>
              <a:t>单击此处编辑母版标题样式</a:t>
            </a:r>
            <a:endParaRPr kumimoji="0"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001024" y="642918"/>
            <a:ext cx="785818" cy="4572032"/>
          </a:xfrm>
        </p:spPr>
        <p:txBody>
          <a:bodyPr vert="eaVert" anchor="ctr"/>
          <a:lstStyle>
            <a:lvl1pPr algn="l">
              <a:defRPr sz="2400" b="0"/>
            </a:lvl1pPr>
          </a:lstStyle>
          <a:p>
            <a:r>
              <a:rPr kumimoji="0" lang="zh-CN" altLang="en-US" smtClean="0"/>
              <a:t>单击此处编辑母版标题样式</a:t>
            </a:r>
            <a:endParaRPr kumimoji="0" lang="en-US"/>
          </a:p>
        </p:txBody>
      </p:sp>
      <p:sp>
        <p:nvSpPr>
          <p:cNvPr id="3" name="图片占位符 2"/>
          <p:cNvSpPr>
            <a:spLocks noGrp="1"/>
          </p:cNvSpPr>
          <p:nvPr>
            <p:ph type="pic" idx="1"/>
          </p:nvPr>
        </p:nvSpPr>
        <p:spPr>
          <a:xfrm>
            <a:off x="442922" y="541340"/>
            <a:ext cx="6415094" cy="5459428"/>
          </a:xfrm>
          <a:prstGeom prst="roundRect">
            <a:avLst>
              <a:gd name="adj" fmla="val 4800"/>
            </a:avLst>
          </a:prstGeom>
          <a:solidFill>
            <a:schemeClr val="accent1">
              <a:tint val="20000"/>
            </a:schemeClr>
          </a:solidFill>
          <a:ln w="38100">
            <a:gradFill flip="none" rotWithShape="1">
              <a:gsLst>
                <a:gs pos="0">
                  <a:schemeClr val="accent1">
                    <a:alpha val="50000"/>
                  </a:schemeClr>
                </a:gs>
                <a:gs pos="100000">
                  <a:schemeClr val="accent1">
                    <a:tint val="20000"/>
                  </a:schemeClr>
                </a:gs>
              </a:gsLst>
              <a:lin ang="16200000" scaled="1"/>
            </a:gradFill>
          </a:ln>
          <a:effectLst>
            <a:outerShdw blurRad="76200" dist="38100" dir="5400000" sx="100500" sy="100500" algn="tl" rotWithShape="0">
              <a:srgbClr val="000000">
                <a:alpha val="50000"/>
              </a:srgb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kumimoji="0" lang="zh-CN" altLang="en-US" smtClean="0"/>
              <a:t>单击图标添加图片</a:t>
            </a:r>
            <a:endParaRPr kumimoji="0" lang="en-US"/>
          </a:p>
        </p:txBody>
      </p:sp>
      <p:sp>
        <p:nvSpPr>
          <p:cNvPr id="4" name="文本占位符 3"/>
          <p:cNvSpPr>
            <a:spLocks noGrp="1"/>
          </p:cNvSpPr>
          <p:nvPr>
            <p:ph type="body" sz="half" idx="2"/>
          </p:nvPr>
        </p:nvSpPr>
        <p:spPr>
          <a:xfrm>
            <a:off x="7072330" y="1000108"/>
            <a:ext cx="914368" cy="4214842"/>
          </a:xfrm>
        </p:spPr>
        <p:txBody>
          <a:bodyPr vert="eaVert" anchor="ctr"/>
          <a:lstStyle>
            <a:lvl1pPr marL="0" indent="0" algn="ctr">
              <a:buNone/>
              <a:defRPr sz="1400"/>
            </a:lvl1pPr>
            <a:lvl2pPr marL="457200" indent="0" algn="ctr">
              <a:buNone/>
              <a:defRPr sz="1200"/>
            </a:lvl2pPr>
            <a:lvl3pPr marL="914400" indent="0" algn="ctr">
              <a:buNone/>
              <a:defRPr sz="1000"/>
            </a:lvl3pPr>
            <a:lvl4pPr marL="1371600" indent="0" algn="ctr">
              <a:buNone/>
              <a:defRPr sz="900"/>
            </a:lvl4pPr>
            <a:lvl5pPr marL="1828800" indent="0" algn="ctr">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5" name="日期占位符 4"/>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
                <a:srgbClr val="000000"/>
              </a:buClr>
              <a:buSzTx/>
              <a:buFont typeface="Arial" pitchFamily="34" charset="0"/>
              <a:buChar char="•"/>
              <a:defRPr/>
            </a:pPr>
            <a:r>
              <a:rPr kumimoji="0" lang="en-US" altLang="zh-CN" sz="1200" b="0" i="0" u="none" strike="noStrike" kern="1200" cap="none" spc="0" normalizeH="0" baseline="0" noProof="1" smtClean="0">
                <a:ln>
                  <a:noFill/>
                </a:ln>
                <a:solidFill>
                  <a:srgbClr val="898989"/>
                </a:solidFill>
                <a:effectLst/>
                <a:uLnTx/>
                <a:uFillTx/>
                <a:latin typeface="Cambria" panose="02040503050406030204" pitchFamily="18" charset="0"/>
                <a:ea typeface="黑体" panose="02010609060101010101" pitchFamily="49" charset="-122"/>
                <a:cs typeface="+mn-cs"/>
              </a:rPr>
              <a:t>{DATE \@ yyyy/M/d|2021/5/1}</a:t>
            </a:r>
            <a:endParaRPr kumimoji="0" lang="en-US" altLang="zh-CN" sz="1200" b="0" i="0" u="none" strike="noStrike" kern="1200" cap="none" spc="0" normalizeH="0" baseline="0" noProof="1">
              <a:ln>
                <a:noFill/>
              </a:ln>
              <a:solidFill>
                <a:srgbClr val="898989"/>
              </a:solidFill>
              <a:effectLst/>
              <a:uLnTx/>
              <a:uFillTx/>
              <a:latin typeface="Cambria" panose="02040503050406030204" pitchFamily="18" charset="0"/>
              <a:ea typeface="黑体" panose="02010609060101010101" pitchFamily="49" charset="-122"/>
              <a:cs typeface="+mn-cs"/>
            </a:endParaRPr>
          </a:p>
        </p:txBody>
      </p:sp>
      <p:sp>
        <p:nvSpPr>
          <p:cNvPr id="6" name="页脚占位符 5"/>
          <p:cNvSpPr>
            <a:spLocks noGrp="1"/>
          </p:cNvSpPr>
          <p:nvPr>
            <p:ph type="ftr" sz="quarter" idx="11"/>
          </p:nvPr>
        </p:nvSpPr>
        <p:spPr/>
        <p:txBody>
          <a:bodyPr/>
          <a:lstStyle/>
          <a:p>
            <a:endParaRPr kumimoji="0" lang="zh-CN" altLang="en-US"/>
          </a:p>
        </p:txBody>
      </p:sp>
      <p:sp>
        <p:nvSpPr>
          <p:cNvPr id="7" name="灯片编号占位符 6"/>
          <p:cNvSpPr>
            <a:spLocks noGrp="1"/>
          </p:cNvSpPr>
          <p:nvPr>
            <p:ph type="sldNum" sz="quarter" idx="12"/>
          </p:nvPr>
        </p:nvSpPr>
        <p:spPr/>
        <p:txBody>
          <a:bodyPr/>
          <a:lstStyle/>
          <a:p>
            <a:pPr lvl="0" eaLnBrk="1" hangingPunct="1"/>
            <a:fld id="{9A0DB2DC-4C9A-4742-B13C-FB6460FD3503}" type="slidenum">
              <a:rPr lang="en-US" altLang="zh-CN" smtClean="0"/>
              <a:pPr lvl="0" eaLnBrk="1" hangingPunct="1"/>
              <a:t>‹#›</a:t>
            </a:fld>
            <a:endParaRPr lang="en-US" altLang="zh-CN"/>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kumimoji="0" lang="zh-CN" altLang="en-US" smtClean="0"/>
              <a:t>单击此处编辑母版标题样式</a:t>
            </a:r>
            <a:endParaRPr kumimoji="0" lang="en-US"/>
          </a:p>
        </p:txBody>
      </p:sp>
      <p:sp>
        <p:nvSpPr>
          <p:cNvPr id="3" name="竖排文字占位符 2"/>
          <p:cNvSpPr>
            <a:spLocks noGrp="1"/>
          </p:cNvSpPr>
          <p:nvPr>
            <p:ph type="body" orient="vert" idx="1"/>
          </p:nvPr>
        </p:nvSpPr>
        <p:spPr/>
        <p:txBody>
          <a:bodyPr vert="eaVert"/>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
                <a:srgbClr val="000000"/>
              </a:buClr>
              <a:buSzTx/>
              <a:buFont typeface="Arial" pitchFamily="34" charset="0"/>
              <a:buChar char="•"/>
              <a:defRPr/>
            </a:pPr>
            <a:r>
              <a:rPr kumimoji="0" lang="en-US" altLang="zh-CN" sz="1200" b="0" i="0" u="none" strike="noStrike" kern="1200" cap="none" spc="0" normalizeH="0" baseline="0" noProof="1" smtClean="0">
                <a:ln>
                  <a:noFill/>
                </a:ln>
                <a:solidFill>
                  <a:srgbClr val="898989"/>
                </a:solidFill>
                <a:effectLst/>
                <a:uLnTx/>
                <a:uFillTx/>
                <a:latin typeface="Cambria" panose="02040503050406030204" pitchFamily="18" charset="0"/>
                <a:ea typeface="黑体" panose="02010609060101010101" pitchFamily="49" charset="-122"/>
                <a:cs typeface="+mn-cs"/>
              </a:rPr>
              <a:t>{DATE \@ yyyy/M/d|2021/5/1}</a:t>
            </a:r>
            <a:endParaRPr kumimoji="0" lang="en-US" altLang="zh-CN" sz="1200" b="0" i="0" u="none" strike="noStrike" kern="1200" cap="none" spc="0" normalizeH="0" baseline="0" noProof="1">
              <a:ln>
                <a:noFill/>
              </a:ln>
              <a:solidFill>
                <a:srgbClr val="898989"/>
              </a:solidFill>
              <a:effectLst/>
              <a:uLnTx/>
              <a:uFillTx/>
              <a:latin typeface="Cambria" panose="02040503050406030204" pitchFamily="18" charset="0"/>
              <a:ea typeface="黑体" panose="02010609060101010101" pitchFamily="49" charset="-122"/>
              <a:cs typeface="+mn-cs"/>
            </a:endParaRPr>
          </a:p>
        </p:txBody>
      </p:sp>
      <p:sp>
        <p:nvSpPr>
          <p:cNvPr id="5" name="页脚占位符 4"/>
          <p:cNvSpPr>
            <a:spLocks noGrp="1"/>
          </p:cNvSpPr>
          <p:nvPr>
            <p:ph type="ftr" sz="quarter" idx="11"/>
          </p:nvPr>
        </p:nvSpPr>
        <p:spPr/>
        <p:txBody>
          <a:bodyPr/>
          <a:lstStyle/>
          <a:p>
            <a:endParaRPr kumimoji="0" lang="zh-CN" altLang="en-US"/>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en-US" altLang="zh-CN" smtClean="0"/>
              <a:pPr lvl="0" eaLnBrk="1" hangingPunct="1"/>
              <a:t>‹#›</a:t>
            </a:fld>
            <a:endParaRPr lang="en-US" altLang="zh-CN"/>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7143768" y="274639"/>
            <a:ext cx="1543032" cy="5851525"/>
          </a:xfrm>
        </p:spPr>
        <p:txBody>
          <a:bodyPr vert="eaVert"/>
          <a:lstStyle/>
          <a:p>
            <a:r>
              <a:rPr kumimoji="0" lang="zh-CN" altLang="en-US" smtClean="0"/>
              <a:t>单击此处编辑母版标题样式</a:t>
            </a:r>
            <a:endParaRPr kumimoji="0" lang="en-US"/>
          </a:p>
        </p:txBody>
      </p:sp>
      <p:sp>
        <p:nvSpPr>
          <p:cNvPr id="3" name="竖排文字占位符 2"/>
          <p:cNvSpPr>
            <a:spLocks noGrp="1"/>
          </p:cNvSpPr>
          <p:nvPr>
            <p:ph type="body" orient="vert" idx="1"/>
          </p:nvPr>
        </p:nvSpPr>
        <p:spPr>
          <a:xfrm>
            <a:off x="457200" y="274639"/>
            <a:ext cx="6615130" cy="5851525"/>
          </a:xfrm>
        </p:spPr>
        <p:txBody>
          <a:bodyPr vert="eaVert"/>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
                <a:srgbClr val="000000"/>
              </a:buClr>
              <a:buSzTx/>
              <a:buFont typeface="Arial" pitchFamily="34" charset="0"/>
              <a:buChar char="•"/>
              <a:defRPr/>
            </a:pPr>
            <a:r>
              <a:rPr kumimoji="0" lang="en-US" altLang="zh-CN" sz="1200" b="0" i="0" u="none" strike="noStrike" kern="1200" cap="none" spc="0" normalizeH="0" baseline="0" noProof="1" smtClean="0">
                <a:ln>
                  <a:noFill/>
                </a:ln>
                <a:solidFill>
                  <a:srgbClr val="898989"/>
                </a:solidFill>
                <a:effectLst/>
                <a:uLnTx/>
                <a:uFillTx/>
                <a:latin typeface="Cambria" panose="02040503050406030204" pitchFamily="18" charset="0"/>
                <a:ea typeface="黑体" panose="02010609060101010101" pitchFamily="49" charset="-122"/>
                <a:cs typeface="+mn-cs"/>
              </a:rPr>
              <a:t>{DATE \@ yyyy/M/d|2021/5/1}</a:t>
            </a:r>
            <a:endParaRPr kumimoji="0" lang="en-US" altLang="zh-CN" sz="1200" b="0" i="0" u="none" strike="noStrike" kern="1200" cap="none" spc="0" normalizeH="0" baseline="0" noProof="1">
              <a:ln>
                <a:noFill/>
              </a:ln>
              <a:solidFill>
                <a:srgbClr val="898989"/>
              </a:solidFill>
              <a:effectLst/>
              <a:uLnTx/>
              <a:uFillTx/>
              <a:latin typeface="Cambria" panose="02040503050406030204" pitchFamily="18" charset="0"/>
              <a:ea typeface="黑体" panose="02010609060101010101" pitchFamily="49" charset="-122"/>
              <a:cs typeface="+mn-cs"/>
            </a:endParaRPr>
          </a:p>
        </p:txBody>
      </p:sp>
      <p:sp>
        <p:nvSpPr>
          <p:cNvPr id="5" name="页脚占位符 4"/>
          <p:cNvSpPr>
            <a:spLocks noGrp="1"/>
          </p:cNvSpPr>
          <p:nvPr>
            <p:ph type="ftr" sz="quarter" idx="11"/>
          </p:nvPr>
        </p:nvSpPr>
        <p:spPr/>
        <p:txBody>
          <a:bodyPr/>
          <a:lstStyle/>
          <a:p>
            <a:endParaRPr kumimoji="0" lang="zh-CN" altLang="en-US"/>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en-US" altLang="zh-CN" smtClean="0"/>
              <a:pPr lvl="0" eaLnBrk="1" hangingPunct="1"/>
              <a:t>‹#›</a:t>
            </a:fld>
            <a:endParaRPr lang="en-US" alt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png" /><Relationship Id="rId13" Type="http://schemas.openxmlformats.org/officeDocument/2006/relationships/image" Target="../media/image2.png" /><Relationship Id="rId14"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2">
        <a:schemeClr val="bg2"/>
      </p:bgRef>
    </p:bg>
    <p:spTree>
      <p:nvGrpSpPr>
        <p:cNvPr id="1" name=""/>
        <p:cNvGrpSpPr/>
        <p:nvPr/>
      </p:nvGrpSpPr>
      <p:grpSpPr>
        <a:xfrm>
          <a:off x="0" y="0"/>
          <a:ext cx="0" cy="0"/>
        </a:xfrm>
      </p:grpSpPr>
      <p:pic>
        <p:nvPicPr>
          <p:cNvPr id="8" name="图片 7"/>
          <p:cNvPicPr>
            <a:picLocks noChangeAspect="1"/>
          </p:cNvPicPr>
          <p:nvPr/>
        </p:nvPicPr>
        <p:blipFill>
          <a:blip r:embed="rId12">
            <a:duotone>
              <a:schemeClr val="accent1"/>
              <a:srgbClr val="FFFFFF"/>
            </a:duotone>
            <a:lum bright="12000" contrast="40000"/>
          </a:blip>
          <a:stretch>
            <a:fillRect/>
          </a:stretch>
        </p:blipFill>
        <p:spPr>
          <a:xfrm>
            <a:off x="6667809" y="4915143"/>
            <a:ext cx="2476191" cy="1942857"/>
          </a:xfrm>
          <a:prstGeom prst="rect">
            <a:avLst/>
          </a:prstGeom>
          <a:noFill/>
          <a:ln>
            <a:noFill/>
          </a:ln>
        </p:spPr>
      </p:pic>
      <p:sp>
        <p:nvSpPr>
          <p:cNvPr id="10" name="矩形 9"/>
          <p:cNvSpPr/>
          <p:nvPr/>
        </p:nvSpPr>
        <p:spPr>
          <a:xfrm>
            <a:off x="0" y="0"/>
            <a:ext cx="9144000" cy="71438"/>
          </a:xfrm>
          <a:prstGeom prst="rect">
            <a:avLst/>
          </a:prstGeom>
          <a:gradFill flip="none" rotWithShape="1">
            <a:gsLst>
              <a:gs pos="0">
                <a:schemeClr val="accent1">
                  <a:tint val="100000"/>
                  <a:shade val="50000"/>
                  <a:hueMod val="100000"/>
                  <a:satMod val="250000"/>
                  <a:alpha val="0"/>
                </a:schemeClr>
              </a:gs>
              <a:gs pos="75000">
                <a:schemeClr val="accent1">
                  <a:tint val="80000"/>
                  <a:shade val="100000"/>
                  <a:hueMod val="100000"/>
                  <a:satMod val="375000"/>
                  <a:alpha val="20000"/>
                </a:schemeClr>
              </a:gs>
              <a:gs pos="100000">
                <a:schemeClr val="accent1">
                  <a:tint val="50000"/>
                  <a:shade val="100000"/>
                  <a:hueMod val="100000"/>
                  <a:satMod val="500000"/>
                </a:schemeClr>
              </a:gs>
            </a:gsLst>
            <a:lin ang="18900000" scaled="1"/>
          </a:gradFill>
          <a:ln w="12700" cap="rnd" cmpd="sng" algn="ctr">
            <a:noFill/>
            <a:prstDash val="solid"/>
          </a:ln>
        </p:spPr>
        <p:style>
          <a:lnRef idx="1">
            <a:schemeClr val="accent1"/>
          </a:lnRef>
          <a:fillRef idx="2">
            <a:schemeClr val="accent1"/>
          </a:fillRef>
          <a:effectRef idx="1">
            <a:schemeClr val="accent1"/>
          </a:effectRef>
          <a:fontRef idx="minor">
            <a:schemeClr val="dk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latinLnBrk="0" hangingPunct="1"/>
            <a:endParaRPr kumimoji="0" lang="zh-CN" altLang="en-US"/>
          </a:p>
        </p:txBody>
      </p:sp>
      <p:sp>
        <p:nvSpPr>
          <p:cNvPr id="11" name="矩形 10"/>
          <p:cNvSpPr/>
          <p:nvPr/>
        </p:nvSpPr>
        <p:spPr>
          <a:xfrm>
            <a:off x="0" y="40951"/>
            <a:ext cx="4572000" cy="71438"/>
          </a:xfrm>
          <a:prstGeom prst="rect">
            <a:avLst/>
          </a:prstGeom>
          <a:gradFill flip="none" rotWithShape="1">
            <a:gsLst>
              <a:gs pos="0">
                <a:schemeClr val="accent1">
                  <a:tint val="100000"/>
                  <a:shade val="50000"/>
                  <a:hueMod val="100000"/>
                  <a:satMod val="250000"/>
                  <a:alpha val="0"/>
                </a:schemeClr>
              </a:gs>
              <a:gs pos="75000">
                <a:schemeClr val="accent1">
                  <a:tint val="80000"/>
                  <a:shade val="100000"/>
                  <a:hueMod val="100000"/>
                  <a:satMod val="375000"/>
                  <a:alpha val="5000"/>
                </a:schemeClr>
              </a:gs>
              <a:gs pos="100000">
                <a:schemeClr val="accent1">
                  <a:tint val="50000"/>
                  <a:shade val="100000"/>
                  <a:hueMod val="100000"/>
                  <a:satMod val="500000"/>
                  <a:alpha val="60000"/>
                </a:schemeClr>
              </a:gs>
            </a:gsLst>
            <a:lin ang="8100000" scaled="1"/>
          </a:gradFill>
          <a:ln w="12700" cap="rnd" cmpd="sng" algn="ctr">
            <a:noFill/>
            <a:prstDash val="solid"/>
          </a:ln>
          <a:effectLst>
            <a:glow>
              <a:schemeClr val="accent1">
                <a:tint val="100000"/>
                <a:shade val="100000"/>
                <a:hueMod val="100000"/>
                <a:satMod val="100000"/>
              </a:schemeClr>
            </a:glow>
            <a:softEdge rad="12700"/>
          </a:effectLst>
        </p:spPr>
        <p:style>
          <a:lnRef idx="1">
            <a:schemeClr val="accent1"/>
          </a:lnRef>
          <a:fillRef idx="2">
            <a:schemeClr val="accent1"/>
          </a:fillRef>
          <a:effectRef idx="1">
            <a:schemeClr val="accent1"/>
          </a:effectRef>
          <a:fontRef idx="minor">
            <a:schemeClr val="dk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9pPr>
          </a:lstStyle>
          <a:p>
            <a:pPr algn="ctr" eaLnBrk="1" latinLnBrk="0" hangingPunct="1"/>
            <a:endParaRPr kumimoji="0" lang="zh-CN" altLang="en-US"/>
          </a:p>
        </p:txBody>
      </p:sp>
      <p:pic>
        <p:nvPicPr>
          <p:cNvPr id="9" name="图片 8"/>
          <p:cNvPicPr>
            <a:picLocks noChangeAspect="1"/>
          </p:cNvPicPr>
          <p:nvPr/>
        </p:nvPicPr>
        <p:blipFill>
          <a:blip r:embed="rId13">
            <a:duotone>
              <a:schemeClr val="accent1"/>
              <a:srgbClr val="FFFFFF"/>
            </a:duotone>
            <a:lum bright="35000" contrast="40000"/>
          </a:blip>
          <a:stretch>
            <a:fillRect/>
          </a:stretch>
        </p:blipFill>
        <p:spPr>
          <a:xfrm>
            <a:off x="0" y="6420445"/>
            <a:ext cx="9144000" cy="437555"/>
          </a:xfrm>
          <a:prstGeom prst="rect">
            <a:avLst/>
          </a:prstGeom>
          <a:noFill/>
          <a:ln>
            <a:noFill/>
          </a:ln>
          <a:effectLst/>
        </p:spPr>
      </p:pic>
      <p:sp>
        <p:nvSpPr>
          <p:cNvPr id="2" name="标题占位符 1"/>
          <p:cNvSpPr>
            <a:spLocks noGrp="1"/>
          </p:cNvSpPr>
          <p:nvPr>
            <p:ph type="title"/>
          </p:nvPr>
        </p:nvSpPr>
        <p:spPr>
          <a:xfrm>
            <a:off x="457200" y="274638"/>
            <a:ext cx="8229600" cy="1143000"/>
          </a:xfrm>
          <a:prstGeom prst="rect">
            <a:avLst/>
          </a:prstGeom>
        </p:spPr>
        <p:txBody>
          <a:bodyPr vert="horz" rtlCol="0" anchor="ctr">
            <a:normAutofit/>
          </a:bodyPr>
          <a:lstStyle/>
          <a:p>
            <a:r>
              <a:rPr kumimoji="0" lang="zh-CN" altLang="en-US" smtClean="0"/>
              <a:t>单击此处编辑母版标题样式</a:t>
            </a:r>
            <a:endParaRPr kumimoji="0" lang="en-US"/>
          </a:p>
        </p:txBody>
      </p:sp>
      <p:sp>
        <p:nvSpPr>
          <p:cNvPr id="3" name="文本占位符 2"/>
          <p:cNvSpPr>
            <a:spLocks noGrp="1"/>
          </p:cNvSpPr>
          <p:nvPr>
            <p:ph type="body" idx="1"/>
          </p:nvPr>
        </p:nvSpPr>
        <p:spPr>
          <a:xfrm>
            <a:off x="457200" y="1600200"/>
            <a:ext cx="8229600" cy="4525963"/>
          </a:xfrm>
          <a:prstGeom prst="rect">
            <a:avLst/>
          </a:prstGeom>
        </p:spPr>
        <p:txBody>
          <a:bodyPr vert="horz" rtlCol="0">
            <a:normAutofit/>
          </a:bodyPr>
          <a:lstStyle/>
          <a:p>
            <a:pPr lvl="0" eaLnBrk="1" latinLnBrk="0" hangingPunct="1"/>
            <a:r>
              <a:rPr kumimoji="0" lang="zh-CN" altLang="en-US" smtClean="0"/>
              <a:t>单击此处编辑母版文本样式</a:t>
            </a:r>
          </a:p>
          <a:p>
            <a:pPr lvl="1" eaLnBrk="1" latinLnBrk="0" hangingPunct="1"/>
            <a:r>
              <a:rPr kumimoji="0" lang="zh-CN" altLang="en-US" smtClean="0"/>
              <a:t>第二级</a:t>
            </a:r>
          </a:p>
          <a:p>
            <a:pPr lvl="2" eaLnBrk="1" latinLnBrk="0" hangingPunct="1"/>
            <a:r>
              <a:rPr kumimoji="0" lang="zh-CN" altLang="en-US" smtClean="0"/>
              <a:t>第三级</a:t>
            </a:r>
          </a:p>
          <a:p>
            <a:pPr lvl="3" eaLnBrk="1" latinLnBrk="0" hangingPunct="1"/>
            <a:r>
              <a:rPr kumimoji="0" lang="zh-CN" altLang="en-US" smtClean="0"/>
              <a:t>第四级</a:t>
            </a:r>
          </a:p>
          <a:p>
            <a:pPr lvl="4" eaLnBrk="1" latinLnBrk="0" hangingPunct="1"/>
            <a:r>
              <a:rPr kumimoji="0" lang="zh-CN" altLang="en-US" smtClean="0"/>
              <a:t>第五级</a:t>
            </a:r>
            <a:endParaRPr kumimoji="0" lang="en-US"/>
          </a:p>
        </p:txBody>
      </p:sp>
      <p:sp>
        <p:nvSpPr>
          <p:cNvPr id="4" name="日期占位符 3"/>
          <p:cNvSpPr>
            <a:spLocks noGrp="1"/>
          </p:cNvSpPr>
          <p:nvPr>
            <p:ph type="dt" sz="half" idx="2"/>
          </p:nvPr>
        </p:nvSpPr>
        <p:spPr>
          <a:xfrm>
            <a:off x="457200" y="6356350"/>
            <a:ext cx="2133600" cy="365125"/>
          </a:xfrm>
          <a:prstGeom prst="rect">
            <a:avLst/>
          </a:prstGeom>
        </p:spPr>
        <p:txBody>
          <a:bodyPr vert="horz" rtlCol="0" anchor="ctr"/>
          <a:lstStyle>
            <a:defPPr>
              <a:defRPr lang="zh-CN"/>
            </a:defPPr>
            <a:lvl1pPr marL="0" lvl="0" indent="0" algn="l" defTabSz="914400" rtl="0" eaLnBrk="1" fontAlgn="base" latinLnBrk="0" hangingPunct="1">
              <a:lnSpc>
                <a:spcPct val="100000"/>
              </a:lnSpc>
              <a:spcBef>
                <a:spcPct val="0"/>
              </a:spcBef>
              <a:spcAft>
                <a:spcPct val="0"/>
              </a:spcAft>
              <a:buSzTx/>
              <a:buFont typeface="Times New Roman" panose="02020603050405020304" pitchFamily="18" charset="0"/>
              <a:buNone/>
              <a:defRPr kumimoji="0" sz="1200" b="0" i="0" u="none" kern="1200" baseline="0">
                <a:solidFill>
                  <a:schemeClr val="tx1">
                    <a:tint val="75000"/>
                  </a:schemeClr>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
                <a:srgbClr val="000000"/>
              </a:buClr>
              <a:buSzTx/>
              <a:buFont typeface="Arial" pitchFamily="34" charset="0"/>
              <a:buChar char="•"/>
              <a:defRPr/>
            </a:pPr>
            <a:r>
              <a:rPr kumimoji="0" lang="en-US" altLang="zh-CN" sz="1200" b="0" i="0" u="none" strike="noStrike" kern="1200" cap="none" spc="0" normalizeH="0" baseline="0" noProof="1" smtClean="0">
                <a:ln>
                  <a:noFill/>
                </a:ln>
                <a:solidFill>
                  <a:srgbClr val="898989"/>
                </a:solidFill>
                <a:effectLst/>
                <a:uLnTx/>
                <a:uFillTx/>
                <a:latin typeface="Cambria" panose="02040503050406030204" pitchFamily="18" charset="0"/>
                <a:ea typeface="黑体" panose="02010609060101010101" pitchFamily="49" charset="-122"/>
                <a:cs typeface="+mn-cs"/>
              </a:rPr>
              <a:t>{DATE \@ yyyy/M/d|2021/5/1}</a:t>
            </a:r>
            <a:endParaRPr kumimoji="0" lang="en-US" altLang="zh-CN" sz="1200" b="0" i="0" u="none" strike="noStrike" kern="1200" cap="none" spc="0" normalizeH="0" baseline="0" noProof="1">
              <a:ln>
                <a:noFill/>
              </a:ln>
              <a:solidFill>
                <a:srgbClr val="898989"/>
              </a:solidFill>
              <a:effectLst/>
              <a:uLnTx/>
              <a:uFillTx/>
              <a:latin typeface="Cambria" panose="02040503050406030204" pitchFamily="18" charset="0"/>
              <a:ea typeface="黑体" panose="02010609060101010101" pitchFamily="49" charset="-122"/>
              <a:cs typeface="+mn-cs"/>
            </a:endParaRPr>
          </a:p>
        </p:txBody>
      </p:sp>
      <p:sp>
        <p:nvSpPr>
          <p:cNvPr id="5" name="页脚占位符 4"/>
          <p:cNvSpPr>
            <a:spLocks noGrp="1"/>
          </p:cNvSpPr>
          <p:nvPr>
            <p:ph type="ftr" sz="quarter" idx="3"/>
          </p:nvPr>
        </p:nvSpPr>
        <p:spPr>
          <a:xfrm>
            <a:off x="3124200" y="6356350"/>
            <a:ext cx="2895600" cy="365125"/>
          </a:xfrm>
          <a:prstGeom prst="rect">
            <a:avLst/>
          </a:prstGeom>
        </p:spPr>
        <p:txBody>
          <a:bodyPr vert="horz" rtlCol="0" anchor="ctr"/>
          <a:lstStyle>
            <a:defPPr>
              <a:defRPr lang="zh-CN"/>
            </a:defPPr>
            <a:lvl1pPr marL="0" lvl="0" indent="0" algn="ctr" defTabSz="914400" rtl="0" eaLnBrk="1" fontAlgn="base" latinLnBrk="0" hangingPunct="1">
              <a:lnSpc>
                <a:spcPct val="100000"/>
              </a:lnSpc>
              <a:spcBef>
                <a:spcPct val="0"/>
              </a:spcBef>
              <a:spcAft>
                <a:spcPct val="0"/>
              </a:spcAft>
              <a:buSzTx/>
              <a:buFont typeface="Times New Roman" panose="02020603050405020304" pitchFamily="18" charset="0"/>
              <a:buNone/>
              <a:defRPr kumimoji="0" sz="1200" b="0" i="0" u="none" kern="1200" baseline="0">
                <a:solidFill>
                  <a:schemeClr val="tx1">
                    <a:tint val="75000"/>
                  </a:schemeClr>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9pPr>
          </a:lstStyle>
          <a:p>
            <a:endParaRPr kumimoji="0" lang="zh-CN" altLang="en-US"/>
          </a:p>
        </p:txBody>
      </p:sp>
      <p:sp>
        <p:nvSpPr>
          <p:cNvPr id="6" name="灯片编号占位符 5"/>
          <p:cNvSpPr>
            <a:spLocks noGrp="1"/>
          </p:cNvSpPr>
          <p:nvPr>
            <p:ph type="sldNum" sz="quarter" idx="4"/>
          </p:nvPr>
        </p:nvSpPr>
        <p:spPr>
          <a:xfrm>
            <a:off x="6553200" y="6356350"/>
            <a:ext cx="2133600" cy="365125"/>
          </a:xfrm>
          <a:prstGeom prst="rect">
            <a:avLst/>
          </a:prstGeom>
        </p:spPr>
        <p:txBody>
          <a:bodyPr vert="horz" rtlCol="0" anchor="ctr"/>
          <a:lstStyle>
            <a:defPPr>
              <a:defRPr lang="zh-CN"/>
            </a:defPPr>
            <a:lvl1pPr marL="0" lvl="0" indent="0" algn="r" defTabSz="914400" rtl="0" eaLnBrk="1" fontAlgn="base" latinLnBrk="0" hangingPunct="1">
              <a:lnSpc>
                <a:spcPct val="100000"/>
              </a:lnSpc>
              <a:spcBef>
                <a:spcPct val="0"/>
              </a:spcBef>
              <a:spcAft>
                <a:spcPct val="0"/>
              </a:spcAft>
              <a:buSzTx/>
              <a:buFont typeface="Times New Roman" panose="02020603050405020304" pitchFamily="18" charset="0"/>
              <a:buNone/>
              <a:defRPr kumimoji="0" sz="1200" b="0" i="0" u="none" kern="1200" baseline="0">
                <a:solidFill>
                  <a:schemeClr val="tx1">
                    <a:tint val="75000"/>
                  </a:schemeClr>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fld id="{9A0DB2DC-4C9A-4742-B13C-FB6460FD3503}" type="slidenum">
              <a:rPr lang="en-US" altLang="zh-CN" smtClean="0"/>
              <a:pPr lvl="0" eaLnBrk="1" hangingPunct="1"/>
              <a:t>‹#›</a:t>
            </a:fld>
            <a:endParaRPr lang="en-US" altLang="zh-CN"/>
          </a:p>
        </p:txBody>
      </p:sp>
    </p:spTree>
  </p:cSld>
  <p:clrMap bg1="lt1" tx1="dk1" bg2="lt2" tx2="dk2" accent1="accent1" accent2="accent2" accent3="accent3" accent4="accent4" accent5="accent5" accent6="accent6" hlink="hlink" folHlink="folHlink"/>
  <p:sldLayoutIdLst>
    <p:sldLayoutId id="2147483660" r:id="rId1"/>
    <p:sldLayoutId id="2147483902" r:id="rId2"/>
    <p:sldLayoutId id="2147483903" r:id="rId3"/>
    <p:sldLayoutId id="2147483904" r:id="rId4"/>
    <p:sldLayoutId id="2147483905" r:id="rId5"/>
    <p:sldLayoutId id="2147483906" r:id="rId6"/>
    <p:sldLayoutId id="2147483907" r:id="rId7"/>
    <p:sldLayoutId id="2147483908" r:id="rId8"/>
    <p:sldLayoutId id="2147483909" r:id="rId9"/>
    <p:sldLayoutId id="2147483910" r:id="rId10"/>
    <p:sldLayoutId id="2147483911" r:id="rId11"/>
  </p:sldLayoutIdLst>
  <p:transition/>
  <p:timing/>
  <p:hf sldNum="0" hdr="0" ftr="0"/>
  <p:txStyles>
    <p:titleStyle>
      <a:lvl1pPr algn="ctr" rtl="0" eaLnBrk="1" latinLnBrk="0" hangingPunct="1">
        <a:spcBef>
          <a:spcPct val="0"/>
        </a:spcBef>
        <a:buNone/>
        <a:defRPr kumimoji="0" sz="4400" kern="1200">
          <a:solidFill>
            <a:schemeClr val="tx2"/>
          </a:solidFill>
          <a:latin typeface="+mj-lt"/>
          <a:ea typeface="+mj-ea"/>
          <a:cs typeface="+mj-cs"/>
        </a:defRPr>
      </a:lvl1pPr>
      <a:lvl2pPr eaLnBrk="1" latinLnBrk="0" hangingPunct="1">
        <a:defRPr kumimoji="0">
          <a:solidFill>
            <a:schemeClr val="tx2"/>
          </a:solidFill>
        </a:defRPr>
      </a:lvl2pPr>
      <a:lvl3pPr eaLnBrk="1" latinLnBrk="0" hangingPunct="1">
        <a:defRPr kumimoji="0">
          <a:solidFill>
            <a:schemeClr val="tx2"/>
          </a:solidFill>
        </a:defRPr>
      </a:lvl3pPr>
      <a:lvl4pPr eaLnBrk="1" latinLnBrk="0" hangingPunct="1">
        <a:defRPr kumimoji="0">
          <a:solidFill>
            <a:schemeClr val="tx2"/>
          </a:solidFill>
        </a:defRPr>
      </a:lvl4pPr>
      <a:lvl5pPr eaLnBrk="1" latinLnBrk="0" hangingPunct="1">
        <a:defRPr kumimoji="0">
          <a:solidFill>
            <a:schemeClr val="tx2"/>
          </a:solidFill>
        </a:defRPr>
      </a:lvl5pPr>
      <a:lvl6pPr eaLnBrk="1" latinLnBrk="0" hangingPunct="1">
        <a:defRPr kumimoji="0">
          <a:solidFill>
            <a:schemeClr val="tx2"/>
          </a:solidFill>
        </a:defRPr>
      </a:lvl6pPr>
      <a:lvl7pPr eaLnBrk="1" latinLnBrk="0" hangingPunct="1">
        <a:defRPr kumimoji="0">
          <a:solidFill>
            <a:schemeClr val="tx2"/>
          </a:solidFill>
        </a:defRPr>
      </a:lvl7pPr>
      <a:lvl8pPr eaLnBrk="1" latinLnBrk="0" hangingPunct="1">
        <a:defRPr kumimoji="0">
          <a:solidFill>
            <a:schemeClr val="tx2"/>
          </a:solidFill>
        </a:defRPr>
      </a:lvl8pPr>
      <a:lvl9pPr eaLnBrk="1" latinLnBrk="0" hangingPunct="1">
        <a:defRPr kumimoji="0">
          <a:solidFill>
            <a:schemeClr val="tx2"/>
          </a:solidFill>
        </a:defRPr>
      </a:lvl9pPr>
    </p:titleStyle>
    <p:bodyStyle>
      <a:lvl1pPr marL="342900" indent="-342900" algn="l" rtl="0" eaLnBrk="1" latinLnBrk="0" hangingPunct="1">
        <a:spcBef>
          <a:spcPct val="20000"/>
        </a:spcBef>
        <a:buClr>
          <a:schemeClr val="accent1"/>
        </a:buClr>
        <a:buSzPct val="50000"/>
        <a:buFont typeface="Wingdings 2"/>
        <a:buChar char=""/>
        <a:defRPr kumimoji="0" sz="3200" kern="1200">
          <a:solidFill>
            <a:schemeClr val="tx1"/>
          </a:solidFill>
          <a:latin typeface="+mn-lt"/>
          <a:ea typeface="+mn-ea"/>
          <a:cs typeface="+mn-cs"/>
        </a:defRPr>
      </a:lvl1pPr>
      <a:lvl2pPr marL="742950" indent="-285750" algn="l" rtl="0" eaLnBrk="1" latinLnBrk="0" hangingPunct="1">
        <a:spcBef>
          <a:spcPct val="20000"/>
        </a:spcBef>
        <a:buClr>
          <a:schemeClr val="accent2"/>
        </a:buClr>
        <a:buSzPct val="50000"/>
        <a:buFont typeface="Wingdings 2"/>
        <a:buChar char="³"/>
        <a:defRPr kumimoji="0" sz="2800" kern="1200">
          <a:solidFill>
            <a:schemeClr val="tx1"/>
          </a:solidFill>
          <a:latin typeface="+mn-lt"/>
          <a:ea typeface="+mn-ea"/>
          <a:cs typeface="+mn-cs"/>
        </a:defRPr>
      </a:lvl2pPr>
      <a:lvl3pPr marL="1143000" indent="-228600" algn="l" rtl="0" eaLnBrk="1" latinLnBrk="0" hangingPunct="1">
        <a:spcBef>
          <a:spcPct val="20000"/>
        </a:spcBef>
        <a:buClr>
          <a:schemeClr val="accent3"/>
        </a:buClr>
        <a:buSzPct val="60000"/>
        <a:buFont typeface="Wingdings 2"/>
        <a:buChar char="®"/>
        <a:defRPr kumimoji="0" sz="2400" kern="1200">
          <a:solidFill>
            <a:schemeClr val="tx1"/>
          </a:solidFill>
          <a:latin typeface="+mn-lt"/>
          <a:ea typeface="+mn-ea"/>
          <a:cs typeface="+mn-cs"/>
        </a:defRPr>
      </a:lvl3pPr>
      <a:lvl4pPr marL="1600200" indent="-228600" algn="l" rtl="0" eaLnBrk="1" latinLnBrk="0" hangingPunct="1">
        <a:spcBef>
          <a:spcPct val="20000"/>
        </a:spcBef>
        <a:buClr>
          <a:schemeClr val="accent5"/>
        </a:buClr>
        <a:buSzPct val="45000"/>
        <a:buFont typeface="Wingdings 2"/>
        <a:buChar char="¯"/>
        <a:defRPr kumimoji="0" sz="2000" kern="1200">
          <a:solidFill>
            <a:schemeClr val="tx1"/>
          </a:solidFill>
          <a:latin typeface="+mn-lt"/>
          <a:ea typeface="+mn-ea"/>
          <a:cs typeface="+mn-cs"/>
        </a:defRPr>
      </a:lvl4pPr>
      <a:lvl5pPr marL="2057400" indent="-228600" algn="l" rtl="0" eaLnBrk="1" latinLnBrk="0" hangingPunct="1">
        <a:spcBef>
          <a:spcPct val="20000"/>
        </a:spcBef>
        <a:buClr>
          <a:schemeClr val="accent6"/>
        </a:buClr>
        <a:buFont typeface="Wingdings 2"/>
        <a:buChar char=""/>
        <a:defRPr kumimoji="0" sz="2000" kern="1200">
          <a:solidFill>
            <a:schemeClr val="tx1"/>
          </a:solidFill>
          <a:latin typeface="+mn-lt"/>
          <a:ea typeface="+mn-ea"/>
          <a:cs typeface="+mn-cs"/>
        </a:defRPr>
      </a:lvl5pPr>
      <a:lvl6pPr marL="2514600" indent="-228600" algn="l" rtl="0" eaLnBrk="1" latinLnBrk="0" hangingPunct="1">
        <a:spcBef>
          <a:spcPct val="20000"/>
        </a:spcBef>
        <a:buFont typeface="Arial"/>
        <a:buChar char="•"/>
        <a:defRPr kumimoji="0" sz="2000" kern="1200">
          <a:solidFill>
            <a:schemeClr val="tx1"/>
          </a:solidFill>
          <a:latin typeface="+mn-lt"/>
          <a:ea typeface="+mn-ea"/>
          <a:cs typeface="+mn-cs"/>
        </a:defRPr>
      </a:lvl6pPr>
      <a:lvl7pPr marL="2971800" indent="-228600" algn="l" rtl="0" eaLnBrk="1" latinLnBrk="0" hangingPunct="1">
        <a:spcBef>
          <a:spcPct val="20000"/>
        </a:spcBef>
        <a:buFont typeface="Arial"/>
        <a:buChar char="•"/>
        <a:defRPr kumimoji="0" sz="2000" kern="1200">
          <a:solidFill>
            <a:schemeClr val="tx1"/>
          </a:solidFill>
          <a:latin typeface="+mn-lt"/>
          <a:ea typeface="+mn-ea"/>
          <a:cs typeface="+mn-cs"/>
        </a:defRPr>
      </a:lvl7pPr>
      <a:lvl8pPr marL="3429000" indent="-228600" algn="l" rtl="0" eaLnBrk="1" latinLnBrk="0" hangingPunct="1">
        <a:spcBef>
          <a:spcPct val="20000"/>
        </a:spcBef>
        <a:buFont typeface="Arial"/>
        <a:buChar char="•"/>
        <a:defRPr kumimoji="0" sz="2000" kern="1200">
          <a:solidFill>
            <a:schemeClr val="tx1"/>
          </a:solidFill>
          <a:latin typeface="+mn-lt"/>
          <a:ea typeface="+mn-ea"/>
          <a:cs typeface="+mn-cs"/>
        </a:defRPr>
      </a:lvl8pPr>
      <a:lvl9pPr marL="3886200" indent="-228600" algn="l" rtl="0" eaLnBrk="1" latinLnBrk="0" hangingPunct="1">
        <a:spcBef>
          <a:spcPct val="20000"/>
        </a:spcBef>
        <a:buFont typeface="Arial"/>
        <a:buChar char="•"/>
        <a:defRPr kumimoji="0" sz="20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hyperlink" Target="http://www.mkaq.org/" TargetMode="Externa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jpeg"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jpeg"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jpeg"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jpeg"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2.jpeg" /></Relationships>
</file>

<file path=ppt/slides/_rels/slide4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3.jpeg" /></Relationships>
</file>

<file path=ppt/slides/_rels/slide4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4.jpeg" /></Relationships>
</file>

<file path=ppt/slides/_rels/slide4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5.jpeg" /></Relationships>
</file>

<file path=ppt/slides/_rels/slide4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7040132025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06" name="文本框 19457"/>
          <p:cNvSpPr txBox="1"/>
          <p:nvPr/>
        </p:nvSpPr>
        <p:spPr>
          <a:xfrm>
            <a:off x="642910" y="1571612"/>
            <a:ext cx="7929618" cy="4253472"/>
          </a:xfrm>
          <a:prstGeom prst="rect">
            <a:avLst/>
          </a:prstGeom>
          <a:noFill/>
          <a:ln w="9525">
            <a:noFill/>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9pPr>
          </a:lstStyle>
          <a:p>
            <a:pPr algn="ctr">
              <a:lnSpc>
                <a:spcPct val="130000"/>
              </a:lnSpc>
            </a:pPr>
            <a:endParaRPr lang="en-US" altLang="zh-CN" sz="3600" b="1">
              <a:latin typeface="楷体_GB2312" pitchFamily="49" charset="-122"/>
              <a:ea typeface="楷体_GB2312" pitchFamily="49" charset="-122"/>
            </a:endParaRPr>
          </a:p>
          <a:p>
            <a:pPr algn="ctr">
              <a:lnSpc>
                <a:spcPct val="130000"/>
              </a:lnSpc>
            </a:pPr>
            <a:r>
              <a:rPr lang="en-US" altLang="zh-CN" sz="3600" b="1" smtClean="0">
                <a:latin typeface="楷体_GB2312" pitchFamily="49" charset="-122"/>
                <a:ea typeface="楷体_GB2312" pitchFamily="49" charset="-122"/>
              </a:rPr>
              <a:t> </a:t>
            </a:r>
            <a:r>
              <a:rPr lang="en-US" sz="3600" b="1" smtClean="0"/>
              <a:t>《煤矿重大事故隐患判定标准》解读</a:t>
            </a:r>
            <a:endParaRPr lang="en-US" altLang="zh-CN" sz="3200" b="1">
              <a:latin typeface="楷体_GB2312" pitchFamily="49" charset="-122"/>
              <a:ea typeface="楷体_GB2312" pitchFamily="49" charset="-122"/>
            </a:endParaRPr>
          </a:p>
          <a:p>
            <a:pPr algn="ctr">
              <a:lnSpc>
                <a:spcPct val="130000"/>
              </a:lnSpc>
            </a:pPr>
            <a:r>
              <a:rPr lang="en-US" altLang="zh-CN" sz="3200" b="1">
                <a:latin typeface="楷体_GB2312" pitchFamily="49" charset="-122"/>
                <a:ea typeface="楷体_GB2312" pitchFamily="49" charset="-122"/>
              </a:rPr>
              <a:t> </a:t>
            </a:r>
            <a:endParaRPr lang="en-US" altLang="zh-CN" sz="3200" b="1" smtClean="0">
              <a:latin typeface="楷体_GB2312" pitchFamily="49" charset="-122"/>
              <a:ea typeface="楷体_GB2312" pitchFamily="49" charset="-122"/>
            </a:endParaRPr>
          </a:p>
          <a:p>
            <a:pPr algn="ctr">
              <a:lnSpc>
                <a:spcPct val="130000"/>
              </a:lnSpc>
            </a:pPr>
            <a:r>
              <a:rPr lang="zh-CN" altLang="en-US" sz="3200" b="1" smtClean="0">
                <a:latin typeface="楷体_GB2312" pitchFamily="49" charset="-122"/>
                <a:ea typeface="楷体_GB2312" pitchFamily="49" charset="-122"/>
              </a:rPr>
              <a:t>主讲：高 </a:t>
            </a:r>
            <a:r>
              <a:rPr lang="en-US" altLang="zh-CN" sz="3200" b="1" smtClean="0">
                <a:latin typeface="楷体_GB2312" pitchFamily="49" charset="-122"/>
                <a:ea typeface="楷体_GB2312" pitchFamily="49" charset="-122"/>
              </a:rPr>
              <a:t>X X</a:t>
            </a:r>
            <a:endParaRPr lang="zh-CN" altLang="en-US" sz="3200" b="1">
              <a:latin typeface="楷体_GB2312" pitchFamily="49" charset="-122"/>
              <a:ea typeface="楷体_GB2312" pitchFamily="49" charset="-122"/>
            </a:endParaRPr>
          </a:p>
          <a:p>
            <a:pPr>
              <a:lnSpc>
                <a:spcPct val="130000"/>
              </a:lnSpc>
            </a:pPr>
            <a:r>
              <a:rPr lang="zh-CN" altLang="en-US" sz="2400" b="1">
                <a:latin typeface="楷体_GB2312" pitchFamily="49" charset="-122"/>
                <a:ea typeface="楷体_GB2312" pitchFamily="49" charset="-122"/>
              </a:rPr>
              <a:t>                         </a:t>
            </a:r>
            <a:endParaRPr lang="en-US" altLang="zh-CN" sz="2400" b="1">
              <a:latin typeface="楷体_GB2312" pitchFamily="49" charset="-122"/>
              <a:ea typeface="楷体_GB2312" pitchFamily="49" charset="-122"/>
            </a:endParaRPr>
          </a:p>
          <a:p>
            <a:pPr>
              <a:lnSpc>
                <a:spcPct val="130000"/>
              </a:lnSpc>
            </a:pPr>
            <a:r>
              <a:rPr lang="en-US" altLang="zh-CN" sz="2400" b="1">
                <a:latin typeface="楷体_GB2312" pitchFamily="49" charset="-122"/>
                <a:ea typeface="楷体_GB2312" pitchFamily="49" charset="-122"/>
              </a:rPr>
              <a:t>                          </a:t>
            </a:r>
            <a:endParaRPr lang="zh-CN" altLang="en-US" sz="2400" b="1">
              <a:latin typeface="楷体_GB2312" pitchFamily="49" charset="-122"/>
              <a:ea typeface="楷体_GB2312" pitchFamily="49" charset="-122"/>
            </a:endParaRPr>
          </a:p>
          <a:p>
            <a:pPr>
              <a:lnSpc>
                <a:spcPct val="130000"/>
              </a:lnSpc>
            </a:pPr>
            <a:r>
              <a:rPr lang="zh-CN" altLang="en-US" sz="2400" b="1">
                <a:latin typeface="楷体_GB2312" pitchFamily="49" charset="-122"/>
                <a:ea typeface="楷体_GB2312" pitchFamily="49" charset="-122"/>
              </a:rPr>
              <a:t>    </a:t>
            </a:r>
          </a:p>
        </p:txBody>
      </p:sp>
      <p:sp>
        <p:nvSpPr>
          <p:cNvPr id="21507" name="日期占位符 19458"/>
          <p:cNvSpPr txBox="1">
            <a:spLocks noGrp="1"/>
          </p:cNvSpPr>
          <p:nvPr>
            <p:ph type="dt" sz="half" idx="10"/>
          </p:nvPr>
        </p:nvSpPr>
        <p:spPr/>
        <p:txBody>
          <a:bodyPr anchor="ctr" anchorCtr="0"/>
          <a:lstStyle>
            <a:lvl1pPr marL="0" lvl="0" indent="0" algn="l" defTabSz="914400" rtl="0" eaLnBrk="0" fontAlgn="base" latinLnBrk="0" hangingPunct="0">
              <a:lnSpc>
                <a:spcPct val="100000"/>
              </a:lnSpc>
              <a:spcBef>
                <a:spcPct val="0"/>
              </a:spcBef>
              <a:spcAft>
                <a:spcPct val="0"/>
              </a:spcAft>
              <a:buSzTx/>
              <a:buFont typeface="Times New Roman" panose="02020603050405020304" pitchFamily="18"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5pPr>
          </a:lstStyle>
          <a:p>
            <a:pPr lvl="0" eaLnBrk="1" hangingPunct="1">
              <a:buFont typeface="Arial" pitchFamily="34" charset="0"/>
              <a:buChar char="•"/>
            </a:pPr>
            <a:fld id="{BB962C8B-B14F-4D97-AF65-F5344CB8AC3E}" type="datetime5">
              <a:rPr lang="en-US" altLang="en-US" sz="1200">
                <a:solidFill>
                  <a:srgbClr val="898989"/>
                </a:solidFill>
                <a:latin typeface="Cambria" panose="02040503050406030204" pitchFamily="18" charset="0"/>
                <a:ea typeface="黑体" panose="02010609060101010101" pitchFamily="49" charset="-122"/>
              </a:rPr>
              <a:pPr lvl="0" eaLnBrk="1" hangingPunct="1">
                <a:buFont typeface="Arial" pitchFamily="34" charset="0"/>
                <a:buChar char="•"/>
              </a:pPr>
              <a:t>16-Sep-24</a:t>
            </a:fld>
            <a:endParaRPr lang="en-US" altLang="en-US" sz="1200">
              <a:solidFill>
                <a:srgbClr val="898989"/>
              </a:solidFill>
              <a:latin typeface="Cambria" panose="02040503050406030204" pitchFamily="18" charset="0"/>
              <a:ea typeface="黑体" panose="02010609060101010101" pitchFamily="49" charset="-122"/>
            </a:endParaRPr>
          </a:p>
        </p:txBody>
      </p:sp>
    </p:spTree>
  </p:cSld>
  <p:clrMapOvr>
    <a:masterClrMapping/>
  </p:clrMapOvr>
  <p:transition spd="slow"/>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82" name="标题 20481"/>
          <p:cNvSpPr>
            <a:spLocks noGrp="1"/>
          </p:cNvSpPr>
          <p:nvPr>
            <p:ph type="title"/>
          </p:nvPr>
        </p:nvSpPr>
        <p:spPr>
          <a:xfrm>
            <a:off x="395288" y="479425"/>
            <a:ext cx="7570788" cy="509588"/>
          </a:xfrm>
        </p:spPr>
        <p:txBody>
          <a:bodyPr vert="horz" wrap="square" lIns="91440" tIns="45720" rIns="91440" bIns="45720" numCol="1" anchor="ctr" anchorCtr="0" compatLnSpc="1">
            <a:normAutofit fontScale="90000"/>
          </a:bodyPr>
          <a:lstStyle/>
          <a:p>
            <a:pPr marL="0" marR="0" lvl="0" indent="0" algn="l" defTabSz="914400" rtl="0" eaLnBrk="0" fontAlgn="base" latinLnBrk="0" hangingPunct="0">
              <a:lnSpc>
                <a:spcPct val="100000"/>
              </a:lnSpc>
              <a:spcBef>
                <a:spcPct val="0"/>
              </a:spcBef>
              <a:spcAft>
                <a:spcPct val="0"/>
              </a:spcAft>
              <a:buClrTx/>
              <a:buSzTx/>
              <a:buFontTx/>
              <a:buNone/>
              <a:defRPr/>
            </a:pPr>
            <a:r>
              <a:rPr kumimoji="0" lang="zh-CN" altLang="en-US" sz="2800" b="1" i="0" u="none" strike="noStrike" kern="0" cap="none" spc="0" normalizeH="0" baseline="0" noProof="0" smtClean="0">
                <a:ln>
                  <a:noFill/>
                </a:ln>
                <a:solidFill>
                  <a:srgbClr val="FF0000"/>
                </a:solidFill>
                <a:effectLst/>
                <a:uLnTx/>
                <a:uFillTx/>
                <a:latin typeface="楷体_GB2312" pitchFamily="49" charset="-122"/>
                <a:ea typeface="楷体_GB2312" pitchFamily="49" charset="-122"/>
                <a:cs typeface="楷体_GB2312" pitchFamily="49" charset="-122"/>
                <a:sym typeface="楷体_GB2312" pitchFamily="49" charset="-122"/>
              </a:rPr>
              <a:t>目的和依据</a:t>
            </a:r>
          </a:p>
        </p:txBody>
      </p:sp>
      <p:sp>
        <p:nvSpPr>
          <p:cNvPr id="23555" name="内容占位符 20482"/>
          <p:cNvSpPr>
            <a:spLocks noGrp="1" noChangeArrowheads="1"/>
          </p:cNvSpPr>
          <p:nvPr>
            <p:ph idx="1"/>
          </p:nvPr>
        </p:nvSpPr>
        <p:spPr>
          <a:xfrm>
            <a:off x="475615" y="1103630"/>
            <a:ext cx="8311515" cy="5523230"/>
          </a:xfrm>
        </p:spPr>
        <p:txBody>
          <a:bodyPr vert="horz" wrap="square" lIns="91440" tIns="45720" rIns="91440" bIns="45720" numCol="1" anchor="t" anchorCtr="0" compatLnSpc="1"/>
          <a:lstStyle/>
          <a:p>
            <a:pPr marL="0" marR="0" lvl="0" indent="457200" defTabSz="914400" rtl="0" eaLnBrk="0" fontAlgn="base" latinLnBrk="0" hangingPunct="0">
              <a:lnSpc>
                <a:spcPct val="150000"/>
              </a:lnSpc>
              <a:spcBef>
                <a:spcPct val="0"/>
              </a:spcBef>
              <a:spcAft>
                <a:spcPct val="0"/>
              </a:spcAft>
              <a:buClrTx/>
              <a:buSzTx/>
              <a:buFont typeface="Arial" pitchFamily="34" charset="0"/>
              <a:buNone/>
              <a:defRPr/>
            </a:pPr>
            <a:r>
              <a:rPr kumimoji="0" lang="zh-CN" altLang="en-US" sz="2400" b="1" i="0" u="none" strike="noStrike" kern="0" cap="none" spc="0" normalizeH="0" baseline="0" noProof="0" smtClean="0">
                <a:ln>
                  <a:noFill/>
                </a:ln>
                <a:solidFill>
                  <a:schemeClr val="tx1"/>
                </a:solidFill>
                <a:effectLst/>
                <a:uLnTx/>
                <a:uFillTx/>
                <a:latin typeface="楷体_GB2312" pitchFamily="49" charset="-122"/>
                <a:ea typeface="楷体_GB2312" pitchFamily="49" charset="-122"/>
                <a:cs typeface="楷体_GB2312" pitchFamily="49" charset="-122"/>
                <a:sym typeface="楷体_GB2312" pitchFamily="49" charset="-122"/>
              </a:rPr>
              <a:t>目的</a:t>
            </a:r>
            <a:endParaRPr kumimoji="0" lang="en-US" altLang="zh-CN" sz="2400" b="1" i="0" u="none" strike="noStrike" kern="0" cap="none" spc="0" normalizeH="0" baseline="0" noProof="0" smtClean="0">
              <a:ln>
                <a:noFill/>
              </a:ln>
              <a:solidFill>
                <a:schemeClr val="tx1"/>
              </a:solidFill>
              <a:effectLst/>
              <a:uLnTx/>
              <a:uFillTx/>
              <a:latin typeface="楷体_GB2312" pitchFamily="49" charset="-122"/>
              <a:ea typeface="楷体_GB2312" pitchFamily="49" charset="-122"/>
              <a:cs typeface="楷体_GB2312" pitchFamily="49" charset="-122"/>
              <a:sym typeface="楷体_GB2312" pitchFamily="49" charset="-122"/>
            </a:endParaRPr>
          </a:p>
          <a:p>
            <a:pPr marL="0" lvl="0" indent="457200">
              <a:lnSpc>
                <a:spcPct val="150000"/>
              </a:lnSpc>
              <a:spcBef>
                <a:spcPct val="0"/>
              </a:spcBef>
              <a:buNone/>
              <a:defRPr/>
            </a:pPr>
            <a:r>
              <a:rPr lang="zh-CN" altLang="en-US" sz="2400" smtClean="0"/>
              <a:t>为准确判定、及时消除煤矿重大事故隐患</a:t>
            </a:r>
            <a:endParaRPr lang="en-US" altLang="zh-CN" sz="2400" smtClean="0"/>
          </a:p>
          <a:p>
            <a:pPr marL="0" lvl="0" indent="457200">
              <a:lnSpc>
                <a:spcPct val="150000"/>
              </a:lnSpc>
              <a:spcBef>
                <a:spcPct val="0"/>
              </a:spcBef>
              <a:buNone/>
              <a:defRPr/>
            </a:pPr>
            <a:r>
              <a:rPr kumimoji="0" lang="zh-CN" altLang="en-US" sz="2400" b="1" i="0" u="none" strike="noStrike" kern="0" cap="none" spc="0" normalizeH="0" baseline="0" noProof="0" smtClean="0">
                <a:ln>
                  <a:noFill/>
                </a:ln>
                <a:solidFill>
                  <a:schemeClr val="tx1"/>
                </a:solidFill>
                <a:effectLst/>
                <a:uLnTx/>
                <a:uFillTx/>
                <a:latin typeface="楷体_GB2312" pitchFamily="49" charset="-122"/>
                <a:ea typeface="楷体_GB2312" pitchFamily="49" charset="-122"/>
                <a:cs typeface="楷体_GB2312" pitchFamily="49" charset="-122"/>
                <a:sym typeface="楷体_GB2312" pitchFamily="49" charset="-122"/>
              </a:rPr>
              <a:t>依据</a:t>
            </a:r>
          </a:p>
          <a:p>
            <a:r>
              <a:rPr lang="en-US" altLang="zh-CN" sz="2400" smtClean="0"/>
              <a:t>《</a:t>
            </a:r>
            <a:r>
              <a:rPr lang="zh-CN" altLang="en-US" sz="2400" smtClean="0"/>
              <a:t>安全生产法</a:t>
            </a:r>
            <a:r>
              <a:rPr lang="en-US" altLang="zh-CN" sz="2400" smtClean="0"/>
              <a:t>》</a:t>
            </a:r>
          </a:p>
          <a:p>
            <a:r>
              <a:rPr lang="en-US" altLang="zh-CN" sz="2400" smtClean="0"/>
              <a:t>《</a:t>
            </a:r>
            <a:r>
              <a:rPr lang="zh-CN" altLang="en-US" sz="2400" smtClean="0"/>
              <a:t>国务院关于预防煤矿生产安全事故的特别规定</a:t>
            </a:r>
            <a:r>
              <a:rPr lang="en-US" altLang="zh-CN" sz="2400" smtClean="0"/>
              <a:t>》</a:t>
            </a:r>
          </a:p>
          <a:p>
            <a:r>
              <a:rPr lang="zh-CN" altLang="en-US" sz="2400" smtClean="0"/>
              <a:t>（国务院令第 </a:t>
            </a:r>
            <a:r>
              <a:rPr lang="en-US" sz="2400" smtClean="0"/>
              <a:t>446 </a:t>
            </a:r>
            <a:r>
              <a:rPr lang="zh-CN" altLang="en-US" sz="2400" smtClean="0"/>
              <a:t>号）</a:t>
            </a:r>
            <a:endParaRPr lang="en-US" altLang="zh-CN" sz="2400" smtClean="0"/>
          </a:p>
          <a:p>
            <a:pPr>
              <a:buNone/>
            </a:pPr>
            <a:r>
              <a:rPr lang="en-US" altLang="zh-CN" sz="2400" smtClean="0"/>
              <a:t>  《</a:t>
            </a:r>
            <a:r>
              <a:rPr lang="zh-CN" altLang="en-US" sz="2400" smtClean="0"/>
              <a:t>煤矿重大事故隐患判定标准</a:t>
            </a:r>
            <a:r>
              <a:rPr lang="en-US" altLang="zh-CN" sz="2400" smtClean="0"/>
              <a:t>》</a:t>
            </a:r>
            <a:r>
              <a:rPr lang="zh-CN" altLang="en-US" sz="2400" smtClean="0"/>
              <a:t>（应急管理部令第 </a:t>
            </a:r>
            <a:r>
              <a:rPr lang="en-US" sz="2400" smtClean="0"/>
              <a:t>4 </a:t>
            </a:r>
            <a:r>
              <a:rPr lang="zh-CN" altLang="en-US" sz="2400" smtClean="0"/>
              <a:t>号</a:t>
            </a:r>
            <a:r>
              <a:rPr lang="en-US" altLang="zh-CN" sz="2400" smtClean="0"/>
              <a:t>)</a:t>
            </a:r>
            <a:endParaRPr kumimoji="0" lang="zh-CN" altLang="en-US" sz="2400" b="1" i="0" u="none" strike="noStrike" kern="0" cap="none" spc="0" normalizeH="0" baseline="0" noProof="0" smtClean="0">
              <a:ln>
                <a:noFill/>
              </a:ln>
              <a:solidFill>
                <a:schemeClr val="tx1"/>
              </a:solidFill>
              <a:effectLst/>
              <a:uLnTx/>
              <a:uFillTx/>
              <a:latin typeface="楷体_GB2312" pitchFamily="49" charset="-122"/>
              <a:ea typeface="楷体_GB2312" pitchFamily="49" charset="-122"/>
              <a:cs typeface="楷体_GB2312" pitchFamily="49" charset="-122"/>
              <a:sym typeface="楷体_GB2312" pitchFamily="49" charset="-122"/>
            </a:endParaRPr>
          </a:p>
          <a:p>
            <a:pPr marL="0" marR="0" lvl="0" indent="457200" defTabSz="914400" rtl="0" eaLnBrk="0" fontAlgn="base" latinLnBrk="0" hangingPunct="0">
              <a:lnSpc>
                <a:spcPct val="150000"/>
              </a:lnSpc>
              <a:spcBef>
                <a:spcPct val="0"/>
              </a:spcBef>
              <a:spcAft>
                <a:spcPct val="0"/>
              </a:spcAft>
              <a:buClrTx/>
              <a:buSzTx/>
              <a:buFont typeface="Arial" pitchFamily="34" charset="0"/>
              <a:buNone/>
              <a:defRPr/>
            </a:pPr>
            <a:r>
              <a:rPr kumimoji="0" lang="zh-CN" altLang="en-US" sz="2400" b="1" i="0" u="none" strike="noStrike" kern="0" cap="none" spc="0" normalizeH="0" baseline="0" noProof="0" smtClean="0">
                <a:ln>
                  <a:noFill/>
                </a:ln>
                <a:solidFill>
                  <a:schemeClr val="tx1"/>
                </a:solidFill>
                <a:effectLst/>
                <a:uLnTx/>
                <a:uFillTx/>
                <a:latin typeface="楷体_GB2312" pitchFamily="49" charset="-122"/>
                <a:ea typeface="楷体_GB2312" pitchFamily="49" charset="-122"/>
                <a:cs typeface="楷体_GB2312" pitchFamily="49" charset="-122"/>
                <a:sym typeface="楷体_GB2312" pitchFamily="49" charset="-122"/>
              </a:rPr>
              <a:t>内容</a:t>
            </a:r>
            <a:endParaRPr kumimoji="0" lang="en-US" altLang="zh-CN" sz="2400" b="1" i="0" u="none" strike="noStrike" kern="0" cap="none" spc="0" normalizeH="0" baseline="0" noProof="0" smtClean="0">
              <a:ln>
                <a:noFill/>
              </a:ln>
              <a:solidFill>
                <a:schemeClr val="tx1"/>
              </a:solidFill>
              <a:effectLst/>
              <a:uLnTx/>
              <a:uFillTx/>
              <a:latin typeface="楷体_GB2312" pitchFamily="49" charset="-122"/>
              <a:ea typeface="楷体_GB2312" pitchFamily="49" charset="-122"/>
              <a:cs typeface="楷体_GB2312" pitchFamily="49" charset="-122"/>
              <a:sym typeface="楷体_GB2312" pitchFamily="49" charset="-122"/>
            </a:endParaRPr>
          </a:p>
          <a:p>
            <a:pPr marL="0" marR="0" lvl="0" indent="457200" defTabSz="914400" rtl="0" eaLnBrk="0" fontAlgn="base" latinLnBrk="0" hangingPunct="0">
              <a:lnSpc>
                <a:spcPct val="150000"/>
              </a:lnSpc>
              <a:spcBef>
                <a:spcPct val="0"/>
              </a:spcBef>
              <a:spcAft>
                <a:spcPct val="0"/>
              </a:spcAft>
              <a:buClrTx/>
              <a:buSzTx/>
              <a:buFont typeface="Arial" pitchFamily="34" charset="0"/>
              <a:buNone/>
              <a:defRPr/>
            </a:pPr>
            <a:r>
              <a:rPr lang="en-US" altLang="zh-CN" sz="2400" smtClean="0">
                <a:sym typeface="楷体_GB2312" pitchFamily="49" charset="-122"/>
              </a:rPr>
              <a:t>15</a:t>
            </a:r>
            <a:r>
              <a:rPr lang="zh-CN" altLang="en-US" sz="2400" smtClean="0">
                <a:sym typeface="楷体_GB2312" pitchFamily="49" charset="-122"/>
              </a:rPr>
              <a:t>个方面</a:t>
            </a:r>
            <a:r>
              <a:rPr lang="en-US" altLang="zh-CN" sz="2400" smtClean="0">
                <a:sym typeface="楷体_GB2312" pitchFamily="49" charset="-122"/>
              </a:rPr>
              <a:t>81</a:t>
            </a:r>
            <a:r>
              <a:rPr lang="zh-CN" altLang="en-US" sz="2400" smtClean="0">
                <a:sym typeface="楷体_GB2312" pitchFamily="49" charset="-122"/>
              </a:rPr>
              <a:t>种判定标准</a:t>
            </a:r>
            <a:endParaRPr kumimoji="0" lang="zh-CN" altLang="en-US" sz="2400" i="0" u="none" strike="noStrike" kern="0" cap="none" spc="0" normalizeH="0" baseline="0" noProof="0" smtClean="0">
              <a:ln>
                <a:noFill/>
              </a:ln>
              <a:solidFill>
                <a:schemeClr val="tx1"/>
              </a:solidFill>
              <a:effectLst/>
              <a:uLnTx/>
              <a:uFillTx/>
              <a:latin typeface="楷体_GB2312" pitchFamily="49" charset="-122"/>
              <a:ea typeface="楷体_GB2312" pitchFamily="49" charset="-122"/>
              <a:cs typeface="楷体_GB2312" pitchFamily="49" charset="-122"/>
              <a:sym typeface="楷体_GB2312" pitchFamily="49" charset="-122"/>
            </a:endParaRPr>
          </a:p>
        </p:txBody>
      </p:sp>
      <p:sp>
        <p:nvSpPr>
          <p:cNvPr id="22532" name="日期占位符 20483"/>
          <p:cNvSpPr txBox="1">
            <a:spLocks noGrp="1"/>
          </p:cNvSpPr>
          <p:nvPr>
            <p:ph type="dt" sz="half" idx="10"/>
          </p:nvPr>
        </p:nvSpPr>
        <p:spPr/>
        <p:txBody>
          <a:bodyPr anchor="ctr" anchorCtr="0"/>
          <a:lstStyle>
            <a:lvl1pPr marL="0" lvl="0" indent="0" algn="l" defTabSz="914400" rtl="0" eaLnBrk="0" fontAlgn="base" latinLnBrk="0" hangingPunct="0">
              <a:lnSpc>
                <a:spcPct val="100000"/>
              </a:lnSpc>
              <a:spcBef>
                <a:spcPct val="0"/>
              </a:spcBef>
              <a:spcAft>
                <a:spcPct val="0"/>
              </a:spcAft>
              <a:buSzTx/>
              <a:buFont typeface="Times New Roman" panose="02020603050405020304" pitchFamily="18"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5pPr>
          </a:lstStyle>
          <a:p>
            <a:pPr lvl="0" eaLnBrk="1" hangingPunct="1">
              <a:buFont typeface="Arial" pitchFamily="34" charset="0"/>
              <a:buChar char="•"/>
            </a:pPr>
            <a:fld id="{BB962C8B-B14F-4D97-AF65-F5344CB8AC3E}" type="datetime5">
              <a:rPr lang="en-US" altLang="en-US" sz="1200">
                <a:solidFill>
                  <a:srgbClr val="898989"/>
                </a:solidFill>
                <a:latin typeface="Cambria" panose="02040503050406030204" pitchFamily="18" charset="0"/>
                <a:ea typeface="黑体" panose="02010609060101010101" pitchFamily="49" charset="-122"/>
              </a:rPr>
              <a:pPr lvl="0" eaLnBrk="1" hangingPunct="1">
                <a:buFont typeface="Arial" pitchFamily="34" charset="0"/>
                <a:buChar char="•"/>
              </a:pPr>
              <a:t>16-Sep-24</a:t>
            </a:fld>
            <a:endParaRPr lang="en-US" altLang="en-US" sz="1200">
              <a:solidFill>
                <a:srgbClr val="898989"/>
              </a:solidFill>
              <a:latin typeface="Cambria" panose="02040503050406030204" pitchFamily="18" charset="0"/>
              <a:ea typeface="黑体" panose="02010609060101010101" pitchFamily="49" charset="-122"/>
            </a:endParaRPr>
          </a:p>
        </p:txBody>
      </p:sp>
    </p:spTree>
  </p:cSld>
  <p:clrMapOvr>
    <a:masterClrMapping/>
  </p:clrMapOvr>
  <p:transition spd="slow"/>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82" name="标题 20481"/>
          <p:cNvSpPr>
            <a:spLocks noGrp="1"/>
          </p:cNvSpPr>
          <p:nvPr>
            <p:ph type="title"/>
          </p:nvPr>
        </p:nvSpPr>
        <p:spPr>
          <a:xfrm>
            <a:off x="395288" y="479425"/>
            <a:ext cx="7570788" cy="509588"/>
          </a:xfrm>
        </p:spPr>
        <p:txBody>
          <a:bodyPr vert="horz" wrap="square" lIns="91440" tIns="45720" rIns="91440" bIns="45720" numCol="1" anchor="ctr" anchorCtr="0" compatLnSpc="1">
            <a:normAutofit fontScale="90000"/>
          </a:bodyPr>
          <a:lstStyle/>
          <a:p>
            <a:pPr>
              <a:spcBef>
                <a:spcPct val="0"/>
              </a:spcBef>
              <a:spcAft>
                <a:spcPct val="0"/>
              </a:spcAft>
              <a:defRPr/>
            </a:pPr>
            <a:r>
              <a:rPr lang="zh-CN" altLang="en-US" sz="2800" smtClean="0">
                <a:solidFill>
                  <a:srgbClr val="FF0000"/>
                </a:solidFill>
              </a:rPr>
              <a:t>煤矿重大事故隐患判定的</a:t>
            </a:r>
            <a:r>
              <a:rPr lang="en-US" sz="2800" smtClean="0">
                <a:solidFill>
                  <a:srgbClr val="FF0000"/>
                </a:solidFill>
              </a:rPr>
              <a:t>15 </a:t>
            </a:r>
            <a:r>
              <a:rPr lang="zh-CN" altLang="en-US" sz="2800" smtClean="0">
                <a:solidFill>
                  <a:srgbClr val="FF0000"/>
                </a:solidFill>
              </a:rPr>
              <a:t>个方面：</a:t>
            </a:r>
            <a:endParaRPr kumimoji="0" lang="zh-CN" altLang="en-US" sz="2800" b="1" i="0" u="none" strike="noStrike" kern="0" cap="none" spc="0" normalizeH="0" baseline="0" noProof="0" smtClean="0">
              <a:ln>
                <a:noFill/>
              </a:ln>
              <a:solidFill>
                <a:srgbClr val="FF0000"/>
              </a:solidFill>
              <a:effectLst/>
              <a:uLnTx/>
              <a:uFillTx/>
              <a:latin typeface="楷体_GB2312" pitchFamily="49" charset="-122"/>
              <a:ea typeface="楷体_GB2312" pitchFamily="49" charset="-122"/>
              <a:cs typeface="楷体_GB2312" pitchFamily="49" charset="-122"/>
              <a:sym typeface="楷体_GB2312" pitchFamily="49" charset="-122"/>
            </a:endParaRPr>
          </a:p>
        </p:txBody>
      </p:sp>
      <p:sp>
        <p:nvSpPr>
          <p:cNvPr id="23555" name="内容占位符 20482"/>
          <p:cNvSpPr>
            <a:spLocks noGrp="1" noChangeArrowheads="1"/>
          </p:cNvSpPr>
          <p:nvPr>
            <p:ph idx="1"/>
          </p:nvPr>
        </p:nvSpPr>
        <p:spPr>
          <a:xfrm>
            <a:off x="428625" y="1103313"/>
            <a:ext cx="8358188" cy="5522913"/>
          </a:xfrm>
        </p:spPr>
        <p:txBody>
          <a:bodyPr vert="horz" wrap="square" lIns="91440" tIns="45720" rIns="91440" bIns="45720" numCol="1" anchor="t" anchorCtr="0" compatLnSpc="1"/>
          <a:lstStyle/>
          <a:p>
            <a:r>
              <a:rPr lang="zh-CN" altLang="en-US" sz="2000" smtClean="0"/>
              <a:t>（一）</a:t>
            </a:r>
            <a:r>
              <a:rPr lang="zh-CN" altLang="en-US" sz="2000" smtClean="0">
                <a:solidFill>
                  <a:srgbClr val="FF0000"/>
                </a:solidFill>
              </a:rPr>
              <a:t>超能力</a:t>
            </a:r>
            <a:r>
              <a:rPr lang="zh-CN" altLang="en-US" sz="2000" smtClean="0"/>
              <a:t>、</a:t>
            </a:r>
            <a:r>
              <a:rPr lang="zh-CN" altLang="en-US" sz="2000" smtClean="0">
                <a:solidFill>
                  <a:srgbClr val="FF0000"/>
                </a:solidFill>
              </a:rPr>
              <a:t>超强度</a:t>
            </a:r>
            <a:r>
              <a:rPr lang="zh-CN" altLang="en-US" sz="2000" smtClean="0"/>
              <a:t>或者</a:t>
            </a:r>
            <a:r>
              <a:rPr lang="zh-CN" altLang="en-US" sz="2000" smtClean="0">
                <a:solidFill>
                  <a:srgbClr val="FF0000"/>
                </a:solidFill>
              </a:rPr>
              <a:t>超定员</a:t>
            </a:r>
            <a:r>
              <a:rPr lang="zh-CN" altLang="en-US" sz="2000" smtClean="0"/>
              <a:t>组织生产；</a:t>
            </a:r>
          </a:p>
          <a:p>
            <a:r>
              <a:rPr lang="zh-CN" altLang="en-US" sz="2000" smtClean="0"/>
              <a:t>（二）瓦斯超限作业；</a:t>
            </a:r>
          </a:p>
          <a:p>
            <a:r>
              <a:rPr lang="zh-CN" altLang="en-US" sz="2000" smtClean="0"/>
              <a:t>（三）煤与瓦斯突出矿井，未依照规定实施防突出措施；</a:t>
            </a:r>
          </a:p>
          <a:p>
            <a:r>
              <a:rPr lang="zh-CN" altLang="en-US" sz="2000" smtClean="0"/>
              <a:t>（四）高瓦斯矿井未建立瓦斯抽采系统和监控系统，或者系统不能正常运行；</a:t>
            </a:r>
          </a:p>
          <a:p>
            <a:r>
              <a:rPr lang="zh-CN" altLang="en-US" sz="2000" smtClean="0"/>
              <a:t>（五）通风系统不完善、不可靠；</a:t>
            </a:r>
          </a:p>
          <a:p>
            <a:r>
              <a:rPr lang="zh-CN" altLang="en-US" sz="2000" smtClean="0"/>
              <a:t>（六）有严重水患，未采取有效措施；</a:t>
            </a:r>
          </a:p>
          <a:p>
            <a:r>
              <a:rPr lang="zh-CN" altLang="en-US" sz="2000" smtClean="0"/>
              <a:t>（七）超层越界开采；</a:t>
            </a:r>
          </a:p>
          <a:p>
            <a:r>
              <a:rPr lang="zh-CN" altLang="en-US" sz="2000" smtClean="0"/>
              <a:t>（八）有冲击地压危险，未采取有效措施；</a:t>
            </a:r>
          </a:p>
          <a:p>
            <a:r>
              <a:rPr lang="zh-CN" altLang="en-US" sz="2000" smtClean="0"/>
              <a:t>（九）自然发火严重，未采取有效措施；</a:t>
            </a:r>
            <a:endParaRPr lang="en-US" altLang="zh-CN" sz="2000" smtClean="0"/>
          </a:p>
          <a:p>
            <a:r>
              <a:rPr lang="zh-CN" altLang="en-US" sz="2000" smtClean="0"/>
              <a:t>（十）使用明令禁止使用或者淘汰的设备、工艺；</a:t>
            </a:r>
          </a:p>
          <a:p>
            <a:r>
              <a:rPr lang="zh-CN" altLang="en-US" sz="2000" smtClean="0"/>
              <a:t>（十一）煤矿没有双回路供电系统；</a:t>
            </a:r>
          </a:p>
          <a:p>
            <a:r>
              <a:rPr lang="zh-CN" altLang="en-US" sz="2000" smtClean="0"/>
              <a:t>（十二）新建煤矿边建设边生产，煤矿改扩建期间，在改</a:t>
            </a:r>
          </a:p>
          <a:p>
            <a:r>
              <a:rPr lang="zh-CN" altLang="en-US" sz="2000" smtClean="0"/>
              <a:t>扩建的区域生产，或者在其他区域的生产超出安全设施设计规</a:t>
            </a:r>
          </a:p>
          <a:p>
            <a:r>
              <a:rPr lang="zh-CN" altLang="en-US" sz="2000" smtClean="0"/>
              <a:t>定的范围和规模；</a:t>
            </a:r>
          </a:p>
        </p:txBody>
      </p:sp>
      <p:sp>
        <p:nvSpPr>
          <p:cNvPr id="22532" name="日期占位符 20483"/>
          <p:cNvSpPr txBox="1">
            <a:spLocks noGrp="1"/>
          </p:cNvSpPr>
          <p:nvPr>
            <p:ph type="dt" sz="half" idx="10"/>
          </p:nvPr>
        </p:nvSpPr>
        <p:spPr/>
        <p:txBody>
          <a:bodyPr anchor="ctr" anchorCtr="0"/>
          <a:lstStyle>
            <a:lvl1pPr marL="0" lvl="0" indent="0" algn="l" defTabSz="914400" rtl="0" eaLnBrk="0" fontAlgn="base" latinLnBrk="0" hangingPunct="0">
              <a:lnSpc>
                <a:spcPct val="100000"/>
              </a:lnSpc>
              <a:spcBef>
                <a:spcPct val="0"/>
              </a:spcBef>
              <a:spcAft>
                <a:spcPct val="0"/>
              </a:spcAft>
              <a:buSzTx/>
              <a:buFont typeface="Times New Roman" panose="02020603050405020304" pitchFamily="18"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5pPr>
          </a:lstStyle>
          <a:p>
            <a:pPr lvl="0" eaLnBrk="1" hangingPunct="1">
              <a:buFont typeface="Arial" pitchFamily="34" charset="0"/>
              <a:buChar char="•"/>
            </a:pPr>
            <a:fld id="{BB962C8B-B14F-4D97-AF65-F5344CB8AC3E}" type="datetime5">
              <a:rPr lang="en-US" altLang="en-US" sz="1200">
                <a:solidFill>
                  <a:srgbClr val="898989"/>
                </a:solidFill>
                <a:latin typeface="Cambria" panose="02040503050406030204" pitchFamily="18" charset="0"/>
                <a:ea typeface="黑体" panose="02010609060101010101" pitchFamily="49" charset="-122"/>
              </a:rPr>
              <a:pPr lvl="0" eaLnBrk="1" hangingPunct="1">
                <a:buFont typeface="Arial" pitchFamily="34" charset="0"/>
                <a:buChar char="•"/>
              </a:pPr>
              <a:t>16-Sep-24</a:t>
            </a:fld>
            <a:endParaRPr lang="en-US" altLang="en-US" sz="1200">
              <a:solidFill>
                <a:srgbClr val="898989"/>
              </a:solidFill>
              <a:latin typeface="Cambria" panose="02040503050406030204" pitchFamily="18" charset="0"/>
              <a:ea typeface="黑体" panose="02010609060101010101" pitchFamily="49" charset="-122"/>
            </a:endParaRPr>
          </a:p>
        </p:txBody>
      </p:sp>
    </p:spTree>
  </p:cSld>
  <p:clrMapOvr>
    <a:masterClrMapping/>
  </p:clrMapOvr>
  <p:transition spd="slow"/>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555" name="内容占位符 20482"/>
          <p:cNvSpPr>
            <a:spLocks noGrp="1" noChangeArrowheads="1"/>
          </p:cNvSpPr>
          <p:nvPr>
            <p:ph idx="1"/>
          </p:nvPr>
        </p:nvSpPr>
        <p:spPr>
          <a:xfrm>
            <a:off x="428625" y="1103313"/>
            <a:ext cx="8358188" cy="5522913"/>
          </a:xfrm>
        </p:spPr>
        <p:txBody>
          <a:bodyPr vert="horz" wrap="square" lIns="91440" tIns="45720" rIns="91440" bIns="45720" numCol="1" anchor="t" anchorCtr="0" compatLnSpc="1"/>
          <a:lstStyle/>
          <a:p>
            <a:r>
              <a:rPr lang="zh-CN" altLang="en-US" sz="2000" smtClean="0"/>
              <a:t>（十三）煤矿实行整体承包生产经营后，未重新取得或者</a:t>
            </a:r>
          </a:p>
          <a:p>
            <a:r>
              <a:rPr lang="zh-CN" altLang="en-US" sz="2000" smtClean="0"/>
              <a:t>及时变更安全生产许可证而从事生产，或者承包方再次转包，</a:t>
            </a:r>
          </a:p>
          <a:p>
            <a:r>
              <a:rPr lang="zh-CN" altLang="en-US" sz="2000" smtClean="0"/>
              <a:t>以及将井下采掘工作面和井巷维修作业进行劳务承包；</a:t>
            </a:r>
          </a:p>
          <a:p>
            <a:r>
              <a:rPr lang="zh-CN" altLang="en-US" sz="2000" smtClean="0"/>
              <a:t>（十四）煤矿改制期间，未明确安全生产责任人和安全管</a:t>
            </a:r>
          </a:p>
          <a:p>
            <a:r>
              <a:rPr lang="zh-CN" altLang="en-US" sz="2000" smtClean="0"/>
              <a:t>理机构，或者在完成改制后，未重新取得或者变更采矿许可证、</a:t>
            </a:r>
          </a:p>
          <a:p>
            <a:r>
              <a:rPr lang="zh-CN" altLang="en-US" sz="2000" smtClean="0"/>
              <a:t>安全生产许可证和营业执照；</a:t>
            </a:r>
          </a:p>
          <a:p>
            <a:r>
              <a:rPr lang="zh-CN" altLang="en-US" sz="2000" smtClean="0"/>
              <a:t>（十五）其他重大事故隐患。</a:t>
            </a:r>
            <a:endParaRPr lang="en-US" altLang="zh-CN" sz="2000" smtClean="0"/>
          </a:p>
          <a:p>
            <a:r>
              <a:rPr lang="en-US" altLang="zh-CN" sz="2000" smtClean="0"/>
              <a:t>【</a:t>
            </a:r>
            <a:r>
              <a:rPr lang="zh-CN" altLang="en-US" sz="2000" smtClean="0"/>
              <a:t>解读</a:t>
            </a:r>
            <a:r>
              <a:rPr lang="en-US" altLang="zh-CN" sz="2000" smtClean="0"/>
              <a:t>】</a:t>
            </a:r>
          </a:p>
          <a:p>
            <a:r>
              <a:rPr lang="zh-CN" altLang="en-US" sz="2000" smtClean="0"/>
              <a:t>本条按照</a:t>
            </a:r>
            <a:r>
              <a:rPr lang="en-US" altLang="zh-CN" sz="2000" smtClean="0"/>
              <a:t>《</a:t>
            </a:r>
            <a:r>
              <a:rPr lang="zh-CN" altLang="en-US" sz="2000" smtClean="0"/>
              <a:t>国务院关于预防煤矿生产安全事故的特别规定</a:t>
            </a:r>
            <a:r>
              <a:rPr lang="en-US" altLang="zh-CN" sz="2000" smtClean="0"/>
              <a:t>》</a:t>
            </a:r>
          </a:p>
          <a:p>
            <a:r>
              <a:rPr lang="zh-CN" altLang="en-US" sz="2000" smtClean="0"/>
              <a:t>（国务院令第 </a:t>
            </a:r>
            <a:r>
              <a:rPr lang="en-US" sz="2000" smtClean="0"/>
              <a:t>446 </a:t>
            </a:r>
            <a:r>
              <a:rPr lang="zh-CN" altLang="en-US" sz="2000" smtClean="0"/>
              <a:t>号）第八条第二款规定，明确了煤矿重大事</a:t>
            </a:r>
          </a:p>
          <a:p>
            <a:r>
              <a:rPr lang="zh-CN" altLang="en-US" sz="2000" smtClean="0"/>
              <a:t>故隐患的 </a:t>
            </a:r>
            <a:r>
              <a:rPr lang="en-US" sz="2000" smtClean="0"/>
              <a:t>15 </a:t>
            </a:r>
            <a:r>
              <a:rPr lang="zh-CN" altLang="en-US" sz="2000" smtClean="0"/>
              <a:t>个方面。</a:t>
            </a:r>
          </a:p>
          <a:p>
            <a:endParaRPr lang="zh-CN" altLang="en-US" sz="2000" smtClean="0"/>
          </a:p>
          <a:p>
            <a:pPr marL="0" lvl="0" indent="457200">
              <a:lnSpc>
                <a:spcPct val="150000"/>
              </a:lnSpc>
              <a:spcBef>
                <a:spcPct val="0"/>
              </a:spcBef>
              <a:buNone/>
              <a:defRPr/>
            </a:pPr>
            <a:endParaRPr lang="en-US" altLang="zh-CN" b="1" smtClean="0">
              <a:sym typeface="楷体_GB2312" pitchFamily="49" charset="-122"/>
            </a:endParaRPr>
          </a:p>
        </p:txBody>
      </p:sp>
      <p:sp>
        <p:nvSpPr>
          <p:cNvPr id="22532" name="日期占位符 20483"/>
          <p:cNvSpPr txBox="1">
            <a:spLocks noGrp="1"/>
          </p:cNvSpPr>
          <p:nvPr>
            <p:ph type="dt" sz="half" idx="10"/>
          </p:nvPr>
        </p:nvSpPr>
        <p:spPr/>
        <p:txBody>
          <a:bodyPr anchor="ctr" anchorCtr="0"/>
          <a:lstStyle>
            <a:lvl1pPr marL="0" lvl="0" indent="0" algn="l" defTabSz="914400" rtl="0" eaLnBrk="0" fontAlgn="base" latinLnBrk="0" hangingPunct="0">
              <a:lnSpc>
                <a:spcPct val="100000"/>
              </a:lnSpc>
              <a:spcBef>
                <a:spcPct val="0"/>
              </a:spcBef>
              <a:spcAft>
                <a:spcPct val="0"/>
              </a:spcAft>
              <a:buSzTx/>
              <a:buFont typeface="Times New Roman" panose="02020603050405020304" pitchFamily="18"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5pPr>
          </a:lstStyle>
          <a:p>
            <a:pPr lvl="0" eaLnBrk="1" hangingPunct="1">
              <a:buFont typeface="Arial" pitchFamily="34" charset="0"/>
              <a:buChar char="•"/>
            </a:pPr>
            <a:fld id="{BB962C8B-B14F-4D97-AF65-F5344CB8AC3E}" type="datetime5">
              <a:rPr lang="en-US" altLang="en-US" sz="1200">
                <a:solidFill>
                  <a:srgbClr val="898989"/>
                </a:solidFill>
                <a:latin typeface="Cambria" panose="02040503050406030204" pitchFamily="18" charset="0"/>
                <a:ea typeface="黑体" panose="02010609060101010101" pitchFamily="49" charset="-122"/>
              </a:rPr>
              <a:pPr lvl="0" eaLnBrk="1" hangingPunct="1">
                <a:buFont typeface="Arial" pitchFamily="34" charset="0"/>
                <a:buChar char="•"/>
              </a:pPr>
              <a:t>16-Sep-24</a:t>
            </a:fld>
            <a:endParaRPr lang="en-US" altLang="en-US" sz="1200">
              <a:solidFill>
                <a:srgbClr val="898989"/>
              </a:solidFill>
              <a:latin typeface="Cambria" panose="02040503050406030204" pitchFamily="18" charset="0"/>
              <a:ea typeface="黑体" panose="02010609060101010101" pitchFamily="49" charset="-122"/>
            </a:endParaRPr>
          </a:p>
        </p:txBody>
      </p:sp>
      <p:sp>
        <p:nvSpPr>
          <p:cNvPr id="5" name="标题 20481"/>
          <p:cNvSpPr txBox="1"/>
          <p:nvPr/>
        </p:nvSpPr>
        <p:spPr>
          <a:xfrm>
            <a:off x="642910" y="500042"/>
            <a:ext cx="7570788" cy="509588"/>
          </a:xfrm>
          <a:prstGeom prst="rect">
            <a:avLst/>
          </a:prstGeom>
          <a:noFill/>
          <a:ln w="9525" cap="flat" cmpd="sng">
            <a:noFill/>
            <a:prstDash val="solid"/>
            <a:miter/>
          </a:ln>
        </p:spPr>
        <p:txBody>
          <a:bodyPr vert="horz" wrap="square" lIns="91440" tIns="45720" rIns="91440" bIns="45720" numCol="1" anchor="ctr" anchorCtr="0" compatLnSpc="1"/>
          <a:lstStyle>
            <a:defPPr>
              <a:defRPr lang="zh-CN"/>
            </a:defPPr>
            <a:lvl1pPr marL="0" lvl="0"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r>
              <a:rPr kumimoji="0" lang="zh-CN" altLang="en-US" sz="2800" b="1" i="0" u="none" strike="noStrike" kern="0" cap="none" spc="0" normalizeH="0" baseline="0" noProof="0" smtClean="0">
                <a:ln>
                  <a:noFill/>
                </a:ln>
                <a:solidFill>
                  <a:srgbClr val="FF0000"/>
                </a:solidFill>
                <a:effectLst/>
                <a:uLnTx/>
                <a:uFillTx/>
                <a:latin typeface="楷体_GB2312" pitchFamily="49" charset="-122"/>
                <a:ea typeface="楷体_GB2312" pitchFamily="49" charset="-122"/>
                <a:cs typeface="楷体_GB2312" pitchFamily="49" charset="-122"/>
              </a:rPr>
              <a:t>煤矿重大事故隐患判定的</a:t>
            </a:r>
            <a:r>
              <a:rPr kumimoji="0" lang="en-US" sz="2800" b="1" i="0" u="none" strike="noStrike" kern="0" cap="none" spc="0" normalizeH="0" baseline="0" noProof="0" smtClean="0">
                <a:ln>
                  <a:noFill/>
                </a:ln>
                <a:solidFill>
                  <a:srgbClr val="FF0000"/>
                </a:solidFill>
                <a:effectLst/>
                <a:uLnTx/>
                <a:uFillTx/>
                <a:latin typeface="楷体_GB2312" pitchFamily="49" charset="-122"/>
                <a:ea typeface="楷体_GB2312" pitchFamily="49" charset="-122"/>
                <a:cs typeface="楷体_GB2312" pitchFamily="49" charset="-122"/>
              </a:rPr>
              <a:t>15 </a:t>
            </a:r>
            <a:r>
              <a:rPr kumimoji="0" lang="zh-CN" altLang="en-US" sz="2800" b="1" i="0" u="none" strike="noStrike" kern="0" cap="none" spc="0" normalizeH="0" baseline="0" noProof="0" smtClean="0">
                <a:ln>
                  <a:noFill/>
                </a:ln>
                <a:solidFill>
                  <a:srgbClr val="FF0000"/>
                </a:solidFill>
                <a:effectLst/>
                <a:uLnTx/>
                <a:uFillTx/>
                <a:latin typeface="楷体_GB2312" pitchFamily="49" charset="-122"/>
                <a:ea typeface="楷体_GB2312" pitchFamily="49" charset="-122"/>
                <a:cs typeface="楷体_GB2312" pitchFamily="49" charset="-122"/>
              </a:rPr>
              <a:t>个方面</a:t>
            </a:r>
            <a:endParaRPr kumimoji="0" lang="zh-CN" altLang="en-US" sz="2800" b="1" i="0" u="none" strike="noStrike" kern="0" cap="none" spc="0" normalizeH="0" baseline="0" noProof="0" smtClean="0">
              <a:ln>
                <a:noFill/>
              </a:ln>
              <a:solidFill>
                <a:srgbClr val="FF0000"/>
              </a:solidFill>
              <a:effectLst/>
              <a:uLnTx/>
              <a:uFillTx/>
              <a:latin typeface="楷体_GB2312" pitchFamily="49" charset="-122"/>
              <a:ea typeface="楷体_GB2312" pitchFamily="49" charset="-122"/>
              <a:cs typeface="楷体_GB2312" pitchFamily="49" charset="-122"/>
              <a:sym typeface="楷体_GB2312" pitchFamily="49" charset="-122"/>
            </a:endParaRPr>
          </a:p>
        </p:txBody>
      </p:sp>
    </p:spTree>
  </p:cSld>
  <p:clrMapOvr>
    <a:masterClrMapping/>
  </p:clrMapOvr>
  <p:transition spd="slow"/>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82" name="标题 20481"/>
          <p:cNvSpPr>
            <a:spLocks noGrp="1"/>
          </p:cNvSpPr>
          <p:nvPr>
            <p:ph type="title"/>
          </p:nvPr>
        </p:nvSpPr>
        <p:spPr>
          <a:xfrm>
            <a:off x="395605" y="19685"/>
            <a:ext cx="7571105" cy="1002665"/>
          </a:xfrm>
        </p:spPr>
        <p:txBody>
          <a:bodyPr vert="horz" wrap="square" lIns="91440" tIns="45720" rIns="91440" bIns="45720" numCol="1" anchor="ctr" anchorCtr="0" compatLnSpc="1"/>
          <a:lstStyle/>
          <a:p>
            <a:r>
              <a:rPr kumimoji="0" lang="zh-CN" altLang="en-US" sz="2600" b="1" i="0" u="none" strike="noStrike" kern="0" cap="none" spc="0" normalizeH="0" baseline="0" noProof="1" smtClean="0">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rPr>
              <a:t>第一</a:t>
            </a:r>
            <a:r>
              <a:rPr lang="zh-CN" altLang="en-US" sz="2600" noProof="1" smtClean="0">
                <a:solidFill>
                  <a:srgbClr val="FF0000"/>
                </a:solidFill>
                <a:effectLst>
                  <a:outerShdw blurRad="38100" dist="38100" dir="2700000">
                    <a:srgbClr val="000000"/>
                  </a:outerShdw>
                </a:effectLst>
              </a:rPr>
              <a:t>方面</a:t>
            </a:r>
            <a:r>
              <a:rPr kumimoji="0" lang="zh-CN" altLang="en-US" sz="2600" b="1" i="0" u="none" strike="noStrike" kern="0" cap="none" spc="0" normalizeH="0" baseline="0" noProof="1" smtClean="0">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rPr>
              <a:t>：</a:t>
            </a:r>
            <a:r>
              <a:rPr lang="en-US" sz="2800" smtClean="0">
                <a:solidFill>
                  <a:srgbClr val="FF0000"/>
                </a:solidFill>
              </a:rPr>
              <a:t>“</a:t>
            </a:r>
            <a:r>
              <a:rPr lang="zh-CN" altLang="en-US" sz="2800" smtClean="0">
                <a:solidFill>
                  <a:srgbClr val="FF0000"/>
                </a:solidFill>
              </a:rPr>
              <a:t>超能力、超强度或者超定员组织生产</a:t>
            </a:r>
            <a:r>
              <a:rPr lang="en-US" sz="2800" smtClean="0">
                <a:solidFill>
                  <a:srgbClr val="FF0000"/>
                </a:solidFill>
              </a:rPr>
              <a:t>”</a:t>
            </a:r>
            <a:r>
              <a:rPr lang="zh-CN" altLang="en-US" sz="2800" smtClean="0">
                <a:solidFill>
                  <a:srgbClr val="FF0000"/>
                </a:solidFill>
              </a:rPr>
              <a:t>重大事故隐患</a:t>
            </a:r>
            <a:endParaRPr kumimoji="0" lang="zh-CN" altLang="en-US" sz="2600" b="1" i="0" u="none" strike="noStrike" kern="0" cap="none" spc="0" normalizeH="0" baseline="0" noProof="1">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endParaRPr>
          </a:p>
        </p:txBody>
      </p:sp>
      <p:sp>
        <p:nvSpPr>
          <p:cNvPr id="23555" name="内容占位符 20482"/>
          <p:cNvSpPr>
            <a:spLocks noGrp="1"/>
          </p:cNvSpPr>
          <p:nvPr>
            <p:ph idx="1"/>
          </p:nvPr>
        </p:nvSpPr>
        <p:spPr>
          <a:xfrm>
            <a:off x="571473" y="1103313"/>
            <a:ext cx="8205816" cy="5522912"/>
          </a:xfrm>
        </p:spPr>
        <p:txBody>
          <a:bodyPr vert="horz" wrap="square" lIns="91440" tIns="45720" rIns="91440" bIns="45720" anchor="t" anchorCtr="0"/>
          <a:lstStyle/>
          <a:p>
            <a:r>
              <a:rPr lang="zh-CN" altLang="en-US" sz="2400" smtClean="0">
                <a:solidFill>
                  <a:srgbClr val="FF0000"/>
                </a:solidFill>
              </a:rPr>
              <a:t>（一）煤矿全年原煤产量超过核定（设计）生产能力幅度在 </a:t>
            </a:r>
            <a:r>
              <a:rPr lang="en-US" sz="2400" smtClean="0">
                <a:solidFill>
                  <a:srgbClr val="FF0000"/>
                </a:solidFill>
              </a:rPr>
              <a:t>10%</a:t>
            </a:r>
            <a:r>
              <a:rPr lang="zh-CN" altLang="en-US" sz="2400" smtClean="0">
                <a:solidFill>
                  <a:srgbClr val="FF0000"/>
                </a:solidFill>
              </a:rPr>
              <a:t>以上的，或者月原煤产量大于核定（设计）生产能力的</a:t>
            </a:r>
            <a:r>
              <a:rPr lang="en-US" sz="2400" smtClean="0">
                <a:solidFill>
                  <a:srgbClr val="FF0000"/>
                </a:solidFill>
              </a:rPr>
              <a:t>10%</a:t>
            </a:r>
            <a:r>
              <a:rPr lang="zh-CN" altLang="en-US" sz="2400" smtClean="0">
                <a:solidFill>
                  <a:srgbClr val="FF0000"/>
                </a:solidFill>
              </a:rPr>
              <a:t>的；</a:t>
            </a:r>
          </a:p>
          <a:p>
            <a:r>
              <a:rPr lang="en-US" altLang="zh-CN" sz="2000" smtClean="0"/>
              <a:t>【</a:t>
            </a:r>
            <a:r>
              <a:rPr lang="zh-CN" altLang="en-US" sz="2000" smtClean="0"/>
              <a:t>解读</a:t>
            </a:r>
            <a:r>
              <a:rPr lang="en-US" altLang="zh-CN" sz="2000" smtClean="0"/>
              <a:t>】</a:t>
            </a:r>
          </a:p>
          <a:p>
            <a:r>
              <a:rPr lang="en-US" sz="2000" smtClean="0"/>
              <a:t>1.</a:t>
            </a:r>
            <a:r>
              <a:rPr lang="zh-CN" altLang="en-US" sz="2000" smtClean="0"/>
              <a:t>本条中</a:t>
            </a:r>
            <a:r>
              <a:rPr lang="en-US" sz="2000" smtClean="0"/>
              <a:t>“</a:t>
            </a:r>
            <a:r>
              <a:rPr lang="zh-CN" altLang="en-US" sz="2000" smtClean="0"/>
              <a:t>煤矿</a:t>
            </a:r>
            <a:r>
              <a:rPr lang="zh-CN" altLang="en-US" sz="2000" smtClean="0">
                <a:solidFill>
                  <a:srgbClr val="FF0000"/>
                </a:solidFill>
              </a:rPr>
              <a:t>全年原煤产量</a:t>
            </a:r>
            <a:r>
              <a:rPr lang="zh-CN" altLang="en-US" sz="2000" smtClean="0"/>
              <a:t>超过核定（设计）生产能力幅度在 </a:t>
            </a:r>
            <a:r>
              <a:rPr lang="en-US" sz="2000" smtClean="0"/>
              <a:t>10%</a:t>
            </a:r>
            <a:r>
              <a:rPr lang="zh-CN" altLang="en-US" sz="2000" smtClean="0"/>
              <a:t>以上</a:t>
            </a:r>
            <a:r>
              <a:rPr lang="en-US" sz="2000" smtClean="0"/>
              <a:t>”</a:t>
            </a:r>
            <a:r>
              <a:rPr lang="zh-CN" altLang="en-US" sz="2000" smtClean="0"/>
              <a:t>，是指煤矿（含井工和露天）</a:t>
            </a:r>
            <a:r>
              <a:rPr lang="zh-CN" altLang="en-US" sz="2000" smtClean="0">
                <a:solidFill>
                  <a:srgbClr val="FF0000"/>
                </a:solidFill>
              </a:rPr>
              <a:t>全年</a:t>
            </a:r>
            <a:r>
              <a:rPr lang="zh-CN" altLang="en-US" sz="2000" smtClean="0"/>
              <a:t>的原煤产量，超出煤矿核定（设计）生产能力的幅度达到 </a:t>
            </a:r>
            <a:r>
              <a:rPr lang="en-US" sz="2000" smtClean="0"/>
              <a:t>10%</a:t>
            </a:r>
            <a:r>
              <a:rPr lang="zh-CN" altLang="en-US" sz="2000" smtClean="0"/>
              <a:t>及以上的；</a:t>
            </a:r>
            <a:endParaRPr lang="en-US" altLang="zh-CN" sz="2000" smtClean="0"/>
          </a:p>
          <a:p>
            <a:r>
              <a:rPr lang="en-US" sz="2000" smtClean="0"/>
              <a:t>“</a:t>
            </a:r>
            <a:r>
              <a:rPr lang="zh-CN" altLang="en-US" sz="2000" smtClean="0">
                <a:solidFill>
                  <a:srgbClr val="FF0000"/>
                </a:solidFill>
              </a:rPr>
              <a:t>月原煤产量</a:t>
            </a:r>
            <a:r>
              <a:rPr lang="zh-CN" altLang="en-US" sz="2000" smtClean="0"/>
              <a:t>大于核定（设计）生产能力的 </a:t>
            </a:r>
            <a:r>
              <a:rPr lang="en-US" sz="2000" smtClean="0"/>
              <a:t>10%”</a:t>
            </a:r>
            <a:r>
              <a:rPr lang="zh-CN" altLang="en-US" sz="2000" smtClean="0"/>
              <a:t>，是指煤矿</a:t>
            </a:r>
            <a:r>
              <a:rPr lang="zh-CN" altLang="en-US" sz="2000" smtClean="0">
                <a:solidFill>
                  <a:srgbClr val="FF0000"/>
                </a:solidFill>
              </a:rPr>
              <a:t>单月</a:t>
            </a:r>
            <a:r>
              <a:rPr lang="zh-CN" altLang="en-US" sz="2000" smtClean="0"/>
              <a:t>的原煤产量达到煤矿核定（设计）生产能力的 </a:t>
            </a:r>
            <a:r>
              <a:rPr lang="en-US" sz="2000" smtClean="0"/>
              <a:t>10%</a:t>
            </a:r>
            <a:r>
              <a:rPr lang="zh-CN" altLang="en-US" sz="2000" smtClean="0"/>
              <a:t>及以上的。</a:t>
            </a:r>
          </a:p>
          <a:p>
            <a:r>
              <a:rPr lang="zh-CN" altLang="en-US" sz="2000" smtClean="0"/>
              <a:t>例如：某矿核定生产能力为 </a:t>
            </a:r>
            <a:r>
              <a:rPr lang="en-US" sz="2000" smtClean="0"/>
              <a:t>120 </a:t>
            </a:r>
            <a:r>
              <a:rPr lang="zh-CN" altLang="en-US" sz="2000" smtClean="0"/>
              <a:t>万吨</a:t>
            </a:r>
            <a:r>
              <a:rPr lang="en-US" sz="2000" smtClean="0"/>
              <a:t>/</a:t>
            </a:r>
            <a:r>
              <a:rPr lang="zh-CN" altLang="en-US" sz="2000" smtClean="0"/>
              <a:t>年，当该矿全年原煤产量达到或者超过 </a:t>
            </a:r>
            <a:r>
              <a:rPr lang="en-US" sz="2000" smtClean="0"/>
              <a:t>132 </a:t>
            </a:r>
            <a:r>
              <a:rPr lang="zh-CN" altLang="en-US" sz="2000" smtClean="0"/>
              <a:t>万吨，或者单月原煤产量达到或者超过</a:t>
            </a:r>
            <a:r>
              <a:rPr lang="en-US" sz="2000" smtClean="0"/>
              <a:t>12 </a:t>
            </a:r>
            <a:r>
              <a:rPr lang="zh-CN" altLang="en-US" sz="2000" smtClean="0"/>
              <a:t>万吨时，为重大事故隐患。</a:t>
            </a:r>
          </a:p>
          <a:p>
            <a:r>
              <a:rPr lang="en-US" sz="2000" smtClean="0"/>
              <a:t>2.</a:t>
            </a:r>
            <a:r>
              <a:rPr lang="zh-CN" altLang="en-US" sz="2000" smtClean="0"/>
              <a:t>本条中</a:t>
            </a:r>
            <a:r>
              <a:rPr lang="en-US" sz="2000" smtClean="0"/>
              <a:t>“</a:t>
            </a:r>
            <a:r>
              <a:rPr lang="zh-CN" altLang="en-US" sz="2000" smtClean="0"/>
              <a:t>原煤产量</a:t>
            </a:r>
            <a:r>
              <a:rPr lang="en-US" sz="2000" smtClean="0"/>
              <a:t>”</a:t>
            </a:r>
            <a:r>
              <a:rPr lang="zh-CN" altLang="en-US" sz="2000" smtClean="0"/>
              <a:t>，是指从煤矿中开采运输出井（坑）的煤炭产品的总重量。</a:t>
            </a:r>
          </a:p>
          <a:p>
            <a:pPr marL="0" indent="457200">
              <a:lnSpc>
                <a:spcPct val="150000"/>
              </a:lnSpc>
              <a:spcBef>
                <a:spcPct val="0"/>
              </a:spcBef>
              <a:buSzTx/>
              <a:buFont typeface="Arial" pitchFamily="34" charset="0"/>
              <a:buNone/>
            </a:pPr>
            <a:endParaRPr lang="en-US" altLang="zh-CN" sz="2400" b="1" smtClean="0"/>
          </a:p>
        </p:txBody>
      </p:sp>
    </p:spTree>
  </p:cSld>
  <p:clrMapOvr>
    <a:masterClrMapping/>
  </p:clrMapOvr>
  <p:transition spd="slow"/>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标题 20481"/>
          <p:cNvSpPr>
            <a:spLocks noGrp="1"/>
          </p:cNvSpPr>
          <p:nvPr>
            <p:ph type="title"/>
          </p:nvPr>
        </p:nvSpPr>
        <p:spPr/>
        <p:txBody>
          <a:bodyPr vert="horz" wrap="square" lIns="91440" tIns="45720" rIns="91440" bIns="45720" numCol="1" anchor="ctr" anchorCtr="0" compatLnSpc="1"/>
          <a:lstStyle/>
          <a:p>
            <a:r>
              <a:rPr kumimoji="0" lang="zh-CN" altLang="en-US" sz="2600" b="1" i="0" u="none" strike="noStrike" kern="0" cap="none" spc="0" normalizeH="0" baseline="0" noProof="1" smtClean="0">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rPr>
              <a:t>第一</a:t>
            </a:r>
            <a:r>
              <a:rPr lang="zh-CN" altLang="en-US" sz="2600" noProof="1" smtClean="0">
                <a:solidFill>
                  <a:srgbClr val="FF0000"/>
                </a:solidFill>
                <a:effectLst>
                  <a:outerShdw blurRad="38100" dist="38100" dir="2700000">
                    <a:srgbClr val="000000"/>
                  </a:outerShdw>
                </a:effectLst>
              </a:rPr>
              <a:t>方面</a:t>
            </a:r>
            <a:r>
              <a:rPr kumimoji="0" lang="zh-CN" altLang="en-US" sz="2600" b="1" i="0" u="none" strike="noStrike" kern="0" cap="none" spc="0" normalizeH="0" baseline="0" noProof="1" smtClean="0">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rPr>
              <a:t>：</a:t>
            </a:r>
            <a:r>
              <a:rPr lang="en-US" sz="2800" smtClean="0">
                <a:solidFill>
                  <a:srgbClr val="FF0000"/>
                </a:solidFill>
              </a:rPr>
              <a:t>“</a:t>
            </a:r>
            <a:r>
              <a:rPr lang="zh-CN" altLang="en-US" sz="2800" smtClean="0">
                <a:solidFill>
                  <a:srgbClr val="FF0000"/>
                </a:solidFill>
              </a:rPr>
              <a:t>超能力、超强度或者超定员组织生产</a:t>
            </a:r>
            <a:r>
              <a:rPr lang="en-US" sz="2800" smtClean="0">
                <a:solidFill>
                  <a:srgbClr val="FF0000"/>
                </a:solidFill>
              </a:rPr>
              <a:t>”</a:t>
            </a:r>
            <a:r>
              <a:rPr lang="zh-CN" altLang="en-US" sz="2800" smtClean="0">
                <a:solidFill>
                  <a:srgbClr val="FF0000"/>
                </a:solidFill>
              </a:rPr>
              <a:t>重大事故隐患</a:t>
            </a:r>
            <a:endParaRPr kumimoji="0" lang="zh-CN" altLang="en-US" sz="2600" b="1" i="0" u="none" strike="noStrike" kern="0" cap="none" spc="0" normalizeH="0" baseline="0" noProof="1">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endParaRPr>
          </a:p>
        </p:txBody>
      </p:sp>
      <p:sp>
        <p:nvSpPr>
          <p:cNvPr id="24579" name="内容占位符 20482"/>
          <p:cNvSpPr>
            <a:spLocks noGrp="1"/>
          </p:cNvSpPr>
          <p:nvPr>
            <p:ph idx="1"/>
          </p:nvPr>
        </p:nvSpPr>
        <p:spPr>
          <a:xfrm>
            <a:off x="714375" y="1103313"/>
            <a:ext cx="8062913" cy="5522912"/>
          </a:xfrm>
        </p:spPr>
        <p:txBody>
          <a:bodyPr vert="horz" wrap="square" lIns="91440" tIns="45720" rIns="91440" bIns="45720" anchor="t" anchorCtr="0"/>
          <a:lstStyle/>
          <a:p>
            <a:r>
              <a:rPr lang="zh-CN" altLang="en-US" sz="2400" smtClean="0"/>
              <a:t>（</a:t>
            </a:r>
            <a:r>
              <a:rPr lang="zh-CN" altLang="en-US" sz="2400" smtClean="0">
                <a:solidFill>
                  <a:srgbClr val="FF0000"/>
                </a:solidFill>
              </a:rPr>
              <a:t>二）煤矿或者其上级公司超过煤矿核定（设计）生产能力下达生产计划或者经营指标的；</a:t>
            </a:r>
          </a:p>
          <a:p>
            <a:r>
              <a:rPr lang="en-US" altLang="zh-CN" sz="2000" smtClean="0">
                <a:solidFill>
                  <a:srgbClr val="FF0000"/>
                </a:solidFill>
              </a:rPr>
              <a:t>【</a:t>
            </a:r>
            <a:r>
              <a:rPr lang="zh-CN" altLang="en-US" sz="2000" smtClean="0">
                <a:solidFill>
                  <a:srgbClr val="FF0000"/>
                </a:solidFill>
              </a:rPr>
              <a:t>解读</a:t>
            </a:r>
            <a:r>
              <a:rPr lang="en-US" altLang="zh-CN" sz="2000" smtClean="0">
                <a:solidFill>
                  <a:srgbClr val="FF0000"/>
                </a:solidFill>
              </a:rPr>
              <a:t>】</a:t>
            </a:r>
          </a:p>
          <a:p>
            <a:r>
              <a:rPr lang="zh-CN" altLang="en-US" sz="2000" smtClean="0"/>
              <a:t>本条是指存在下列情形之一的：</a:t>
            </a:r>
          </a:p>
          <a:p>
            <a:r>
              <a:rPr lang="zh-CN" altLang="en-US" sz="2000" smtClean="0"/>
              <a:t>（</a:t>
            </a:r>
            <a:r>
              <a:rPr lang="en-US" sz="2000" smtClean="0"/>
              <a:t>1</a:t>
            </a:r>
            <a:r>
              <a:rPr lang="zh-CN" altLang="en-US" sz="2000" smtClean="0"/>
              <a:t>）煤矿或者其上级公司对本矿下达的</a:t>
            </a:r>
            <a:r>
              <a:rPr lang="zh-CN" altLang="en-US" sz="2000" smtClean="0">
                <a:solidFill>
                  <a:srgbClr val="FF0000"/>
                </a:solidFill>
              </a:rPr>
              <a:t>生产计划</a:t>
            </a:r>
            <a:r>
              <a:rPr lang="zh-CN" altLang="en-US" sz="2000" smtClean="0"/>
              <a:t>，超过煤矿核定（设计）生产能力的。</a:t>
            </a:r>
          </a:p>
          <a:p>
            <a:r>
              <a:rPr lang="zh-CN" altLang="en-US" sz="2000" smtClean="0"/>
              <a:t>（</a:t>
            </a:r>
            <a:r>
              <a:rPr lang="en-US" sz="2000" smtClean="0"/>
              <a:t>2</a:t>
            </a:r>
            <a:r>
              <a:rPr lang="zh-CN" altLang="en-US" sz="2000" smtClean="0"/>
              <a:t>）煤矿或者其上级公司对本矿下达的</a:t>
            </a:r>
            <a:r>
              <a:rPr lang="zh-CN" altLang="en-US" sz="2000" smtClean="0">
                <a:solidFill>
                  <a:srgbClr val="FF0000"/>
                </a:solidFill>
              </a:rPr>
              <a:t>年度生产经营指标</a:t>
            </a:r>
            <a:r>
              <a:rPr lang="zh-CN" altLang="en-US" sz="2000" smtClean="0"/>
              <a:t>，经过成本核算，需要煤矿生产的原煤产量超过煤矿核定（设计）生产能力才能完成的。</a:t>
            </a:r>
            <a:endParaRPr lang="en-US" altLang="zh-CN" sz="2000" smtClean="0"/>
          </a:p>
          <a:p>
            <a:endParaRPr lang="zh-CN" altLang="en-US" sz="2000" smtClean="0"/>
          </a:p>
        </p:txBody>
      </p:sp>
      <p:sp>
        <p:nvSpPr>
          <p:cNvPr id="24580" name="日期占位符 20483"/>
          <p:cNvSpPr txBox="1">
            <a:spLocks noGrp="1"/>
          </p:cNvSpPr>
          <p:nvPr>
            <p:ph type="dt" sz="half" idx="10"/>
          </p:nvPr>
        </p:nvSpPr>
        <p:spPr/>
        <p:txBody>
          <a:bodyPr anchor="ctr" anchorCtr="0"/>
          <a:lstStyle>
            <a:lvl1pPr marL="0" lvl="0" indent="0" algn="l" defTabSz="914400" rtl="0" eaLnBrk="0" fontAlgn="base" latinLnBrk="0" hangingPunct="0">
              <a:lnSpc>
                <a:spcPct val="100000"/>
              </a:lnSpc>
              <a:spcBef>
                <a:spcPct val="0"/>
              </a:spcBef>
              <a:spcAft>
                <a:spcPct val="0"/>
              </a:spcAft>
              <a:buSzTx/>
              <a:buFont typeface="Times New Roman" panose="02020603050405020304" pitchFamily="18"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5pPr>
          </a:lstStyle>
          <a:p>
            <a:pPr lvl="0" eaLnBrk="1" hangingPunct="1">
              <a:buFont typeface="Arial" pitchFamily="34" charset="0"/>
              <a:buChar char="•"/>
            </a:pPr>
            <a:fld id="{BB962C8B-B14F-4D97-AF65-F5344CB8AC3E}" type="datetime5">
              <a:rPr lang="en-US" altLang="en-US" sz="1200">
                <a:solidFill>
                  <a:srgbClr val="898989"/>
                </a:solidFill>
                <a:latin typeface="Cambria" panose="02040503050406030204" pitchFamily="18" charset="0"/>
                <a:ea typeface="黑体" panose="02010609060101010101" pitchFamily="49" charset="-122"/>
              </a:rPr>
              <a:pPr lvl="0" eaLnBrk="1" hangingPunct="1">
                <a:buFont typeface="Arial" pitchFamily="34" charset="0"/>
                <a:buChar char="•"/>
              </a:pPr>
              <a:t>16-Sep-24</a:t>
            </a:fld>
            <a:endParaRPr lang="en-US" altLang="en-US" sz="1200">
              <a:solidFill>
                <a:srgbClr val="898989"/>
              </a:solidFill>
              <a:latin typeface="Cambria" panose="02040503050406030204" pitchFamily="18" charset="0"/>
              <a:ea typeface="黑体" panose="02010609060101010101" pitchFamily="49" charset="-122"/>
            </a:endParaRPr>
          </a:p>
        </p:txBody>
      </p:sp>
    </p:spTree>
  </p:cSld>
  <p:clrMapOvr>
    <a:masterClrMapping/>
  </p:clrMapOvr>
  <p:transition spd="slow"/>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标题 20481"/>
          <p:cNvSpPr>
            <a:spLocks noGrp="1"/>
          </p:cNvSpPr>
          <p:nvPr>
            <p:ph type="title"/>
          </p:nvPr>
        </p:nvSpPr>
        <p:spPr/>
        <p:txBody>
          <a:bodyPr vert="horz" wrap="square" lIns="91440" tIns="45720" rIns="91440" bIns="45720" numCol="1" anchor="ctr" anchorCtr="0" compatLnSpc="1"/>
          <a:lstStyle/>
          <a:p>
            <a:r>
              <a:rPr kumimoji="0" lang="zh-CN" altLang="en-US" sz="2600" b="1" i="0" u="none" strike="noStrike" kern="0" cap="none" spc="0" normalizeH="0" baseline="0" noProof="1" smtClean="0">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rPr>
              <a:t>第一</a:t>
            </a:r>
            <a:r>
              <a:rPr lang="zh-CN" altLang="en-US" sz="2600" noProof="1" smtClean="0">
                <a:solidFill>
                  <a:srgbClr val="FF0000"/>
                </a:solidFill>
                <a:effectLst>
                  <a:outerShdw blurRad="38100" dist="38100" dir="2700000">
                    <a:srgbClr val="000000"/>
                  </a:outerShdw>
                </a:effectLst>
              </a:rPr>
              <a:t>方面</a:t>
            </a:r>
            <a:r>
              <a:rPr kumimoji="0" lang="zh-CN" altLang="en-US" sz="2600" b="1" i="0" u="none" strike="noStrike" kern="0" cap="none" spc="0" normalizeH="0" baseline="0" noProof="1" smtClean="0">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rPr>
              <a:t>：</a:t>
            </a:r>
            <a:r>
              <a:rPr lang="en-US" sz="2800" smtClean="0">
                <a:solidFill>
                  <a:srgbClr val="FF0000"/>
                </a:solidFill>
              </a:rPr>
              <a:t>“</a:t>
            </a:r>
            <a:r>
              <a:rPr lang="zh-CN" altLang="en-US" sz="2800" smtClean="0">
                <a:solidFill>
                  <a:srgbClr val="FF0000"/>
                </a:solidFill>
              </a:rPr>
              <a:t>超能力、超强度或者超定员组织生产</a:t>
            </a:r>
            <a:r>
              <a:rPr lang="en-US" sz="2800" smtClean="0">
                <a:solidFill>
                  <a:srgbClr val="FF0000"/>
                </a:solidFill>
              </a:rPr>
              <a:t>”</a:t>
            </a:r>
            <a:r>
              <a:rPr lang="zh-CN" altLang="en-US" sz="2800" smtClean="0">
                <a:solidFill>
                  <a:srgbClr val="FF0000"/>
                </a:solidFill>
              </a:rPr>
              <a:t>重大事故隐患</a:t>
            </a:r>
            <a:endParaRPr kumimoji="0" lang="zh-CN" altLang="en-US" sz="2600" b="1" i="0" u="none" strike="noStrike" kern="0" cap="none" spc="0" normalizeH="0" baseline="0" noProof="1">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endParaRPr>
          </a:p>
        </p:txBody>
      </p:sp>
      <p:sp>
        <p:nvSpPr>
          <p:cNvPr id="25603" name="内容占位符 20482"/>
          <p:cNvSpPr>
            <a:spLocks noGrp="1"/>
          </p:cNvSpPr>
          <p:nvPr>
            <p:ph idx="1"/>
          </p:nvPr>
        </p:nvSpPr>
        <p:spPr>
          <a:xfrm>
            <a:off x="428596" y="1103312"/>
            <a:ext cx="8429685" cy="5540397"/>
          </a:xfrm>
        </p:spPr>
        <p:txBody>
          <a:bodyPr vert="horz" wrap="square" lIns="91440" tIns="45720" rIns="91440" bIns="45720" anchor="t" anchorCtr="0"/>
          <a:lstStyle/>
          <a:p>
            <a:r>
              <a:rPr lang="zh-CN" altLang="en-US" sz="2400" smtClean="0">
                <a:solidFill>
                  <a:srgbClr val="FF0000"/>
                </a:solidFill>
              </a:rPr>
              <a:t>（三）煤矿开拓、准备、回采煤量可采期小于国家规定的</a:t>
            </a:r>
          </a:p>
          <a:p>
            <a:r>
              <a:rPr lang="zh-CN" altLang="en-US" sz="2400" smtClean="0">
                <a:solidFill>
                  <a:srgbClr val="FF0000"/>
                </a:solidFill>
              </a:rPr>
              <a:t>最短时间，未主动采取限产或者停产措施，仍然组织生产的（衰老煤矿和地方人民政府计划停产关闭煤矿除外）；</a:t>
            </a:r>
          </a:p>
          <a:p>
            <a:pPr indent="0">
              <a:lnSpc>
                <a:spcPts val="2000"/>
              </a:lnSpc>
            </a:pPr>
            <a:r>
              <a:rPr lang="en-US" altLang="zh-CN" sz="2000" smtClean="0">
                <a:solidFill>
                  <a:srgbClr val="FF0000"/>
                </a:solidFill>
              </a:rPr>
              <a:t>【</a:t>
            </a:r>
            <a:r>
              <a:rPr lang="zh-CN" altLang="en-US" sz="2000" smtClean="0">
                <a:solidFill>
                  <a:srgbClr val="FF0000"/>
                </a:solidFill>
              </a:rPr>
              <a:t>解读</a:t>
            </a:r>
            <a:r>
              <a:rPr lang="en-US" altLang="zh-CN" sz="2000" smtClean="0">
                <a:solidFill>
                  <a:srgbClr val="FF0000"/>
                </a:solidFill>
              </a:rPr>
              <a:t>】</a:t>
            </a:r>
          </a:p>
          <a:p>
            <a:pPr indent="0">
              <a:lnSpc>
                <a:spcPts val="2000"/>
              </a:lnSpc>
            </a:pPr>
            <a:r>
              <a:rPr lang="en-US" sz="2000" smtClean="0"/>
              <a:t>1.</a:t>
            </a:r>
            <a:r>
              <a:rPr lang="zh-CN" altLang="en-US" sz="2000" smtClean="0"/>
              <a:t>本条中</a:t>
            </a:r>
            <a:r>
              <a:rPr lang="en-US" sz="2000" smtClean="0"/>
              <a:t>“</a:t>
            </a:r>
            <a:r>
              <a:rPr lang="zh-CN" altLang="en-US" sz="2000" smtClean="0"/>
              <a:t>煤矿开拓、准备、回采煤量可采期小于国家规定的最短时间</a:t>
            </a:r>
            <a:r>
              <a:rPr lang="en-US" sz="2000" smtClean="0"/>
              <a:t>”</a:t>
            </a:r>
            <a:r>
              <a:rPr lang="zh-CN" altLang="en-US" sz="2000" smtClean="0"/>
              <a:t>，是指煤矿开拓、准备、回采煤量可采期小于</a:t>
            </a:r>
            <a:r>
              <a:rPr lang="en-US" altLang="zh-CN" sz="2000" smtClean="0">
                <a:solidFill>
                  <a:srgbClr val="FF0000"/>
                </a:solidFill>
              </a:rPr>
              <a:t>《</a:t>
            </a:r>
            <a:r>
              <a:rPr lang="zh-CN" altLang="en-US" sz="2000" smtClean="0">
                <a:solidFill>
                  <a:srgbClr val="FF0000"/>
                </a:solidFill>
              </a:rPr>
              <a:t>防范煤矿采掘接续紧张暂行办法</a:t>
            </a:r>
            <a:r>
              <a:rPr lang="en-US" altLang="zh-CN" sz="2000" smtClean="0">
                <a:solidFill>
                  <a:srgbClr val="FF0000"/>
                </a:solidFill>
              </a:rPr>
              <a:t>》</a:t>
            </a:r>
            <a:r>
              <a:rPr lang="zh-CN" altLang="en-US" sz="2000" smtClean="0"/>
              <a:t>规定的</a:t>
            </a:r>
            <a:r>
              <a:rPr lang="zh-CN" altLang="en-US" sz="2000" smtClean="0">
                <a:solidFill>
                  <a:srgbClr val="FF0000"/>
                </a:solidFill>
              </a:rPr>
              <a:t>最短时间</a:t>
            </a:r>
            <a:r>
              <a:rPr lang="zh-CN" altLang="en-US" sz="2000" smtClean="0"/>
              <a:t>。</a:t>
            </a:r>
          </a:p>
          <a:p>
            <a:pPr indent="0">
              <a:lnSpc>
                <a:spcPts val="2000"/>
              </a:lnSpc>
            </a:pPr>
            <a:r>
              <a:rPr lang="zh-CN" altLang="en-US" sz="2000" smtClean="0"/>
              <a:t>（</a:t>
            </a:r>
            <a:r>
              <a:rPr lang="en-US" sz="2000" smtClean="0"/>
              <a:t>1</a:t>
            </a:r>
            <a:r>
              <a:rPr lang="zh-CN" altLang="en-US" sz="2000" smtClean="0"/>
              <a:t>）</a:t>
            </a:r>
            <a:r>
              <a:rPr lang="zh-CN" altLang="en-US" sz="2000" smtClean="0">
                <a:solidFill>
                  <a:srgbClr val="FF0000"/>
                </a:solidFill>
              </a:rPr>
              <a:t>开拓煤量可采期</a:t>
            </a:r>
            <a:r>
              <a:rPr lang="zh-CN" altLang="en-US" sz="2000" smtClean="0"/>
              <a:t>：</a:t>
            </a:r>
            <a:r>
              <a:rPr lang="en-US" sz="2000" smtClean="0"/>
              <a:t>①</a:t>
            </a:r>
            <a:r>
              <a:rPr lang="zh-CN" altLang="en-US" sz="2000" smtClean="0"/>
              <a:t>煤与瓦斯突出矿井、水文地质类型极复杂矿井、冲击地压矿井不少于 </a:t>
            </a:r>
            <a:r>
              <a:rPr lang="en-US" sz="2000" smtClean="0"/>
              <a:t>5 </a:t>
            </a:r>
            <a:r>
              <a:rPr lang="zh-CN" altLang="en-US" sz="2000" smtClean="0"/>
              <a:t>年；</a:t>
            </a:r>
            <a:r>
              <a:rPr lang="en-US" sz="2000" smtClean="0"/>
              <a:t>②</a:t>
            </a:r>
            <a:r>
              <a:rPr lang="zh-CN" altLang="en-US" sz="2000" smtClean="0"/>
              <a:t>高瓦斯矿井、水文地质类型复杂矿井不少于 </a:t>
            </a:r>
            <a:r>
              <a:rPr lang="en-US" sz="2000" smtClean="0"/>
              <a:t>4 </a:t>
            </a:r>
            <a:r>
              <a:rPr lang="zh-CN" altLang="en-US" sz="2000" smtClean="0"/>
              <a:t>年</a:t>
            </a:r>
            <a:r>
              <a:rPr lang="en-US" sz="2000" smtClean="0"/>
              <a:t>;③</a:t>
            </a:r>
            <a:r>
              <a:rPr lang="zh-CN" altLang="en-US" sz="2000" smtClean="0"/>
              <a:t>其他矿井不少于 </a:t>
            </a:r>
            <a:r>
              <a:rPr lang="en-US" sz="2000" smtClean="0"/>
              <a:t>3 </a:t>
            </a:r>
            <a:r>
              <a:rPr lang="zh-CN" altLang="en-US" sz="2000" smtClean="0"/>
              <a:t>年。</a:t>
            </a:r>
          </a:p>
          <a:p>
            <a:pPr indent="0">
              <a:lnSpc>
                <a:spcPts val="2000"/>
              </a:lnSpc>
            </a:pPr>
            <a:r>
              <a:rPr lang="zh-CN" altLang="en-US" sz="2000" smtClean="0"/>
              <a:t>（</a:t>
            </a:r>
            <a:r>
              <a:rPr lang="en-US" sz="2000" smtClean="0"/>
              <a:t>2</a:t>
            </a:r>
            <a:r>
              <a:rPr lang="zh-CN" altLang="en-US" sz="2000" smtClean="0"/>
              <a:t>）</a:t>
            </a:r>
            <a:r>
              <a:rPr lang="zh-CN" altLang="en-US" sz="2000" smtClean="0">
                <a:solidFill>
                  <a:srgbClr val="FF0000"/>
                </a:solidFill>
              </a:rPr>
              <a:t>矿井准备煤量可采期</a:t>
            </a:r>
            <a:r>
              <a:rPr lang="zh-CN" altLang="en-US" sz="2000" smtClean="0"/>
              <a:t>：</a:t>
            </a:r>
            <a:r>
              <a:rPr lang="en-US" sz="2000" smtClean="0"/>
              <a:t>①</a:t>
            </a:r>
            <a:r>
              <a:rPr lang="zh-CN" altLang="en-US" sz="2000" smtClean="0"/>
              <a:t>水文地质条件复杂和极复杂矿井、煤与瓦斯突出矿井、冲击地压矿井、煤巷掘进机械化程度与综合机械化采煤程度的比值小于 </a:t>
            </a:r>
            <a:r>
              <a:rPr lang="en-US" sz="2000" smtClean="0"/>
              <a:t>0.7 </a:t>
            </a:r>
            <a:r>
              <a:rPr lang="zh-CN" altLang="en-US" sz="2000" smtClean="0"/>
              <a:t>的矿井不少于 </a:t>
            </a:r>
            <a:r>
              <a:rPr lang="en-US" sz="2000" smtClean="0"/>
              <a:t>14 </a:t>
            </a:r>
            <a:r>
              <a:rPr lang="zh-CN" altLang="en-US" sz="2000" smtClean="0"/>
              <a:t>个月；</a:t>
            </a:r>
          </a:p>
          <a:p>
            <a:pPr indent="0">
              <a:lnSpc>
                <a:spcPts val="2000"/>
              </a:lnSpc>
            </a:pPr>
            <a:r>
              <a:rPr lang="en-US" sz="2000" smtClean="0"/>
              <a:t>②</a:t>
            </a:r>
            <a:r>
              <a:rPr lang="zh-CN" altLang="en-US" sz="2000" smtClean="0"/>
              <a:t>其他矿井不少于 </a:t>
            </a:r>
            <a:r>
              <a:rPr lang="en-US" sz="2000" smtClean="0"/>
              <a:t>12 </a:t>
            </a:r>
            <a:r>
              <a:rPr lang="zh-CN" altLang="en-US" sz="2000" smtClean="0"/>
              <a:t>个月。</a:t>
            </a:r>
          </a:p>
          <a:p>
            <a:pPr indent="0">
              <a:lnSpc>
                <a:spcPts val="2000"/>
              </a:lnSpc>
            </a:pPr>
            <a:r>
              <a:rPr lang="zh-CN" altLang="en-US" sz="2000" smtClean="0"/>
              <a:t>（</a:t>
            </a:r>
            <a:r>
              <a:rPr lang="en-US" sz="2000" smtClean="0"/>
              <a:t>3</a:t>
            </a:r>
            <a:r>
              <a:rPr lang="zh-CN" altLang="en-US" sz="2000" smtClean="0"/>
              <a:t>）</a:t>
            </a:r>
            <a:r>
              <a:rPr lang="zh-CN" altLang="en-US" sz="2000" smtClean="0">
                <a:solidFill>
                  <a:srgbClr val="FF0000"/>
                </a:solidFill>
              </a:rPr>
              <a:t>矿井回采煤量可采期</a:t>
            </a:r>
            <a:r>
              <a:rPr lang="zh-CN" altLang="en-US" sz="2000" smtClean="0"/>
              <a:t>：</a:t>
            </a:r>
            <a:r>
              <a:rPr lang="en-US" sz="2000" smtClean="0"/>
              <a:t>①2 </a:t>
            </a:r>
            <a:r>
              <a:rPr lang="zh-CN" altLang="en-US" sz="2000" smtClean="0"/>
              <a:t>个及以上采煤工作面同时生产的矿井不少于 </a:t>
            </a:r>
            <a:r>
              <a:rPr lang="en-US" sz="2000" smtClean="0"/>
              <a:t>5 </a:t>
            </a:r>
            <a:r>
              <a:rPr lang="zh-CN" altLang="en-US" sz="2000" smtClean="0"/>
              <a:t>个月；</a:t>
            </a:r>
            <a:r>
              <a:rPr lang="en-US" sz="2000" smtClean="0"/>
              <a:t>②</a:t>
            </a:r>
            <a:r>
              <a:rPr lang="zh-CN" altLang="en-US" sz="2000" smtClean="0"/>
              <a:t>其他矿井不少于 </a:t>
            </a:r>
            <a:r>
              <a:rPr lang="en-US" sz="2000" smtClean="0"/>
              <a:t>4 </a:t>
            </a:r>
            <a:r>
              <a:rPr lang="zh-CN" altLang="en-US" sz="2000" smtClean="0"/>
              <a:t>个月。</a:t>
            </a:r>
            <a:endParaRPr lang="en-US" altLang="zh-CN" sz="2000" smtClean="0"/>
          </a:p>
          <a:p>
            <a:pPr indent="0">
              <a:lnSpc>
                <a:spcPts val="2000"/>
              </a:lnSpc>
            </a:pPr>
            <a:r>
              <a:rPr lang="en-US" sz="2000" smtClean="0"/>
              <a:t>2.</a:t>
            </a:r>
            <a:r>
              <a:rPr lang="zh-CN" altLang="en-US" sz="2000" smtClean="0"/>
              <a:t>对尽管采取了限产措施，开拓、准备、回采煤量可采期仍不符合规定的，判定为重大事故隐患。</a:t>
            </a:r>
            <a:endParaRPr lang="en-US" sz="2000" smtClean="0"/>
          </a:p>
          <a:p>
            <a:pPr indent="0">
              <a:lnSpc>
                <a:spcPts val="2000"/>
              </a:lnSpc>
            </a:pPr>
            <a:endParaRPr lang="zh-CN" altLang="en-US" sz="2000"/>
          </a:p>
          <a:p>
            <a:pPr marL="0" indent="457200">
              <a:lnSpc>
                <a:spcPct val="150000"/>
              </a:lnSpc>
              <a:spcBef>
                <a:spcPct val="0"/>
              </a:spcBef>
              <a:buSzTx/>
              <a:buFont typeface="Arial" pitchFamily="34" charset="0"/>
              <a:buNone/>
            </a:pPr>
            <a:endParaRPr lang="zh-CN" altLang="en-US" sz="2400"/>
          </a:p>
          <a:p>
            <a:pPr marL="0" indent="457200">
              <a:lnSpc>
                <a:spcPct val="150000"/>
              </a:lnSpc>
              <a:spcBef>
                <a:spcPct val="0"/>
              </a:spcBef>
              <a:buSzTx/>
              <a:buFont typeface="Arial" pitchFamily="34" charset="0"/>
              <a:buNone/>
            </a:pPr>
            <a:endParaRPr lang="zh-CN" altLang="en-US" sz="2400">
              <a:sym typeface="楷体_GB2312" pitchFamily="49" charset="-122"/>
            </a:endParaRPr>
          </a:p>
        </p:txBody>
      </p:sp>
    </p:spTree>
  </p:cSld>
  <p:clrMapOvr>
    <a:masterClrMapping/>
  </p:clrMapOvr>
  <p:transition spd="slow"/>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标题 20481"/>
          <p:cNvSpPr>
            <a:spLocks noGrp="1"/>
          </p:cNvSpPr>
          <p:nvPr>
            <p:ph type="title"/>
          </p:nvPr>
        </p:nvSpPr>
        <p:spPr/>
        <p:txBody>
          <a:bodyPr vert="horz" wrap="square" lIns="91440" tIns="45720" rIns="91440" bIns="45720" numCol="1" anchor="ctr" anchorCtr="0" compatLnSpc="1"/>
          <a:lstStyle/>
          <a:p>
            <a:r>
              <a:rPr kumimoji="0" lang="zh-CN" altLang="en-US" sz="2600" b="1" i="0" u="none" strike="noStrike" kern="0" cap="none" spc="0" normalizeH="0" baseline="0" noProof="1" smtClean="0">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rPr>
              <a:t>第一</a:t>
            </a:r>
            <a:r>
              <a:rPr lang="zh-CN" altLang="en-US" sz="2600" noProof="1" smtClean="0">
                <a:solidFill>
                  <a:srgbClr val="FF0000"/>
                </a:solidFill>
                <a:effectLst>
                  <a:outerShdw blurRad="38100" dist="38100" dir="2700000">
                    <a:srgbClr val="000000"/>
                  </a:outerShdw>
                </a:effectLst>
              </a:rPr>
              <a:t>方面</a:t>
            </a:r>
            <a:r>
              <a:rPr kumimoji="0" lang="zh-CN" altLang="en-US" sz="2600" b="1" i="0" u="none" strike="noStrike" kern="0" cap="none" spc="0" normalizeH="0" baseline="0" noProof="1" smtClean="0">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rPr>
              <a:t>：</a:t>
            </a:r>
            <a:r>
              <a:rPr lang="en-US" sz="2800" smtClean="0">
                <a:solidFill>
                  <a:srgbClr val="FF0000"/>
                </a:solidFill>
              </a:rPr>
              <a:t>“</a:t>
            </a:r>
            <a:r>
              <a:rPr lang="zh-CN" altLang="en-US" sz="2800" smtClean="0">
                <a:solidFill>
                  <a:srgbClr val="FF0000"/>
                </a:solidFill>
              </a:rPr>
              <a:t>超能力、超强度或者超定员组织生产</a:t>
            </a:r>
            <a:r>
              <a:rPr lang="en-US" sz="2800" smtClean="0">
                <a:solidFill>
                  <a:srgbClr val="FF0000"/>
                </a:solidFill>
              </a:rPr>
              <a:t>”</a:t>
            </a:r>
            <a:r>
              <a:rPr lang="zh-CN" altLang="en-US" sz="2800" smtClean="0">
                <a:solidFill>
                  <a:srgbClr val="FF0000"/>
                </a:solidFill>
              </a:rPr>
              <a:t>重大事故隐患</a:t>
            </a:r>
            <a:endParaRPr kumimoji="0" lang="zh-CN" altLang="en-US" sz="2600" b="1" i="0" u="none" strike="noStrike" kern="0" cap="none" spc="0" normalizeH="0" baseline="0" noProof="1">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endParaRPr>
          </a:p>
        </p:txBody>
      </p:sp>
      <p:sp>
        <p:nvSpPr>
          <p:cNvPr id="26627" name="内容占位符 20482"/>
          <p:cNvSpPr>
            <a:spLocks noGrp="1"/>
          </p:cNvSpPr>
          <p:nvPr>
            <p:ph idx="1"/>
          </p:nvPr>
        </p:nvSpPr>
        <p:spPr>
          <a:xfrm>
            <a:off x="500035" y="1103313"/>
            <a:ext cx="8277254" cy="5522912"/>
          </a:xfrm>
        </p:spPr>
        <p:txBody>
          <a:bodyPr vert="horz" wrap="square" lIns="91440" tIns="45720" rIns="91440" bIns="45720" anchor="t" anchorCtr="0"/>
          <a:lstStyle/>
          <a:p>
            <a:r>
              <a:rPr lang="en-US" sz="2000" smtClean="0"/>
              <a:t>3.“</a:t>
            </a:r>
            <a:r>
              <a:rPr lang="zh-CN" altLang="en-US" sz="2000" smtClean="0"/>
              <a:t>三量</a:t>
            </a:r>
            <a:r>
              <a:rPr lang="en-US" sz="2000" smtClean="0"/>
              <a:t>”</a:t>
            </a:r>
            <a:r>
              <a:rPr lang="zh-CN" altLang="en-US" sz="2000" smtClean="0"/>
              <a:t>的定义</a:t>
            </a:r>
          </a:p>
          <a:p>
            <a:r>
              <a:rPr lang="zh-CN" altLang="en-US" sz="2000" smtClean="0">
                <a:solidFill>
                  <a:srgbClr val="FF0000"/>
                </a:solidFill>
              </a:rPr>
              <a:t>开拓煤量</a:t>
            </a:r>
            <a:r>
              <a:rPr lang="zh-CN" altLang="en-US" sz="2000" smtClean="0"/>
              <a:t>是在矿井可采储量范围内已完成设计规定的主井、副井、风井、井底车场、主要石门、采（盘）区大巷、回风石门、回风大巷、主要硐室和煤仓等开拓掘进工程后，形成矿井通风、排水等</a:t>
            </a:r>
            <a:r>
              <a:rPr lang="zh-CN" altLang="en-US" sz="2000" smtClean="0">
                <a:solidFill>
                  <a:srgbClr val="FF0000"/>
                </a:solidFill>
              </a:rPr>
              <a:t>系统所圈定的煤炭储量</a:t>
            </a:r>
            <a:r>
              <a:rPr lang="zh-CN" altLang="en-US" sz="2000" smtClean="0"/>
              <a:t>，</a:t>
            </a:r>
            <a:r>
              <a:rPr lang="zh-CN" altLang="en-US" sz="2000" smtClean="0">
                <a:solidFill>
                  <a:srgbClr val="FF0000"/>
                </a:solidFill>
              </a:rPr>
              <a:t>减去</a:t>
            </a:r>
            <a:r>
              <a:rPr lang="zh-CN" altLang="en-US" sz="2000" smtClean="0"/>
              <a:t>开拓区内地质及水文地质损失、设计损失量和开拓煤量可采期内</a:t>
            </a:r>
            <a:r>
              <a:rPr lang="zh-CN" altLang="en-US" sz="2000" smtClean="0">
                <a:solidFill>
                  <a:srgbClr val="FF0000"/>
                </a:solidFill>
              </a:rPr>
              <a:t>不能回采的临时煤柱及其他开采量</a:t>
            </a:r>
            <a:r>
              <a:rPr lang="zh-CN" altLang="en-US" sz="2000" smtClean="0"/>
              <a:t>。</a:t>
            </a:r>
            <a:endParaRPr lang="en-US" altLang="zh-CN" sz="2000" smtClean="0"/>
          </a:p>
          <a:p>
            <a:r>
              <a:rPr lang="zh-CN" altLang="en-US" sz="2000" smtClean="0">
                <a:solidFill>
                  <a:srgbClr val="FF0000"/>
                </a:solidFill>
              </a:rPr>
              <a:t>准备煤量</a:t>
            </a:r>
            <a:r>
              <a:rPr lang="zh-CN" altLang="en-US" sz="2000" smtClean="0"/>
              <a:t>是在开拓煤量范围内已经完成了设计规定的采（盘）区主要巷道掘进工程，形成完整的采（盘）区通风、排水、运输、供电、通信等生产系统后，且煤与瓦斯突出煤层煤巷条带区域无突出危险或消除突出危险的煤层中，</a:t>
            </a:r>
            <a:r>
              <a:rPr lang="zh-CN" altLang="en-US" sz="2000" smtClean="0">
                <a:solidFill>
                  <a:srgbClr val="FF0000"/>
                </a:solidFill>
              </a:rPr>
              <a:t>各区段（或倾斜条带）可采储量之和。</a:t>
            </a:r>
            <a:endParaRPr lang="en-US" altLang="zh-CN" sz="2000" smtClean="0">
              <a:solidFill>
                <a:srgbClr val="FF0000"/>
              </a:solidFill>
            </a:endParaRPr>
          </a:p>
          <a:p>
            <a:r>
              <a:rPr lang="zh-CN" altLang="en-US" sz="2000" smtClean="0">
                <a:solidFill>
                  <a:srgbClr val="FF0000"/>
                </a:solidFill>
              </a:rPr>
              <a:t>回采煤量</a:t>
            </a:r>
            <a:r>
              <a:rPr lang="zh-CN" altLang="en-US" sz="2000" smtClean="0"/>
              <a:t>是准备煤量范围内，已按设计完成工作面进风巷、回风巷等回采巷道及开切眼掘进工程所圈定的，且瓦斯抽采、防突和防治水的效果已达到工作面</a:t>
            </a:r>
            <a:r>
              <a:rPr lang="zh-CN" altLang="en-US" sz="2000" smtClean="0">
                <a:solidFill>
                  <a:srgbClr val="FF0000"/>
                </a:solidFill>
              </a:rPr>
              <a:t>安全回采要求的可采储量</a:t>
            </a:r>
            <a:r>
              <a:rPr lang="zh-CN" altLang="en-US" sz="2000" smtClean="0"/>
              <a:t>，即正在回采或只要安装设备后，便可进行正式回采的工作面煤量之和。</a:t>
            </a:r>
            <a:endParaRPr lang="en-US" altLang="zh-CN" sz="2000" smtClean="0"/>
          </a:p>
          <a:p>
            <a:r>
              <a:rPr lang="en-US" sz="2000" smtClean="0"/>
              <a:t>4.</a:t>
            </a:r>
            <a:r>
              <a:rPr lang="zh-CN" altLang="en-US" sz="2000" smtClean="0"/>
              <a:t>本条中</a:t>
            </a:r>
            <a:r>
              <a:rPr lang="en-US" sz="2000" smtClean="0"/>
              <a:t>“</a:t>
            </a:r>
            <a:r>
              <a:rPr lang="zh-CN" altLang="en-US" sz="2000" smtClean="0"/>
              <a:t>衰老煤矿</a:t>
            </a:r>
            <a:r>
              <a:rPr lang="en-US" sz="2000" smtClean="0"/>
              <a:t>”</a:t>
            </a:r>
            <a:r>
              <a:rPr lang="zh-CN" altLang="en-US" sz="2000" smtClean="0"/>
              <a:t>，是指开拓、准备、回采煤量开采期虽小于</a:t>
            </a:r>
            <a:r>
              <a:rPr lang="en-US" altLang="zh-CN" sz="2000" smtClean="0"/>
              <a:t>《</a:t>
            </a:r>
            <a:r>
              <a:rPr lang="zh-CN" altLang="en-US" sz="2000" smtClean="0"/>
              <a:t>防范煤矿采掘接续紧张暂行办法</a:t>
            </a:r>
            <a:r>
              <a:rPr lang="en-US" altLang="zh-CN" sz="2000" smtClean="0"/>
              <a:t>》</a:t>
            </a:r>
            <a:r>
              <a:rPr lang="zh-CN" altLang="en-US" sz="2000" smtClean="0"/>
              <a:t>规定的最短时间，但已无相应掘进工程量的煤矿。</a:t>
            </a:r>
          </a:p>
          <a:p>
            <a:endParaRPr lang="en-US" altLang="zh-CN" sz="2000" smtClean="0"/>
          </a:p>
          <a:p>
            <a:endParaRPr lang="zh-CN" altLang="en-US" sz="2000" smtClean="0"/>
          </a:p>
          <a:p>
            <a:pPr marL="0" indent="457200">
              <a:lnSpc>
                <a:spcPct val="150000"/>
              </a:lnSpc>
              <a:spcBef>
                <a:spcPct val="0"/>
              </a:spcBef>
              <a:buSzTx/>
              <a:buFont typeface="Arial" pitchFamily="34" charset="0"/>
              <a:buNone/>
            </a:pPr>
            <a:endParaRPr lang="zh-CN" altLang="en-US" sz="2000">
              <a:sym typeface="楷体_GB2312" pitchFamily="49" charset="-122"/>
            </a:endParaRPr>
          </a:p>
        </p:txBody>
      </p:sp>
      <p:sp>
        <p:nvSpPr>
          <p:cNvPr id="26628" name="日期占位符 20483"/>
          <p:cNvSpPr txBox="1">
            <a:spLocks noGrp="1"/>
          </p:cNvSpPr>
          <p:nvPr>
            <p:ph type="dt" sz="half" idx="10"/>
          </p:nvPr>
        </p:nvSpPr>
        <p:spPr/>
        <p:txBody>
          <a:bodyPr anchor="ctr" anchorCtr="0"/>
          <a:lstStyle>
            <a:lvl1pPr marL="0" lvl="0" indent="0" algn="l" defTabSz="914400" rtl="0" eaLnBrk="0" fontAlgn="base" latinLnBrk="0" hangingPunct="0">
              <a:lnSpc>
                <a:spcPct val="100000"/>
              </a:lnSpc>
              <a:spcBef>
                <a:spcPct val="0"/>
              </a:spcBef>
              <a:spcAft>
                <a:spcPct val="0"/>
              </a:spcAft>
              <a:buSzTx/>
              <a:buFont typeface="Times New Roman" panose="02020603050405020304" pitchFamily="18"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5pPr>
          </a:lstStyle>
          <a:p>
            <a:pPr lvl="0" eaLnBrk="1" hangingPunct="1">
              <a:buFont typeface="Arial" pitchFamily="34" charset="0"/>
              <a:buChar char="•"/>
            </a:pPr>
            <a:fld id="{BB962C8B-B14F-4D97-AF65-F5344CB8AC3E}" type="datetime5">
              <a:rPr lang="en-US" altLang="en-US" sz="1200">
                <a:solidFill>
                  <a:srgbClr val="898989"/>
                </a:solidFill>
                <a:latin typeface="Cambria" panose="02040503050406030204" pitchFamily="18" charset="0"/>
                <a:ea typeface="黑体" panose="02010609060101010101" pitchFamily="49" charset="-122"/>
              </a:rPr>
              <a:pPr lvl="0" eaLnBrk="1" hangingPunct="1">
                <a:buFont typeface="Arial" pitchFamily="34" charset="0"/>
                <a:buChar char="•"/>
              </a:pPr>
              <a:t>16-Sep-24</a:t>
            </a:fld>
            <a:endParaRPr lang="en-US" altLang="en-US" sz="1200">
              <a:solidFill>
                <a:srgbClr val="898989"/>
              </a:solidFill>
              <a:latin typeface="Cambria" panose="02040503050406030204" pitchFamily="18" charset="0"/>
              <a:ea typeface="黑体" panose="02010609060101010101" pitchFamily="49" charset="-122"/>
            </a:endParaRPr>
          </a:p>
        </p:txBody>
      </p:sp>
    </p:spTree>
  </p:cSld>
  <p:clrMapOvr>
    <a:masterClrMapping/>
  </p:clrMapOvr>
  <p:transition spd="slow"/>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标题 20481"/>
          <p:cNvSpPr>
            <a:spLocks noGrp="1"/>
          </p:cNvSpPr>
          <p:nvPr>
            <p:ph type="title"/>
          </p:nvPr>
        </p:nvSpPr>
        <p:spPr/>
        <p:txBody>
          <a:bodyPr vert="horz" wrap="square" lIns="91440" tIns="45720" rIns="91440" bIns="45720" numCol="1" anchor="ctr" anchorCtr="0" compatLnSpc="1"/>
          <a:lstStyle/>
          <a:p>
            <a:r>
              <a:rPr kumimoji="0" lang="zh-CN" altLang="en-US" sz="2600" b="1" i="0" u="none" strike="noStrike" kern="0" cap="none" spc="0" normalizeH="0" baseline="0" noProof="1" smtClean="0">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rPr>
              <a:t>第一</a:t>
            </a:r>
            <a:r>
              <a:rPr lang="zh-CN" altLang="en-US" sz="2600" noProof="1" smtClean="0">
                <a:solidFill>
                  <a:srgbClr val="FF0000"/>
                </a:solidFill>
                <a:effectLst>
                  <a:outerShdw blurRad="38100" dist="38100" dir="2700000">
                    <a:srgbClr val="000000"/>
                  </a:outerShdw>
                </a:effectLst>
              </a:rPr>
              <a:t>方面</a:t>
            </a:r>
            <a:r>
              <a:rPr kumimoji="0" lang="zh-CN" altLang="en-US" sz="2600" b="1" i="0" u="none" strike="noStrike" kern="0" cap="none" spc="0" normalizeH="0" baseline="0" noProof="1" smtClean="0">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rPr>
              <a:t>：</a:t>
            </a:r>
            <a:r>
              <a:rPr lang="en-US" sz="2800" smtClean="0">
                <a:solidFill>
                  <a:srgbClr val="FF0000"/>
                </a:solidFill>
              </a:rPr>
              <a:t>“</a:t>
            </a:r>
            <a:r>
              <a:rPr lang="zh-CN" altLang="en-US" sz="2800" smtClean="0">
                <a:solidFill>
                  <a:srgbClr val="FF0000"/>
                </a:solidFill>
              </a:rPr>
              <a:t>超能力、超强度或者超定员组织生产</a:t>
            </a:r>
            <a:r>
              <a:rPr lang="en-US" sz="2800" smtClean="0">
                <a:solidFill>
                  <a:srgbClr val="FF0000"/>
                </a:solidFill>
              </a:rPr>
              <a:t>”</a:t>
            </a:r>
            <a:r>
              <a:rPr lang="zh-CN" altLang="en-US" sz="2800" smtClean="0">
                <a:solidFill>
                  <a:srgbClr val="FF0000"/>
                </a:solidFill>
              </a:rPr>
              <a:t>重大事故隐患</a:t>
            </a:r>
            <a:endParaRPr kumimoji="0" lang="zh-CN" altLang="en-US" sz="2600" b="1" i="0" u="none" strike="noStrike" kern="0" cap="none" spc="0" normalizeH="0" baseline="0" noProof="1">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endParaRPr>
          </a:p>
        </p:txBody>
      </p:sp>
      <p:sp>
        <p:nvSpPr>
          <p:cNvPr id="28676" name="日期占位符 20483"/>
          <p:cNvSpPr txBox="1">
            <a:spLocks noGrp="1"/>
          </p:cNvSpPr>
          <p:nvPr>
            <p:ph type="dt" sz="half" idx="10"/>
          </p:nvPr>
        </p:nvSpPr>
        <p:spPr/>
        <p:txBody>
          <a:bodyPr anchor="ctr" anchorCtr="0"/>
          <a:lstStyle>
            <a:lvl1pPr marL="0" lvl="0" indent="0" algn="l" defTabSz="914400" rtl="0" eaLnBrk="0" fontAlgn="base" latinLnBrk="0" hangingPunct="0">
              <a:lnSpc>
                <a:spcPct val="100000"/>
              </a:lnSpc>
              <a:spcBef>
                <a:spcPct val="0"/>
              </a:spcBef>
              <a:spcAft>
                <a:spcPct val="0"/>
              </a:spcAft>
              <a:buSzTx/>
              <a:buFont typeface="Times New Roman" panose="02020603050405020304" pitchFamily="18"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5pPr>
          </a:lstStyle>
          <a:p>
            <a:pPr lvl="0" eaLnBrk="1" hangingPunct="1">
              <a:buFont typeface="Arial" pitchFamily="34" charset="0"/>
              <a:buChar char="•"/>
            </a:pPr>
            <a:fld id="{BB962C8B-B14F-4D97-AF65-F5344CB8AC3E}" type="datetime5">
              <a:rPr lang="en-US" altLang="en-US" sz="1200">
                <a:solidFill>
                  <a:srgbClr val="898989"/>
                </a:solidFill>
                <a:latin typeface="Cambria" panose="02040503050406030204" pitchFamily="18" charset="0"/>
                <a:ea typeface="黑体" panose="02010609060101010101" pitchFamily="49" charset="-122"/>
              </a:rPr>
              <a:pPr lvl="0" eaLnBrk="1" hangingPunct="1">
                <a:buFont typeface="Arial" pitchFamily="34" charset="0"/>
                <a:buChar char="•"/>
              </a:pPr>
              <a:t>16-Sep-24</a:t>
            </a:fld>
            <a:endParaRPr lang="en-US" altLang="en-US" sz="1200">
              <a:solidFill>
                <a:srgbClr val="898989"/>
              </a:solidFill>
              <a:latin typeface="Cambria" panose="02040503050406030204" pitchFamily="18" charset="0"/>
              <a:ea typeface="黑体" panose="02010609060101010101" pitchFamily="49" charset="-122"/>
            </a:endParaRPr>
          </a:p>
        </p:txBody>
      </p:sp>
      <p:pic>
        <p:nvPicPr>
          <p:cNvPr id="1026" name="Picture 2"/>
          <p:cNvPicPr>
            <a:picLocks noChangeAspect="1" noChangeArrowheads="1"/>
          </p:cNvPicPr>
          <p:nvPr/>
        </p:nvPicPr>
        <p:blipFill>
          <a:blip r:embed="rId2"/>
          <a:stretch>
            <a:fillRect/>
          </a:stretch>
        </p:blipFill>
        <p:spPr bwMode="auto">
          <a:xfrm>
            <a:off x="571472" y="1071546"/>
            <a:ext cx="8101432" cy="5286412"/>
          </a:xfrm>
          <a:prstGeom prst="rect">
            <a:avLst/>
          </a:prstGeom>
          <a:noFill/>
        </p:spPr>
      </p:pic>
    </p:spTree>
  </p:cSld>
  <p:clrMapOvr>
    <a:masterClrMapping/>
  </p:clrMapOvr>
  <p:transition spd="slow"/>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标题 20481"/>
          <p:cNvSpPr>
            <a:spLocks noGrp="1"/>
          </p:cNvSpPr>
          <p:nvPr>
            <p:ph type="title"/>
          </p:nvPr>
        </p:nvSpPr>
        <p:spPr/>
        <p:txBody>
          <a:bodyPr vert="horz" wrap="square" lIns="91440" tIns="45720" rIns="91440" bIns="45720" numCol="1" anchor="ctr" anchorCtr="0" compatLnSpc="1"/>
          <a:lstStyle/>
          <a:p>
            <a:r>
              <a:rPr kumimoji="0" lang="zh-CN" altLang="en-US" sz="2600" b="1" i="0" u="none" strike="noStrike" kern="0" cap="none" spc="0" normalizeH="0" baseline="0" noProof="1" smtClean="0">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rPr>
              <a:t>第一</a:t>
            </a:r>
            <a:r>
              <a:rPr lang="zh-CN" altLang="en-US" sz="2600" noProof="1" smtClean="0">
                <a:solidFill>
                  <a:srgbClr val="FF0000"/>
                </a:solidFill>
                <a:effectLst>
                  <a:outerShdw blurRad="38100" dist="38100" dir="2700000">
                    <a:srgbClr val="000000"/>
                  </a:outerShdw>
                </a:effectLst>
              </a:rPr>
              <a:t>方面</a:t>
            </a:r>
            <a:r>
              <a:rPr kumimoji="0" lang="zh-CN" altLang="en-US" sz="2600" b="1" i="0" u="none" strike="noStrike" kern="0" cap="none" spc="0" normalizeH="0" baseline="0" noProof="1" smtClean="0">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rPr>
              <a:t>：</a:t>
            </a:r>
            <a:r>
              <a:rPr lang="en-US" sz="2800" smtClean="0">
                <a:solidFill>
                  <a:srgbClr val="FF0000"/>
                </a:solidFill>
              </a:rPr>
              <a:t>“</a:t>
            </a:r>
            <a:r>
              <a:rPr lang="zh-CN" altLang="en-US" sz="2800" smtClean="0">
                <a:solidFill>
                  <a:srgbClr val="FF0000"/>
                </a:solidFill>
              </a:rPr>
              <a:t>超能力、超强度或者超定员组织生产</a:t>
            </a:r>
            <a:r>
              <a:rPr lang="en-US" sz="2800" smtClean="0">
                <a:solidFill>
                  <a:srgbClr val="FF0000"/>
                </a:solidFill>
              </a:rPr>
              <a:t>”</a:t>
            </a:r>
            <a:r>
              <a:rPr lang="zh-CN" altLang="en-US" sz="2800" smtClean="0">
                <a:solidFill>
                  <a:srgbClr val="FF0000"/>
                </a:solidFill>
              </a:rPr>
              <a:t>重大事故隐患</a:t>
            </a:r>
            <a:endParaRPr kumimoji="0" lang="zh-CN" altLang="en-US" sz="2600" b="1" i="0" u="none" strike="noStrike" kern="0" cap="none" spc="0" normalizeH="0" baseline="0" noProof="1">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endParaRPr>
          </a:p>
        </p:txBody>
      </p:sp>
      <p:sp>
        <p:nvSpPr>
          <p:cNvPr id="29699" name="内容占位符 20482"/>
          <p:cNvSpPr>
            <a:spLocks noGrp="1"/>
          </p:cNvSpPr>
          <p:nvPr>
            <p:ph idx="1"/>
          </p:nvPr>
        </p:nvSpPr>
        <p:spPr>
          <a:xfrm>
            <a:off x="285721" y="1103313"/>
            <a:ext cx="8491568" cy="5522912"/>
          </a:xfrm>
        </p:spPr>
        <p:txBody>
          <a:bodyPr vert="horz" wrap="square" lIns="91440" tIns="45720" rIns="91440" bIns="45720" anchor="t" anchorCtr="0"/>
          <a:lstStyle/>
          <a:p>
            <a:r>
              <a:rPr lang="zh-CN" altLang="en-US" sz="2400" smtClean="0">
                <a:solidFill>
                  <a:srgbClr val="FF0000"/>
                </a:solidFill>
              </a:rPr>
              <a:t>（四）煤矿井下同时生产的水平超过 </a:t>
            </a:r>
            <a:r>
              <a:rPr lang="en-US" sz="2400" smtClean="0">
                <a:solidFill>
                  <a:srgbClr val="FF0000"/>
                </a:solidFill>
              </a:rPr>
              <a:t>2 </a:t>
            </a:r>
            <a:r>
              <a:rPr lang="zh-CN" altLang="en-US" sz="2400" smtClean="0">
                <a:solidFill>
                  <a:srgbClr val="FF0000"/>
                </a:solidFill>
              </a:rPr>
              <a:t>个，或者一个采（盘）区内同时作业的采煤、煤（半煤岩）巷掘进工作面个数超过</a:t>
            </a:r>
            <a:r>
              <a:rPr lang="en-US" altLang="zh-CN" sz="2400" smtClean="0">
                <a:solidFill>
                  <a:srgbClr val="FF0000"/>
                </a:solidFill>
              </a:rPr>
              <a:t>《</a:t>
            </a:r>
            <a:r>
              <a:rPr lang="zh-CN" altLang="en-US" sz="2400" smtClean="0">
                <a:solidFill>
                  <a:srgbClr val="FF0000"/>
                </a:solidFill>
              </a:rPr>
              <a:t>矿安全规程</a:t>
            </a:r>
            <a:r>
              <a:rPr lang="en-US" altLang="zh-CN" sz="2400" smtClean="0">
                <a:solidFill>
                  <a:srgbClr val="FF0000"/>
                </a:solidFill>
              </a:rPr>
              <a:t>》</a:t>
            </a:r>
            <a:r>
              <a:rPr lang="zh-CN" altLang="en-US" sz="2400" smtClean="0">
                <a:solidFill>
                  <a:srgbClr val="FF0000"/>
                </a:solidFill>
              </a:rPr>
              <a:t>规定的；</a:t>
            </a:r>
          </a:p>
          <a:p>
            <a:pPr>
              <a:lnSpc>
                <a:spcPts val="2000"/>
              </a:lnSpc>
            </a:pPr>
            <a:r>
              <a:rPr lang="en-US" altLang="zh-CN" sz="2000" smtClean="0">
                <a:solidFill>
                  <a:srgbClr val="FF0000"/>
                </a:solidFill>
              </a:rPr>
              <a:t>【</a:t>
            </a:r>
            <a:r>
              <a:rPr lang="zh-CN" altLang="en-US" sz="2000" smtClean="0">
                <a:solidFill>
                  <a:srgbClr val="FF0000"/>
                </a:solidFill>
              </a:rPr>
              <a:t>解读</a:t>
            </a:r>
            <a:r>
              <a:rPr lang="en-US" altLang="zh-CN" sz="2000" smtClean="0">
                <a:solidFill>
                  <a:srgbClr val="FF0000"/>
                </a:solidFill>
              </a:rPr>
              <a:t>】</a:t>
            </a:r>
          </a:p>
          <a:p>
            <a:pPr>
              <a:lnSpc>
                <a:spcPts val="2000"/>
              </a:lnSpc>
            </a:pPr>
            <a:r>
              <a:rPr lang="en-US" sz="2000" smtClean="0"/>
              <a:t>1.</a:t>
            </a:r>
            <a:r>
              <a:rPr lang="zh-CN" altLang="en-US" sz="2000" smtClean="0"/>
              <a:t>本条中</a:t>
            </a:r>
            <a:r>
              <a:rPr lang="en-US" sz="2000" smtClean="0"/>
              <a:t>“</a:t>
            </a:r>
            <a:r>
              <a:rPr lang="zh-CN" altLang="en-US" sz="2000" smtClean="0"/>
              <a:t>一个采（盘）区内同时作业的采煤、煤（半煤岩）巷掘进工作面个数超过</a:t>
            </a:r>
            <a:r>
              <a:rPr lang="en-US" altLang="zh-CN" sz="2000" smtClean="0"/>
              <a:t>《</a:t>
            </a:r>
            <a:r>
              <a:rPr lang="zh-CN" altLang="en-US" sz="2000" smtClean="0"/>
              <a:t>煤矿安全规程</a:t>
            </a:r>
            <a:r>
              <a:rPr lang="en-US" altLang="zh-CN" sz="2000" smtClean="0"/>
              <a:t>》</a:t>
            </a:r>
            <a:r>
              <a:rPr lang="zh-CN" altLang="en-US" sz="2000" smtClean="0"/>
              <a:t>规定</a:t>
            </a:r>
            <a:r>
              <a:rPr lang="en-US" sz="2000" smtClean="0"/>
              <a:t>”</a:t>
            </a:r>
            <a:r>
              <a:rPr lang="zh-CN" altLang="en-US" sz="2000" smtClean="0"/>
              <a:t>，是指违反</a:t>
            </a:r>
            <a:r>
              <a:rPr lang="en-US" altLang="zh-CN" sz="2000" smtClean="0"/>
              <a:t>《</a:t>
            </a:r>
            <a:r>
              <a:rPr lang="zh-CN" altLang="en-US" sz="2000" smtClean="0"/>
              <a:t>煤矿安全规程</a:t>
            </a:r>
            <a:r>
              <a:rPr lang="en-US" altLang="zh-CN" sz="2000" smtClean="0"/>
              <a:t>》</a:t>
            </a:r>
            <a:r>
              <a:rPr lang="zh-CN" altLang="en-US" sz="2000" smtClean="0"/>
              <a:t>第九十五条有关规定，存在下列情形之一的：</a:t>
            </a:r>
          </a:p>
          <a:p>
            <a:pPr>
              <a:lnSpc>
                <a:spcPts val="2000"/>
              </a:lnSpc>
            </a:pPr>
            <a:r>
              <a:rPr lang="zh-CN" altLang="en-US" sz="2000" smtClean="0"/>
              <a:t>（</a:t>
            </a:r>
            <a:r>
              <a:rPr lang="en-US" sz="2000" smtClean="0"/>
              <a:t>1</a:t>
            </a:r>
            <a:r>
              <a:rPr lang="zh-CN" altLang="en-US" sz="2000" smtClean="0"/>
              <a:t>）一个采</a:t>
            </a:r>
            <a:r>
              <a:rPr lang="en-US" sz="2000" smtClean="0"/>
              <a:t>(</a:t>
            </a:r>
            <a:r>
              <a:rPr lang="zh-CN" altLang="en-US" sz="2000" smtClean="0"/>
              <a:t>盘</a:t>
            </a:r>
            <a:r>
              <a:rPr lang="en-US" sz="2000" smtClean="0"/>
              <a:t>)</a:t>
            </a:r>
            <a:r>
              <a:rPr lang="zh-CN" altLang="en-US" sz="2000" smtClean="0"/>
              <a:t>区内同一煤层的一翼同时作业的</a:t>
            </a:r>
            <a:r>
              <a:rPr lang="zh-CN" altLang="en-US" sz="2000" smtClean="0">
                <a:solidFill>
                  <a:srgbClr val="FF0000"/>
                </a:solidFill>
              </a:rPr>
              <a:t>采煤工作面超过 </a:t>
            </a:r>
            <a:r>
              <a:rPr lang="en-US" sz="2000" smtClean="0">
                <a:solidFill>
                  <a:srgbClr val="FF0000"/>
                </a:solidFill>
              </a:rPr>
              <a:t>1 </a:t>
            </a:r>
            <a:r>
              <a:rPr lang="zh-CN" altLang="en-US" sz="2000" smtClean="0">
                <a:solidFill>
                  <a:srgbClr val="FF0000"/>
                </a:solidFill>
              </a:rPr>
              <a:t>个</a:t>
            </a:r>
            <a:r>
              <a:rPr lang="zh-CN" altLang="en-US" sz="2000" smtClean="0"/>
              <a:t>或</a:t>
            </a:r>
            <a:r>
              <a:rPr lang="zh-CN" altLang="en-US" sz="2000" smtClean="0">
                <a:solidFill>
                  <a:srgbClr val="FF0000"/>
                </a:solidFill>
              </a:rPr>
              <a:t>煤</a:t>
            </a:r>
            <a:r>
              <a:rPr lang="en-US" sz="2000" smtClean="0">
                <a:solidFill>
                  <a:srgbClr val="FF0000"/>
                </a:solidFill>
              </a:rPr>
              <a:t>(</a:t>
            </a:r>
            <a:r>
              <a:rPr lang="zh-CN" altLang="en-US" sz="2000" smtClean="0">
                <a:solidFill>
                  <a:srgbClr val="FF0000"/>
                </a:solidFill>
              </a:rPr>
              <a:t>半煤岩</a:t>
            </a:r>
            <a:r>
              <a:rPr lang="en-US" sz="2000" smtClean="0">
                <a:solidFill>
                  <a:srgbClr val="FF0000"/>
                </a:solidFill>
              </a:rPr>
              <a:t>)</a:t>
            </a:r>
            <a:r>
              <a:rPr lang="zh-CN" altLang="en-US" sz="2000" smtClean="0">
                <a:solidFill>
                  <a:srgbClr val="FF0000"/>
                </a:solidFill>
              </a:rPr>
              <a:t>巷掘进工作面超过 </a:t>
            </a:r>
            <a:r>
              <a:rPr lang="en-US" sz="2000" smtClean="0">
                <a:solidFill>
                  <a:srgbClr val="FF0000"/>
                </a:solidFill>
              </a:rPr>
              <a:t>2 </a:t>
            </a:r>
            <a:r>
              <a:rPr lang="zh-CN" altLang="en-US" sz="2000" smtClean="0">
                <a:solidFill>
                  <a:srgbClr val="FF0000"/>
                </a:solidFill>
              </a:rPr>
              <a:t>个</a:t>
            </a:r>
            <a:r>
              <a:rPr lang="zh-CN" altLang="en-US" sz="2000" smtClean="0"/>
              <a:t>的。</a:t>
            </a:r>
          </a:p>
          <a:p>
            <a:pPr>
              <a:lnSpc>
                <a:spcPts val="2000"/>
              </a:lnSpc>
            </a:pPr>
            <a:r>
              <a:rPr lang="zh-CN" altLang="en-US" sz="2000" smtClean="0"/>
              <a:t>（</a:t>
            </a:r>
            <a:r>
              <a:rPr lang="en-US" sz="2000" smtClean="0"/>
              <a:t>2</a:t>
            </a:r>
            <a:r>
              <a:rPr lang="zh-CN" altLang="en-US" sz="2000" smtClean="0"/>
              <a:t>）一个采</a:t>
            </a:r>
            <a:r>
              <a:rPr lang="en-US" sz="2000" smtClean="0"/>
              <a:t>(</a:t>
            </a:r>
            <a:r>
              <a:rPr lang="zh-CN" altLang="en-US" sz="2000" smtClean="0"/>
              <a:t>盘</a:t>
            </a:r>
            <a:r>
              <a:rPr lang="en-US" sz="2000" smtClean="0"/>
              <a:t>)</a:t>
            </a:r>
            <a:r>
              <a:rPr lang="zh-CN" altLang="en-US" sz="2000" smtClean="0"/>
              <a:t>区内同一煤层双翼开采或者多煤层开采的</a:t>
            </a:r>
            <a:r>
              <a:rPr lang="en-US" sz="2000" smtClean="0"/>
              <a:t>,</a:t>
            </a:r>
            <a:r>
              <a:rPr lang="zh-CN" altLang="en-US" sz="2000" smtClean="0"/>
              <a:t>该采</a:t>
            </a:r>
            <a:r>
              <a:rPr lang="en-US" sz="2000" smtClean="0"/>
              <a:t>(</a:t>
            </a:r>
            <a:r>
              <a:rPr lang="zh-CN" altLang="en-US" sz="2000" smtClean="0"/>
              <a:t>盘</a:t>
            </a:r>
            <a:r>
              <a:rPr lang="en-US" sz="2000" smtClean="0"/>
              <a:t>)</a:t>
            </a:r>
            <a:r>
              <a:rPr lang="zh-CN" altLang="en-US" sz="2000" smtClean="0"/>
              <a:t>区同时作业的</a:t>
            </a:r>
            <a:r>
              <a:rPr lang="zh-CN" altLang="en-US" sz="2000" smtClean="0">
                <a:solidFill>
                  <a:srgbClr val="FF0000"/>
                </a:solidFill>
              </a:rPr>
              <a:t>采煤工作面超过２个</a:t>
            </a:r>
            <a:r>
              <a:rPr lang="zh-CN" altLang="en-US" sz="2000" smtClean="0"/>
              <a:t>或</a:t>
            </a:r>
            <a:r>
              <a:rPr lang="zh-CN" altLang="en-US" sz="2000" smtClean="0">
                <a:solidFill>
                  <a:srgbClr val="FF0000"/>
                </a:solidFill>
              </a:rPr>
              <a:t>煤</a:t>
            </a:r>
            <a:r>
              <a:rPr lang="en-US" sz="2000" smtClean="0">
                <a:solidFill>
                  <a:srgbClr val="FF0000"/>
                </a:solidFill>
              </a:rPr>
              <a:t>(</a:t>
            </a:r>
            <a:r>
              <a:rPr lang="zh-CN" altLang="en-US" sz="2000" smtClean="0">
                <a:solidFill>
                  <a:srgbClr val="FF0000"/>
                </a:solidFill>
              </a:rPr>
              <a:t>半煤岩</a:t>
            </a:r>
            <a:r>
              <a:rPr lang="en-US" sz="2000" smtClean="0">
                <a:solidFill>
                  <a:srgbClr val="FF0000"/>
                </a:solidFill>
              </a:rPr>
              <a:t>)</a:t>
            </a:r>
            <a:r>
              <a:rPr lang="zh-CN" altLang="en-US" sz="2000" smtClean="0">
                <a:solidFill>
                  <a:srgbClr val="FF0000"/>
                </a:solidFill>
              </a:rPr>
              <a:t>巷掘进工作面超过４个</a:t>
            </a:r>
            <a:r>
              <a:rPr lang="zh-CN" altLang="en-US" sz="2000" smtClean="0"/>
              <a:t>的</a:t>
            </a:r>
          </a:p>
          <a:p>
            <a:pPr>
              <a:lnSpc>
                <a:spcPts val="2000"/>
              </a:lnSpc>
            </a:pPr>
            <a:r>
              <a:rPr lang="en-US" sz="2000" smtClean="0"/>
              <a:t>2.</a:t>
            </a:r>
            <a:r>
              <a:rPr lang="zh-CN" altLang="en-US" sz="2000" smtClean="0"/>
              <a:t>按照</a:t>
            </a:r>
            <a:r>
              <a:rPr lang="en-US" altLang="zh-CN" sz="2000" smtClean="0"/>
              <a:t>《</a:t>
            </a:r>
            <a:r>
              <a:rPr lang="zh-CN" altLang="en-US" sz="2000" smtClean="0"/>
              <a:t>煤矿安全规程执行说明（</a:t>
            </a:r>
            <a:r>
              <a:rPr lang="en-US" sz="2000" smtClean="0"/>
              <a:t>2016</a:t>
            </a:r>
            <a:r>
              <a:rPr lang="zh-CN" altLang="en-US" sz="2000" smtClean="0"/>
              <a:t>）</a:t>
            </a:r>
            <a:r>
              <a:rPr lang="en-US" altLang="zh-CN" sz="2000" smtClean="0"/>
              <a:t>》</a:t>
            </a:r>
            <a:r>
              <a:rPr lang="zh-CN" altLang="en-US" sz="2000" smtClean="0"/>
              <a:t>第 </a:t>
            </a:r>
            <a:r>
              <a:rPr lang="en-US" sz="2000" smtClean="0"/>
              <a:t>10 </a:t>
            </a:r>
            <a:r>
              <a:rPr lang="zh-CN" altLang="en-US" sz="2000" smtClean="0"/>
              <a:t>条有关规定，备用采煤工作面不计为正常作业的采煤工作面，但不得与生产采煤工作面同时采煤（包括同一日内的错时生产）；</a:t>
            </a:r>
            <a:r>
              <a:rPr lang="zh-CN" altLang="en-US" sz="2000" smtClean="0">
                <a:solidFill>
                  <a:srgbClr val="FF0000"/>
                </a:solidFill>
              </a:rPr>
              <a:t>采煤工作面的安装或回撤不属于正常采煤作业</a:t>
            </a:r>
            <a:r>
              <a:rPr lang="zh-CN" altLang="en-US" sz="2000" smtClean="0"/>
              <a:t>。交替生产的采煤工作面不计为备用工作面。交替作业的双巷掘进工作面计为 </a:t>
            </a:r>
            <a:r>
              <a:rPr lang="en-US" sz="2000" smtClean="0"/>
              <a:t>1 </a:t>
            </a:r>
            <a:r>
              <a:rPr lang="zh-CN" altLang="en-US" sz="2000" smtClean="0"/>
              <a:t>个掘进工作面。</a:t>
            </a:r>
          </a:p>
          <a:p>
            <a:pPr>
              <a:lnSpc>
                <a:spcPts val="2000"/>
              </a:lnSpc>
            </a:pPr>
            <a:r>
              <a:rPr lang="en-US" sz="2000" smtClean="0"/>
              <a:t>3.</a:t>
            </a:r>
            <a:r>
              <a:rPr lang="zh-CN" altLang="en-US" sz="2000" smtClean="0"/>
              <a:t>本条中</a:t>
            </a:r>
            <a:r>
              <a:rPr lang="en-US" sz="2000" smtClean="0"/>
              <a:t>“</a:t>
            </a:r>
            <a:r>
              <a:rPr lang="zh-CN" altLang="en-US" sz="2000" smtClean="0"/>
              <a:t>作业</a:t>
            </a:r>
            <a:r>
              <a:rPr lang="en-US" sz="2000" smtClean="0"/>
              <a:t>”</a:t>
            </a:r>
            <a:r>
              <a:rPr lang="zh-CN" altLang="en-US" sz="2000" smtClean="0"/>
              <a:t>，是指采掘作业，不包含抽采瓦斯等灾害治理工程。</a:t>
            </a:r>
          </a:p>
          <a:p>
            <a:endParaRPr lang="zh-CN" altLang="en-US" sz="2000"/>
          </a:p>
        </p:txBody>
      </p:sp>
    </p:spTree>
  </p:cSld>
  <p:clrMapOvr>
    <a:masterClrMapping/>
  </p:clrMapOvr>
  <p:transition spd="slow"/>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标题 20481"/>
          <p:cNvSpPr>
            <a:spLocks noGrp="1"/>
          </p:cNvSpPr>
          <p:nvPr>
            <p:ph type="title"/>
          </p:nvPr>
        </p:nvSpPr>
        <p:spPr/>
        <p:txBody>
          <a:bodyPr vert="horz" wrap="square" lIns="91440" tIns="45720" rIns="91440" bIns="45720" numCol="1" anchor="ctr" anchorCtr="0" compatLnSpc="1"/>
          <a:lstStyle/>
          <a:p>
            <a:r>
              <a:rPr kumimoji="0" lang="zh-CN" altLang="en-US" sz="2600" b="1" i="0" u="none" strike="noStrike" kern="0" cap="none" spc="0" normalizeH="0" baseline="0" noProof="1" smtClean="0">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rPr>
              <a:t>第一</a:t>
            </a:r>
            <a:r>
              <a:rPr lang="zh-CN" altLang="en-US" sz="2600" noProof="1" smtClean="0">
                <a:solidFill>
                  <a:srgbClr val="FF0000"/>
                </a:solidFill>
                <a:effectLst>
                  <a:outerShdw blurRad="38100" dist="38100" dir="2700000">
                    <a:srgbClr val="000000"/>
                  </a:outerShdw>
                </a:effectLst>
              </a:rPr>
              <a:t>方面</a:t>
            </a:r>
            <a:r>
              <a:rPr kumimoji="0" lang="zh-CN" altLang="en-US" sz="2600" b="1" i="0" u="none" strike="noStrike" kern="0" cap="none" spc="0" normalizeH="0" baseline="0" noProof="1" smtClean="0">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rPr>
              <a:t>：</a:t>
            </a:r>
            <a:r>
              <a:rPr lang="en-US" sz="2800" smtClean="0">
                <a:solidFill>
                  <a:srgbClr val="FF0000"/>
                </a:solidFill>
              </a:rPr>
              <a:t>“</a:t>
            </a:r>
            <a:r>
              <a:rPr lang="zh-CN" altLang="en-US" sz="2800" smtClean="0">
                <a:solidFill>
                  <a:srgbClr val="FF0000"/>
                </a:solidFill>
              </a:rPr>
              <a:t>超能力、超强度或者超定员组织生产</a:t>
            </a:r>
            <a:r>
              <a:rPr lang="en-US" sz="2800" smtClean="0">
                <a:solidFill>
                  <a:srgbClr val="FF0000"/>
                </a:solidFill>
              </a:rPr>
              <a:t>”</a:t>
            </a:r>
            <a:r>
              <a:rPr lang="zh-CN" altLang="en-US" sz="2800" smtClean="0">
                <a:solidFill>
                  <a:srgbClr val="FF0000"/>
                </a:solidFill>
              </a:rPr>
              <a:t>重大事故隐患</a:t>
            </a:r>
            <a:endParaRPr kumimoji="0" lang="zh-CN" altLang="en-US" sz="2600" b="1" i="0" u="none" strike="noStrike" kern="0" cap="none" spc="0" normalizeH="0" baseline="0" noProof="1">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endParaRPr>
          </a:p>
        </p:txBody>
      </p:sp>
      <p:sp>
        <p:nvSpPr>
          <p:cNvPr id="30723" name="内容占位符 20482"/>
          <p:cNvSpPr>
            <a:spLocks noGrp="1"/>
          </p:cNvSpPr>
          <p:nvPr>
            <p:ph idx="1"/>
          </p:nvPr>
        </p:nvSpPr>
        <p:spPr>
          <a:xfrm>
            <a:off x="428597" y="1103313"/>
            <a:ext cx="8348692" cy="5522912"/>
          </a:xfrm>
        </p:spPr>
        <p:txBody>
          <a:bodyPr vert="horz" wrap="square" lIns="91440" tIns="45720" rIns="91440" bIns="45720" anchor="t" anchorCtr="0"/>
          <a:lstStyle/>
          <a:p>
            <a:r>
              <a:rPr lang="zh-CN" altLang="en-US" sz="2400" smtClean="0">
                <a:solidFill>
                  <a:srgbClr val="FF0000"/>
                </a:solidFill>
              </a:rPr>
              <a:t>（五）瓦斯抽采不达标组织生产的；</a:t>
            </a:r>
          </a:p>
          <a:p>
            <a:r>
              <a:rPr lang="en-US" altLang="zh-CN" sz="2000" smtClean="0"/>
              <a:t>【</a:t>
            </a:r>
            <a:r>
              <a:rPr lang="zh-CN" altLang="en-US" sz="2000" smtClean="0"/>
              <a:t>解读</a:t>
            </a:r>
            <a:r>
              <a:rPr lang="en-US" altLang="zh-CN" sz="2000" smtClean="0"/>
              <a:t>】</a:t>
            </a:r>
          </a:p>
          <a:p>
            <a:r>
              <a:rPr lang="zh-CN" altLang="en-US" sz="2000" smtClean="0"/>
              <a:t>本条是指违反</a:t>
            </a:r>
            <a:r>
              <a:rPr lang="en-US" altLang="zh-CN" sz="2000" smtClean="0"/>
              <a:t>《</a:t>
            </a:r>
            <a:r>
              <a:rPr lang="zh-CN" altLang="en-US" sz="2000" smtClean="0"/>
              <a:t>煤矿瓦斯抽采达标暂行规定</a:t>
            </a:r>
            <a:r>
              <a:rPr lang="en-US" altLang="zh-CN" sz="2000" smtClean="0"/>
              <a:t>》</a:t>
            </a:r>
            <a:r>
              <a:rPr lang="zh-CN" altLang="en-US" sz="2000" smtClean="0"/>
              <a:t>有关规定，存在下列情形之一的：</a:t>
            </a:r>
          </a:p>
          <a:p>
            <a:r>
              <a:rPr lang="zh-CN" altLang="en-US" sz="2000" smtClean="0"/>
              <a:t>（</a:t>
            </a:r>
            <a:r>
              <a:rPr lang="en-US" sz="2000" smtClean="0"/>
              <a:t>1</a:t>
            </a:r>
            <a:r>
              <a:rPr lang="zh-CN" altLang="en-US" sz="2000" smtClean="0"/>
              <a:t>）瓦斯涌出量主要来自于开采层的采煤工作面，评价范围内煤的可解吸瓦斯量不能满足表 </a:t>
            </a:r>
            <a:r>
              <a:rPr lang="en-US" sz="2000" smtClean="0"/>
              <a:t>1 </a:t>
            </a:r>
            <a:r>
              <a:rPr lang="zh-CN" altLang="en-US" sz="2000" smtClean="0"/>
              <a:t>规定，仍然组织生产的。</a:t>
            </a:r>
            <a:endParaRPr lang="zh-CN" altLang="en-US" sz="2000"/>
          </a:p>
          <a:p>
            <a:pPr marL="0" indent="457200">
              <a:lnSpc>
                <a:spcPct val="150000"/>
              </a:lnSpc>
              <a:spcBef>
                <a:spcPct val="0"/>
              </a:spcBef>
              <a:buNone/>
            </a:pPr>
            <a:r>
              <a:rPr lang="zh-CN" altLang="en-US" sz="2000" smtClean="0"/>
              <a:t>表 </a:t>
            </a:r>
            <a:r>
              <a:rPr lang="en-US" sz="2000" smtClean="0"/>
              <a:t>1 </a:t>
            </a:r>
            <a:r>
              <a:rPr lang="zh-CN" altLang="en-US" sz="2000" smtClean="0"/>
              <a:t>采煤工作面回采前煤的可解吸瓦斯量应达到的指标</a:t>
            </a:r>
          </a:p>
          <a:p>
            <a:pPr marL="0" indent="457200">
              <a:lnSpc>
                <a:spcPct val="150000"/>
              </a:lnSpc>
              <a:spcBef>
                <a:spcPct val="0"/>
              </a:spcBef>
              <a:buSzTx/>
              <a:buFont typeface="Arial" pitchFamily="34" charset="0"/>
              <a:buNone/>
            </a:pPr>
            <a:endParaRPr lang="en-US" altLang="zh-CN" sz="2000"/>
          </a:p>
        </p:txBody>
      </p:sp>
      <p:sp>
        <p:nvSpPr>
          <p:cNvPr id="30724" name="日期占位符 20483"/>
          <p:cNvSpPr txBox="1">
            <a:spLocks noGrp="1"/>
          </p:cNvSpPr>
          <p:nvPr>
            <p:ph type="dt" sz="half" idx="10"/>
          </p:nvPr>
        </p:nvSpPr>
        <p:spPr/>
        <p:txBody>
          <a:bodyPr anchor="ctr" anchorCtr="0"/>
          <a:lstStyle>
            <a:lvl1pPr marL="0" lvl="0" indent="0" algn="l" defTabSz="914400" rtl="0" eaLnBrk="0" fontAlgn="base" latinLnBrk="0" hangingPunct="0">
              <a:lnSpc>
                <a:spcPct val="100000"/>
              </a:lnSpc>
              <a:spcBef>
                <a:spcPct val="0"/>
              </a:spcBef>
              <a:spcAft>
                <a:spcPct val="0"/>
              </a:spcAft>
              <a:buSzTx/>
              <a:buFont typeface="Times New Roman" panose="02020603050405020304" pitchFamily="18"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5pPr>
          </a:lstStyle>
          <a:p>
            <a:pPr lvl="0" eaLnBrk="1" hangingPunct="1">
              <a:buFont typeface="Arial" pitchFamily="34" charset="0"/>
              <a:buChar char="•"/>
            </a:pPr>
            <a:fld id="{BB962C8B-B14F-4D97-AF65-F5344CB8AC3E}" type="datetime5">
              <a:rPr lang="en-US" altLang="en-US" sz="1200">
                <a:solidFill>
                  <a:srgbClr val="898989"/>
                </a:solidFill>
                <a:latin typeface="Cambria" panose="02040503050406030204" pitchFamily="18" charset="0"/>
                <a:ea typeface="黑体" panose="02010609060101010101" pitchFamily="49" charset="-122"/>
              </a:rPr>
              <a:pPr lvl="0" eaLnBrk="1" hangingPunct="1">
                <a:buFont typeface="Arial" pitchFamily="34" charset="0"/>
                <a:buChar char="•"/>
              </a:pPr>
              <a:t>16-Sep-24</a:t>
            </a:fld>
            <a:endParaRPr lang="en-US" altLang="en-US" sz="1200">
              <a:solidFill>
                <a:srgbClr val="898989"/>
              </a:solidFill>
              <a:latin typeface="Cambria" panose="02040503050406030204" pitchFamily="18" charset="0"/>
              <a:ea typeface="黑体" panose="02010609060101010101" pitchFamily="49" charset="-122"/>
            </a:endParaRPr>
          </a:p>
        </p:txBody>
      </p:sp>
      <p:graphicFrame>
        <p:nvGraphicFramePr>
          <p:cNvPr id="7" name="表格 6"/>
          <p:cNvGraphicFramePr>
            <a:graphicFrameLocks noGrp="1"/>
          </p:cNvGraphicFramePr>
          <p:nvPr/>
        </p:nvGraphicFramePr>
        <p:xfrm>
          <a:off x="1071538" y="3676990"/>
          <a:ext cx="7500990" cy="3007360"/>
        </p:xfrm>
        <a:graphic>
          <a:graphicData uri="http://schemas.openxmlformats.org/drawingml/2006/table">
            <a:tbl>
              <a:tblPr firstRow="1" bandRow="1">
                <a:tableStyleId>{5C22544A-7EE6-4342-B048-85BDC9FD1C3A}</a:tableStyleId>
              </a:tblPr>
              <a:tblGrid>
                <a:gridCol w="3750495"/>
                <a:gridCol w="3750495"/>
              </a:tblGrid>
              <a:tr h="370840">
                <a:tc>
                  <a:txBody>
                    <a:bodyPr vert="horz" wrap="square"/>
                    <a:lstStyle/>
                    <a:p>
                      <a:pPr algn="ctr">
                        <a:lnSpc>
                          <a:spcPct val="150000"/>
                        </a:lnSpc>
                        <a:spcAft>
                          <a:spcPct val="0"/>
                        </a:spcAft>
                      </a:pPr>
                      <a:r>
                        <a:rPr lang="zh-CN" altLang="en-US" sz="1800" smtClean="0">
                          <a:solidFill>
                            <a:schemeClr val="tx1"/>
                          </a:solidFill>
                          <a:latin typeface="Times New Roman"/>
                          <a:ea typeface="宋体"/>
                        </a:rPr>
                        <a:t>工作面日产量</a:t>
                      </a:r>
                      <a:r>
                        <a:rPr lang="en-US" altLang="zh-CN" sz="1800" smtClean="0">
                          <a:solidFill>
                            <a:schemeClr val="tx1"/>
                          </a:solidFill>
                          <a:latin typeface="Times New Roman"/>
                          <a:ea typeface="宋体"/>
                        </a:rPr>
                        <a:t>/t</a:t>
                      </a:r>
                      <a:endParaRPr lang="zh-CN" sz="1800">
                        <a:solidFill>
                          <a:schemeClr val="tx1"/>
                        </a:solidFill>
                        <a:latin typeface="Times New Roman"/>
                        <a:ea typeface="宋体"/>
                      </a:endParaRPr>
                    </a:p>
                  </a:txBody>
                  <a:tcPr marL="0" marR="0" marT="0" marB="0" anchor="ctr"/>
                </a:tc>
                <a:tc>
                  <a:txBody>
                    <a:bodyPr vert="horz" wrap="square"/>
                    <a:lstStyle/>
                    <a:p>
                      <a:pPr algn="ctr"/>
                      <a:r>
                        <a:rPr lang="zh-CN" altLang="en-US" sz="1800" smtClean="0">
                          <a:latin typeface="宋体" pitchFamily="2" charset="-122"/>
                          <a:ea typeface="宋体" panose="02010600030101010101" pitchFamily="2" charset="-122"/>
                        </a:rPr>
                        <a:t>可解吸瓦斯量</a:t>
                      </a:r>
                      <a:r>
                        <a:rPr lang="en-US" sz="1800" b="1" u="none" kern="1200" baseline="0" smtClean="0">
                          <a:solidFill>
                            <a:schemeClr val="lt1"/>
                          </a:solidFill>
                          <a:latin typeface="+mn-lt"/>
                          <a:ea typeface="+mn-ea"/>
                          <a:cs typeface="+mn-cs"/>
                        </a:rPr>
                        <a:t>W /（</a:t>
                      </a:r>
                      <a:r>
                        <a:rPr lang="en-US" altLang="zh-CN" sz="1800" b="1" u="none" kern="1200" baseline="0" smtClean="0">
                          <a:solidFill>
                            <a:schemeClr val="lt1"/>
                          </a:solidFill>
                          <a:latin typeface="+mn-lt"/>
                          <a:ea typeface="+mn-ea"/>
                          <a:cs typeface="+mn-cs"/>
                        </a:rPr>
                        <a:t>m³</a:t>
                      </a:r>
                      <a:r>
                        <a:rPr lang="en-US" sz="1800" b="1" u="none" kern="1200" baseline="0" smtClean="0">
                          <a:solidFill>
                            <a:schemeClr val="lt1"/>
                          </a:solidFill>
                          <a:latin typeface="+mn-lt"/>
                          <a:ea typeface="+mn-ea"/>
                          <a:cs typeface="+mn-cs"/>
                        </a:rPr>
                        <a:t> ·t</a:t>
                      </a:r>
                      <a:r>
                        <a:rPr lang="en-US" altLang="zh-CN" sz="1800" b="1" u="none" kern="1200" baseline="30000" smtClean="0">
                          <a:solidFill>
                            <a:schemeClr val="lt1"/>
                          </a:solidFill>
                          <a:latin typeface="+mn-lt"/>
                          <a:ea typeface="+mn-ea"/>
                          <a:cs typeface="+mn-cs"/>
                        </a:rPr>
                        <a:t>-1</a:t>
                      </a:r>
                      <a:r>
                        <a:rPr lang="en-US" sz="1800" b="1" u="none" kern="1200" baseline="0" smtClean="0">
                          <a:solidFill>
                            <a:schemeClr val="lt1"/>
                          </a:solidFill>
                          <a:latin typeface="+mn-lt"/>
                          <a:ea typeface="+mn-ea"/>
                          <a:cs typeface="+mn-cs"/>
                        </a:rPr>
                        <a:t> ）</a:t>
                      </a:r>
                      <a:endParaRPr lang="zh-CN" altLang="en-US" sz="1800">
                        <a:latin typeface="宋体" pitchFamily="2" charset="-122"/>
                        <a:ea typeface="宋体" panose="02010600030101010101" pitchFamily="2" charset="-122"/>
                      </a:endParaRPr>
                    </a:p>
                  </a:txBody>
                  <a:tcPr/>
                </a:tc>
              </a:tr>
              <a:tr h="370840">
                <a:tc>
                  <a:txBody>
                    <a:bodyPr vert="horz" wrap="square"/>
                    <a:lstStyle/>
                    <a:p>
                      <a:pPr algn="ctr"/>
                      <a:r>
                        <a:rPr lang="zh-CN" altLang="en-US" sz="1800" smtClean="0"/>
                        <a:t>≤</a:t>
                      </a:r>
                      <a:r>
                        <a:rPr lang="en-US" altLang="zh-CN" sz="1800" smtClean="0"/>
                        <a:t>1000</a:t>
                      </a:r>
                      <a:endParaRPr lang="zh-CN" altLang="en-US" sz="1800"/>
                    </a:p>
                  </a:txBody>
                  <a:tcPr/>
                </a:tc>
                <a:tc>
                  <a:txBody>
                    <a:bodyPr vert="horz" wrap="square"/>
                    <a:lstStyle/>
                    <a:p>
                      <a:pPr algn="ctr"/>
                      <a:r>
                        <a:rPr lang="zh-CN" altLang="en-US" sz="1800" smtClean="0"/>
                        <a:t>≤</a:t>
                      </a:r>
                      <a:r>
                        <a:rPr lang="en-US" altLang="zh-CN" sz="1800" smtClean="0"/>
                        <a:t>8</a:t>
                      </a:r>
                      <a:endParaRPr lang="zh-CN" altLang="en-US" sz="1800"/>
                    </a:p>
                  </a:txBody>
                  <a:tcPr/>
                </a:tc>
              </a:tr>
              <a:tr h="370840">
                <a:tc>
                  <a:txBody>
                    <a:bodyPr vert="horz" wrap="square"/>
                    <a:lstStyle/>
                    <a:p>
                      <a:pPr algn="ctr"/>
                      <a:r>
                        <a:rPr lang="en-US" altLang="zh-CN" sz="1800" smtClean="0"/>
                        <a:t>1001~2500</a:t>
                      </a:r>
                      <a:endParaRPr lang="zh-CN" altLang="en-US" sz="1800"/>
                    </a:p>
                  </a:txBody>
                  <a:tcPr/>
                </a:tc>
                <a:tc>
                  <a:txBody>
                    <a:bodyPr vert="horz" wrap="square"/>
                    <a:lstStyle/>
                    <a:p>
                      <a:pPr algn="ctr"/>
                      <a:r>
                        <a:rPr lang="zh-CN" altLang="en-US" sz="1800" smtClean="0"/>
                        <a:t>≤</a:t>
                      </a:r>
                      <a:r>
                        <a:rPr lang="en-US" altLang="zh-CN" sz="1800" smtClean="0"/>
                        <a:t>7</a:t>
                      </a:r>
                      <a:endParaRPr lang="zh-CN" altLang="en-US" sz="1800"/>
                    </a:p>
                  </a:txBody>
                  <a:tcPr/>
                </a:tc>
              </a:tr>
              <a:tr h="370840">
                <a:tc>
                  <a:txBody>
                    <a:bodyPr vert="horz" wrap="square"/>
                    <a:lstStyle/>
                    <a:p>
                      <a:pPr algn="ctr"/>
                      <a:r>
                        <a:rPr lang="en-US" altLang="zh-CN" sz="1800" smtClean="0"/>
                        <a:t>2501~4000</a:t>
                      </a:r>
                      <a:endParaRPr lang="zh-CN" altLang="en-US" sz="1800"/>
                    </a:p>
                  </a:txBody>
                  <a:tcPr/>
                </a:tc>
                <a:tc>
                  <a:txBody>
                    <a:bodyPr vert="horz" wrap="square"/>
                    <a:lstStyle/>
                    <a:p>
                      <a:pPr algn="ctr"/>
                      <a:r>
                        <a:rPr lang="zh-CN" altLang="en-US" sz="1800" smtClean="0"/>
                        <a:t>≤</a:t>
                      </a:r>
                      <a:r>
                        <a:rPr lang="en-US" altLang="zh-CN" sz="1800" smtClean="0"/>
                        <a:t>6</a:t>
                      </a:r>
                      <a:endParaRPr lang="zh-CN" altLang="en-US" sz="1800"/>
                    </a:p>
                  </a:txBody>
                  <a:tcPr/>
                </a:tc>
              </a:tr>
              <a:tr h="370840">
                <a:tc>
                  <a:txBody>
                    <a:bodyPr vert="horz" wrap="square"/>
                    <a:lstStyle/>
                    <a:p>
                      <a:pPr algn="ctr"/>
                      <a:r>
                        <a:rPr lang="en-US" altLang="zh-CN" sz="1800" smtClean="0"/>
                        <a:t>4001~6000</a:t>
                      </a:r>
                      <a:endParaRPr lang="zh-CN" altLang="en-US" sz="1800"/>
                    </a:p>
                  </a:txBody>
                  <a:tcPr/>
                </a:tc>
                <a:tc>
                  <a:txBody>
                    <a:bodyPr vert="horz" wrap="square"/>
                    <a:lstStyle/>
                    <a:p>
                      <a:pPr algn="ctr"/>
                      <a:r>
                        <a:rPr lang="zh-CN" altLang="en-US" sz="1800" smtClean="0"/>
                        <a:t>≤</a:t>
                      </a:r>
                      <a:r>
                        <a:rPr lang="en-US" altLang="zh-CN" sz="1800" smtClean="0"/>
                        <a:t>5.5</a:t>
                      </a:r>
                      <a:endParaRPr lang="zh-CN" altLang="en-US" sz="1800"/>
                    </a:p>
                  </a:txBody>
                  <a:tcPr/>
                </a:tc>
              </a:tr>
              <a:tr h="370840">
                <a:tc>
                  <a:txBody>
                    <a:bodyPr vert="horz" wrap="square"/>
                    <a:lstStyle/>
                    <a:p>
                      <a:pPr algn="ctr"/>
                      <a:r>
                        <a:rPr lang="en-US" altLang="zh-CN" sz="1800" smtClean="0"/>
                        <a:t>6001~8000</a:t>
                      </a:r>
                      <a:endParaRPr lang="zh-CN" altLang="en-US" sz="1800"/>
                    </a:p>
                  </a:txBody>
                  <a:tcPr/>
                </a:tc>
                <a:tc>
                  <a:txBody>
                    <a:bodyPr vert="horz" wrap="square"/>
                    <a:lstStyle/>
                    <a:p>
                      <a:pPr algn="ctr"/>
                      <a:r>
                        <a:rPr lang="zh-CN" altLang="en-US" sz="1800" smtClean="0"/>
                        <a:t>≤</a:t>
                      </a:r>
                      <a:r>
                        <a:rPr lang="en-US" altLang="zh-CN" sz="1800" smtClean="0"/>
                        <a:t>5</a:t>
                      </a:r>
                      <a:endParaRPr lang="zh-CN" altLang="en-US" sz="1800"/>
                    </a:p>
                  </a:txBody>
                  <a:tcPr/>
                </a:tc>
              </a:tr>
              <a:tr h="370840">
                <a:tc>
                  <a:txBody>
                    <a:bodyPr vert="horz" wrap="square"/>
                    <a:lstStyle/>
                    <a:p>
                      <a:pPr algn="ctr"/>
                      <a:r>
                        <a:rPr lang="en-US" altLang="zh-CN" sz="1800" smtClean="0"/>
                        <a:t>8001~10000</a:t>
                      </a:r>
                      <a:endParaRPr lang="zh-CN" altLang="en-US" sz="1800"/>
                    </a:p>
                  </a:txBody>
                  <a:tcPr/>
                </a:tc>
                <a:tc>
                  <a:txBody>
                    <a:bodyPr vert="horz" wrap="square"/>
                    <a:lstStyle/>
                    <a:p>
                      <a:pPr algn="ctr"/>
                      <a:r>
                        <a:rPr lang="zh-CN" altLang="en-US" sz="1800" smtClean="0"/>
                        <a:t>≤</a:t>
                      </a:r>
                      <a:r>
                        <a:rPr lang="en-US" altLang="zh-CN" sz="1800" smtClean="0"/>
                        <a:t>4.5</a:t>
                      </a:r>
                      <a:endParaRPr lang="zh-CN" altLang="en-US" sz="1800"/>
                    </a:p>
                  </a:txBody>
                  <a:tcPr/>
                </a:tc>
              </a:tr>
              <a:tr h="370840">
                <a:tc>
                  <a:txBody>
                    <a:bodyPr vert="horz" wrap="square"/>
                    <a:lstStyle/>
                    <a:p>
                      <a:pPr algn="ctr"/>
                      <a:r>
                        <a:rPr lang="zh-CN" altLang="en-US" sz="1800" smtClean="0"/>
                        <a:t>＞</a:t>
                      </a:r>
                      <a:r>
                        <a:rPr lang="en-US" altLang="zh-CN" sz="1800" smtClean="0"/>
                        <a:t>10000</a:t>
                      </a:r>
                      <a:endParaRPr lang="zh-CN" altLang="en-US" sz="1800"/>
                    </a:p>
                  </a:txBody>
                  <a:tcPr/>
                </a:tc>
                <a:tc>
                  <a:txBody>
                    <a:bodyPr vert="horz" wrap="square"/>
                    <a:lstStyle/>
                    <a:p>
                      <a:pPr algn="ctr"/>
                      <a:r>
                        <a:rPr lang="zh-CN" altLang="en-US" sz="1800" smtClean="0"/>
                        <a:t>≤</a:t>
                      </a:r>
                      <a:r>
                        <a:rPr lang="en-US" altLang="zh-CN" sz="1800" smtClean="0"/>
                        <a:t>4</a:t>
                      </a:r>
                      <a:endParaRPr lang="zh-CN" altLang="en-US" sz="1800"/>
                    </a:p>
                  </a:txBody>
                  <a:tcPr/>
                </a:tc>
              </a:tr>
            </a:tbl>
          </a:graphicData>
        </a:graphic>
      </p:graphicFrame>
    </p:spTree>
  </p:cSld>
  <p:clrMapOvr>
    <a:masterClrMapping/>
  </p:clrMapOvr>
  <p:transition spd="slow"/>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标题 20481"/>
          <p:cNvSpPr>
            <a:spLocks noGrp="1"/>
          </p:cNvSpPr>
          <p:nvPr>
            <p:ph type="title"/>
          </p:nvPr>
        </p:nvSpPr>
        <p:spPr/>
        <p:txBody>
          <a:bodyPr vert="horz" wrap="square" lIns="91440" tIns="45720" rIns="91440" bIns="45720" numCol="1" anchor="ctr" anchorCtr="0" compatLnSpc="1"/>
          <a:lstStyle/>
          <a:p>
            <a:r>
              <a:rPr kumimoji="0" lang="zh-CN" altLang="en-US" sz="2600" b="1" i="0" u="none" strike="noStrike" kern="0" cap="none" spc="0" normalizeH="0" baseline="0" noProof="1" smtClean="0">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rPr>
              <a:t>第一</a:t>
            </a:r>
            <a:r>
              <a:rPr lang="zh-CN" altLang="en-US" sz="2600" noProof="1" smtClean="0">
                <a:solidFill>
                  <a:srgbClr val="FF0000"/>
                </a:solidFill>
                <a:effectLst>
                  <a:outerShdw blurRad="38100" dist="38100" dir="2700000">
                    <a:srgbClr val="000000"/>
                  </a:outerShdw>
                </a:effectLst>
              </a:rPr>
              <a:t>方面</a:t>
            </a:r>
            <a:r>
              <a:rPr kumimoji="0" lang="zh-CN" altLang="en-US" sz="2600" b="1" i="0" u="none" strike="noStrike" kern="0" cap="none" spc="0" normalizeH="0" baseline="0" noProof="1" smtClean="0">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rPr>
              <a:t>：</a:t>
            </a:r>
            <a:r>
              <a:rPr lang="en-US" sz="2800" smtClean="0">
                <a:solidFill>
                  <a:srgbClr val="FF0000"/>
                </a:solidFill>
              </a:rPr>
              <a:t>“</a:t>
            </a:r>
            <a:r>
              <a:rPr lang="zh-CN" altLang="en-US" sz="2800" smtClean="0">
                <a:solidFill>
                  <a:srgbClr val="FF0000"/>
                </a:solidFill>
              </a:rPr>
              <a:t>超能力、超强度或者超定员组织生产</a:t>
            </a:r>
            <a:r>
              <a:rPr lang="en-US" sz="2800" smtClean="0">
                <a:solidFill>
                  <a:srgbClr val="FF0000"/>
                </a:solidFill>
              </a:rPr>
              <a:t>”</a:t>
            </a:r>
            <a:r>
              <a:rPr lang="zh-CN" altLang="en-US" sz="2800" smtClean="0">
                <a:solidFill>
                  <a:srgbClr val="FF0000"/>
                </a:solidFill>
              </a:rPr>
              <a:t>重大事故隐患</a:t>
            </a:r>
            <a:endParaRPr kumimoji="0" lang="zh-CN" altLang="en-US" sz="2600" b="1" i="0" u="none" strike="noStrike" kern="0" cap="none" spc="0" normalizeH="0" baseline="0" noProof="1">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endParaRPr>
          </a:p>
        </p:txBody>
      </p:sp>
      <p:sp>
        <p:nvSpPr>
          <p:cNvPr id="24579" name="内容占位符 20482"/>
          <p:cNvSpPr>
            <a:spLocks noGrp="1" noChangeArrowheads="1"/>
          </p:cNvSpPr>
          <p:nvPr>
            <p:ph idx="1"/>
          </p:nvPr>
        </p:nvSpPr>
        <p:spPr>
          <a:xfrm>
            <a:off x="714375" y="1103313"/>
            <a:ext cx="8062913" cy="5522913"/>
          </a:xfrm>
        </p:spPr>
        <p:txBody>
          <a:bodyPr vert="horz" wrap="square" lIns="91440" tIns="45720" rIns="91440" bIns="45720" numCol="1" anchor="t" anchorCtr="0" compatLnSpc="1"/>
          <a:lstStyle/>
          <a:p>
            <a:r>
              <a:rPr lang="zh-CN" altLang="en-US" sz="2000" smtClean="0"/>
              <a:t>（</a:t>
            </a:r>
            <a:r>
              <a:rPr lang="en-US" sz="2000" smtClean="0"/>
              <a:t>2</a:t>
            </a:r>
            <a:r>
              <a:rPr lang="zh-CN" altLang="en-US" sz="2000" smtClean="0"/>
              <a:t>）对瓦斯涌出量主要来自于邻近层或围岩的采煤工作面，计算的瓦斯抽采率不能满足表 </a:t>
            </a:r>
            <a:r>
              <a:rPr lang="en-US" sz="2000" smtClean="0"/>
              <a:t>2 </a:t>
            </a:r>
            <a:r>
              <a:rPr lang="zh-CN" altLang="en-US" sz="2000" smtClean="0"/>
              <a:t>规定，仍然组织生产的。</a:t>
            </a:r>
          </a:p>
          <a:p>
            <a:pPr marL="0" indent="457200" algn="ctr">
              <a:lnSpc>
                <a:spcPct val="150000"/>
              </a:lnSpc>
              <a:spcBef>
                <a:spcPct val="0"/>
              </a:spcBef>
              <a:buNone/>
              <a:defRPr/>
            </a:pPr>
            <a:r>
              <a:rPr lang="zh-CN" altLang="en-US" sz="2000" smtClean="0"/>
              <a:t>表 </a:t>
            </a:r>
            <a:r>
              <a:rPr lang="en-US" sz="2000" smtClean="0"/>
              <a:t>2 </a:t>
            </a:r>
            <a:r>
              <a:rPr lang="zh-CN" altLang="en-US" sz="2000" smtClean="0"/>
              <a:t>采煤工作面瓦斯抽采率应达到的指标</a:t>
            </a:r>
          </a:p>
          <a:p>
            <a:pPr marL="0" marR="0" lvl="0" indent="457200" algn="l" defTabSz="914400" rtl="0" eaLnBrk="0" fontAlgn="base" latinLnBrk="0" hangingPunct="0">
              <a:lnSpc>
                <a:spcPct val="150000"/>
              </a:lnSpc>
              <a:spcBef>
                <a:spcPct val="0"/>
              </a:spcBef>
              <a:spcAft>
                <a:spcPct val="0"/>
              </a:spcAft>
              <a:buClrTx/>
              <a:buSzTx/>
              <a:buFont typeface="Arial" pitchFamily="34" charset="0"/>
              <a:buNone/>
              <a:defRPr/>
            </a:pPr>
            <a:endParaRPr kumimoji="0" lang="en-US" altLang="zh-CN" sz="2000" b="0" i="0" u="none" strike="noStrike" kern="0" cap="none" spc="0" normalizeH="0" baseline="0" noProof="1" smtClean="0">
              <a:ln>
                <a:noFill/>
              </a:ln>
              <a:solidFill>
                <a:schemeClr val="tx1"/>
              </a:solidFill>
              <a:effectLst/>
              <a:uLnTx/>
              <a:uFillTx/>
              <a:latin typeface="楷体_GB2312" pitchFamily="49" charset="-122"/>
              <a:ea typeface="楷体_GB2312" pitchFamily="49" charset="-122"/>
              <a:cs typeface="楷体_GB2312" pitchFamily="49" charset="-122"/>
            </a:endParaRPr>
          </a:p>
        </p:txBody>
      </p:sp>
      <p:sp>
        <p:nvSpPr>
          <p:cNvPr id="31748" name="日期占位符 20483"/>
          <p:cNvSpPr txBox="1">
            <a:spLocks noGrp="1"/>
          </p:cNvSpPr>
          <p:nvPr>
            <p:ph type="dt" sz="half" idx="10"/>
          </p:nvPr>
        </p:nvSpPr>
        <p:spPr/>
        <p:txBody>
          <a:bodyPr anchor="ctr" anchorCtr="0"/>
          <a:lstStyle>
            <a:lvl1pPr marL="0" lvl="0" indent="0" algn="l" defTabSz="914400" rtl="0" eaLnBrk="0" fontAlgn="base" latinLnBrk="0" hangingPunct="0">
              <a:lnSpc>
                <a:spcPct val="100000"/>
              </a:lnSpc>
              <a:spcBef>
                <a:spcPct val="0"/>
              </a:spcBef>
              <a:spcAft>
                <a:spcPct val="0"/>
              </a:spcAft>
              <a:buSzTx/>
              <a:buFont typeface="Times New Roman" panose="02020603050405020304" pitchFamily="18"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5pPr>
          </a:lstStyle>
          <a:p>
            <a:pPr lvl="0" eaLnBrk="1" hangingPunct="1">
              <a:buFont typeface="Arial" pitchFamily="34" charset="0"/>
              <a:buChar char="•"/>
            </a:pPr>
            <a:fld id="{BB962C8B-B14F-4D97-AF65-F5344CB8AC3E}" type="datetime5">
              <a:rPr lang="en-US" altLang="en-US" sz="1200">
                <a:solidFill>
                  <a:srgbClr val="898989"/>
                </a:solidFill>
                <a:latin typeface="Cambria" panose="02040503050406030204" pitchFamily="18" charset="0"/>
                <a:ea typeface="黑体" panose="02010609060101010101" pitchFamily="49" charset="-122"/>
              </a:rPr>
              <a:pPr lvl="0" eaLnBrk="1" hangingPunct="1">
                <a:buFont typeface="Arial" pitchFamily="34" charset="0"/>
                <a:buChar char="•"/>
              </a:pPr>
              <a:t>16-Sep-24</a:t>
            </a:fld>
            <a:endParaRPr lang="en-US" altLang="en-US" sz="1200">
              <a:solidFill>
                <a:srgbClr val="898989"/>
              </a:solidFill>
              <a:latin typeface="Cambria" panose="02040503050406030204" pitchFamily="18" charset="0"/>
              <a:ea typeface="黑体" panose="02010609060101010101" pitchFamily="49" charset="-122"/>
            </a:endParaRPr>
          </a:p>
        </p:txBody>
      </p:sp>
      <p:graphicFrame>
        <p:nvGraphicFramePr>
          <p:cNvPr id="7" name="表格 6"/>
          <p:cNvGraphicFramePr>
            <a:graphicFrameLocks noGrp="1"/>
          </p:cNvGraphicFramePr>
          <p:nvPr/>
        </p:nvGraphicFramePr>
        <p:xfrm>
          <a:off x="785786" y="2428868"/>
          <a:ext cx="7500990" cy="3429027"/>
        </p:xfrm>
        <a:graphic>
          <a:graphicData uri="http://schemas.openxmlformats.org/drawingml/2006/table">
            <a:tbl>
              <a:tblPr firstRow="1" bandRow="1">
                <a:tableStyleId>{5C22544A-7EE6-4342-B048-85BDC9FD1C3A}</a:tableStyleId>
              </a:tblPr>
              <a:tblGrid>
                <a:gridCol w="4071966"/>
                <a:gridCol w="3429024"/>
              </a:tblGrid>
              <a:tr h="489861">
                <a:tc>
                  <a:txBody>
                    <a:bodyPr vert="horz" wrap="square"/>
                    <a:lstStyle/>
                    <a:p>
                      <a:pPr algn="l">
                        <a:lnSpc>
                          <a:spcPts val="1250"/>
                        </a:lnSpc>
                        <a:spcAft>
                          <a:spcPct val="0"/>
                        </a:spcAft>
                      </a:pPr>
                      <a:r>
                        <a:rPr lang="zh-CN" sz="1800">
                          <a:solidFill>
                            <a:srgbClr val="000000"/>
                          </a:solidFill>
                          <a:latin typeface="JQUELN+FangSong_GB2312"/>
                          <a:ea typeface="宋体"/>
                          <a:cs typeface="JQUELN+FangSong_GB2312"/>
                        </a:rPr>
                        <a:t>工作面绝对瓦斯涌出量</a:t>
                      </a:r>
                      <a:r>
                        <a:rPr lang="zh-CN" sz="1800">
                          <a:solidFill>
                            <a:srgbClr val="000000"/>
                          </a:solidFill>
                          <a:latin typeface="Times New Roman"/>
                          <a:ea typeface="宋体"/>
                          <a:cs typeface="Times New Roman"/>
                        </a:rPr>
                        <a:t> </a:t>
                      </a:r>
                      <a:r>
                        <a:rPr lang="en-US" sz="1800">
                          <a:solidFill>
                            <a:srgbClr val="000000"/>
                          </a:solidFill>
                          <a:latin typeface="NMAOCV+TimesNewRomanPS-ItalicMT"/>
                          <a:ea typeface="宋体"/>
                          <a:cs typeface="Times New Roman"/>
                        </a:rPr>
                        <a:t>Q/</a:t>
                      </a:r>
                      <a:r>
                        <a:rPr lang="zh-CN" sz="1800" smtClean="0">
                          <a:solidFill>
                            <a:srgbClr val="000000"/>
                          </a:solidFill>
                          <a:latin typeface="JQUELN+FangSong_GB2312"/>
                          <a:ea typeface="宋体"/>
                          <a:cs typeface="JQUELN+FangSong_GB2312"/>
                        </a:rPr>
                        <a:t>（</a:t>
                      </a:r>
                      <a:r>
                        <a:rPr lang="en-US" altLang="zh-CN" sz="1800" smtClean="0">
                          <a:solidFill>
                            <a:srgbClr val="000000"/>
                          </a:solidFill>
                          <a:latin typeface="JQUELN+FangSong_GB2312"/>
                          <a:ea typeface="宋体"/>
                          <a:cs typeface="JQUELN+FangSong_GB2312"/>
                        </a:rPr>
                        <a:t>m³min</a:t>
                      </a:r>
                      <a:r>
                        <a:rPr lang="en-US" altLang="zh-CN" sz="1800" baseline="30000" smtClean="0">
                          <a:solidFill>
                            <a:srgbClr val="000000"/>
                          </a:solidFill>
                          <a:latin typeface="JQUELN+FangSong_GB2312"/>
                          <a:ea typeface="宋体"/>
                          <a:cs typeface="JQUELN+FangSong_GB2312"/>
                        </a:rPr>
                        <a:t>-1</a:t>
                      </a:r>
                      <a:r>
                        <a:rPr lang="en-US" altLang="zh-CN" sz="1800" baseline="0" smtClean="0">
                          <a:solidFill>
                            <a:srgbClr val="000000"/>
                          </a:solidFill>
                          <a:latin typeface="JQUELN+FangSong_GB2312"/>
                          <a:ea typeface="宋体"/>
                          <a:cs typeface="JQUELN+FangSong_GB2312"/>
                        </a:rPr>
                        <a:t>)</a:t>
                      </a:r>
                      <a:endParaRPr lang="zh-CN" sz="1800" baseline="0">
                        <a:latin typeface="Times New Roman"/>
                        <a:ea typeface="宋体"/>
                      </a:endParaRPr>
                    </a:p>
                  </a:txBody>
                  <a:tcPr marL="0" marR="0" marT="0" marB="0" anchor="ctr"/>
                </a:tc>
                <a:tc>
                  <a:txBody>
                    <a:bodyPr vert="horz" wrap="square"/>
                    <a:lstStyle/>
                    <a:p>
                      <a:pPr algn="ctr">
                        <a:lnSpc>
                          <a:spcPts val="1200"/>
                        </a:lnSpc>
                        <a:spcAft>
                          <a:spcPct val="0"/>
                        </a:spcAft>
                      </a:pPr>
                      <a:r>
                        <a:rPr lang="en-US" sz="1800" err="1">
                          <a:solidFill>
                            <a:srgbClr val="000000"/>
                          </a:solidFill>
                          <a:latin typeface="宋体"/>
                          <a:ea typeface="宋体"/>
                          <a:cs typeface="JQUELN+FangSong_GB2312"/>
                        </a:rPr>
                        <a:t>工作面瓦斯抽采率</a:t>
                      </a:r>
                      <a:r>
                        <a:rPr lang="en-US" sz="1800">
                          <a:solidFill>
                            <a:srgbClr val="000000"/>
                          </a:solidFill>
                          <a:latin typeface="JQUELN+FangSong_GB2312"/>
                          <a:ea typeface="宋体"/>
                        </a:rPr>
                        <a:t>/%</a:t>
                      </a:r>
                      <a:endParaRPr lang="zh-CN" sz="1800">
                        <a:latin typeface="Times New Roman"/>
                        <a:ea typeface="宋体"/>
                      </a:endParaRPr>
                    </a:p>
                  </a:txBody>
                  <a:tcPr marL="0" marR="0" marT="0" marB="0" anchor="ctr"/>
                </a:tc>
              </a:tr>
              <a:tr h="489861">
                <a:tc>
                  <a:txBody>
                    <a:bodyPr vert="horz" wrap="square"/>
                    <a:lstStyle/>
                    <a:p>
                      <a:pPr algn="ctr">
                        <a:lnSpc>
                          <a:spcPts val="1250"/>
                        </a:lnSpc>
                        <a:spcAft>
                          <a:spcPct val="0"/>
                        </a:spcAft>
                      </a:pPr>
                      <a:r>
                        <a:rPr lang="en-US" sz="1800">
                          <a:solidFill>
                            <a:srgbClr val="000000"/>
                          </a:solidFill>
                          <a:latin typeface="JQUELN+FangSong_GB2312"/>
                          <a:ea typeface="宋体"/>
                        </a:rPr>
                        <a:t>5≤</a:t>
                      </a:r>
                      <a:r>
                        <a:rPr lang="en-US" sz="1800" spc="-5">
                          <a:solidFill>
                            <a:srgbClr val="000000"/>
                          </a:solidFill>
                          <a:latin typeface="NMAOCV+TimesNewRomanPS-ItalicMT"/>
                          <a:ea typeface="宋体"/>
                          <a:cs typeface="Times New Roman"/>
                        </a:rPr>
                        <a:t>Q</a:t>
                      </a:r>
                      <a:r>
                        <a:rPr lang="en-US" sz="1800">
                          <a:solidFill>
                            <a:srgbClr val="000000"/>
                          </a:solidFill>
                          <a:latin typeface="宋体"/>
                          <a:ea typeface="宋体"/>
                          <a:cs typeface="JQUELN+FangSong_GB2312"/>
                        </a:rPr>
                        <a:t>＜</a:t>
                      </a:r>
                      <a:r>
                        <a:rPr lang="en-US" sz="1800">
                          <a:solidFill>
                            <a:srgbClr val="000000"/>
                          </a:solidFill>
                          <a:latin typeface="JQUELN+FangSong_GB2312"/>
                          <a:ea typeface="宋体"/>
                        </a:rPr>
                        <a:t>10</a:t>
                      </a:r>
                      <a:endParaRPr lang="zh-CN" sz="1800">
                        <a:latin typeface="Times New Roman"/>
                        <a:ea typeface="宋体"/>
                      </a:endParaRPr>
                    </a:p>
                  </a:txBody>
                  <a:tcPr marL="0" marR="0" marT="0" marB="0" anchor="ctr"/>
                </a:tc>
                <a:tc>
                  <a:txBody>
                    <a:bodyPr vert="horz" wrap="square"/>
                    <a:lstStyle/>
                    <a:p>
                      <a:pPr algn="ctr"/>
                      <a:r>
                        <a:rPr lang="zh-CN" altLang="en-US" sz="1800" smtClean="0"/>
                        <a:t>≥</a:t>
                      </a:r>
                      <a:r>
                        <a:rPr lang="en-US" altLang="zh-CN" sz="1800" smtClean="0"/>
                        <a:t>20</a:t>
                      </a:r>
                      <a:endParaRPr lang="zh-CN" altLang="en-US" sz="1800"/>
                    </a:p>
                  </a:txBody>
                  <a:tcPr/>
                </a:tc>
              </a:tr>
              <a:tr h="489861">
                <a:tc>
                  <a:txBody>
                    <a:bodyPr vert="horz" wrap="square"/>
                    <a:lstStyle/>
                    <a:p>
                      <a:pPr algn="ctr">
                        <a:lnSpc>
                          <a:spcPts val="1250"/>
                        </a:lnSpc>
                        <a:spcAft>
                          <a:spcPct val="0"/>
                        </a:spcAft>
                      </a:pPr>
                      <a:r>
                        <a:rPr lang="en-US" sz="1800" smtClean="0">
                          <a:solidFill>
                            <a:srgbClr val="000000"/>
                          </a:solidFill>
                          <a:latin typeface="JQUELN+FangSong_GB2312"/>
                          <a:ea typeface="宋体"/>
                        </a:rPr>
                        <a:t>10≤</a:t>
                      </a:r>
                      <a:r>
                        <a:rPr lang="en-US" sz="1800" spc="-5">
                          <a:solidFill>
                            <a:srgbClr val="000000"/>
                          </a:solidFill>
                          <a:latin typeface="NMAOCV+TimesNewRomanPS-ItalicMT"/>
                          <a:ea typeface="宋体"/>
                          <a:cs typeface="Times New Roman"/>
                        </a:rPr>
                        <a:t>Q</a:t>
                      </a:r>
                      <a:r>
                        <a:rPr lang="en-US" sz="1800" smtClean="0">
                          <a:solidFill>
                            <a:srgbClr val="000000"/>
                          </a:solidFill>
                          <a:latin typeface="宋体"/>
                          <a:ea typeface="宋体"/>
                          <a:cs typeface="JQUELN+FangSong_GB2312"/>
                        </a:rPr>
                        <a:t>＜</a:t>
                      </a:r>
                      <a:r>
                        <a:rPr lang="en-US" sz="1800">
                          <a:solidFill>
                            <a:srgbClr val="000000"/>
                          </a:solidFill>
                          <a:latin typeface="JQUELN+FangSong_GB2312"/>
                          <a:ea typeface="宋体"/>
                          <a:cs typeface="JQUELN+FangSong_GB2312"/>
                        </a:rPr>
                        <a:t>2</a:t>
                      </a:r>
                      <a:r>
                        <a:rPr lang="en-US" sz="1800" smtClean="0">
                          <a:solidFill>
                            <a:srgbClr val="000000"/>
                          </a:solidFill>
                          <a:latin typeface="JQUELN+FangSong_GB2312"/>
                          <a:ea typeface="宋体"/>
                        </a:rPr>
                        <a:t>0</a:t>
                      </a:r>
                      <a:endParaRPr lang="zh-CN" sz="1800">
                        <a:latin typeface="Times New Roman"/>
                        <a:ea typeface="宋体"/>
                      </a:endParaRPr>
                    </a:p>
                  </a:txBody>
                  <a:tcPr marL="0" marR="0" marT="0" marB="0" anchor="ctr"/>
                </a:tc>
                <a:tc>
                  <a:txBody>
                    <a:bodyPr vert="horz" wrap="square"/>
                    <a:lstStyle/>
                    <a:p>
                      <a:pPr algn="ctr"/>
                      <a:r>
                        <a:rPr lang="zh-CN" altLang="en-US" sz="1800" smtClean="0"/>
                        <a:t>≥</a:t>
                      </a:r>
                      <a:r>
                        <a:rPr lang="en-US" altLang="zh-CN" sz="1800" smtClean="0"/>
                        <a:t>30</a:t>
                      </a:r>
                      <a:endParaRPr lang="zh-CN" altLang="en-US" sz="1800"/>
                    </a:p>
                  </a:txBody>
                  <a:tcPr/>
                </a:tc>
              </a:tr>
              <a:tr h="489861">
                <a:tc>
                  <a:txBody>
                    <a:bodyPr vert="horz" wrap="square"/>
                    <a:lstStyle/>
                    <a:p>
                      <a:pPr algn="ctr">
                        <a:lnSpc>
                          <a:spcPts val="1250"/>
                        </a:lnSpc>
                        <a:spcAft>
                          <a:spcPct val="0"/>
                        </a:spcAft>
                      </a:pPr>
                      <a:r>
                        <a:rPr lang="en-US" sz="1800" smtClean="0">
                          <a:solidFill>
                            <a:srgbClr val="000000"/>
                          </a:solidFill>
                          <a:latin typeface="JQUELN+FangSong_GB2312"/>
                          <a:ea typeface="宋体"/>
                        </a:rPr>
                        <a:t>20≤</a:t>
                      </a:r>
                      <a:r>
                        <a:rPr lang="en-US" sz="1800" spc="-5">
                          <a:solidFill>
                            <a:srgbClr val="000000"/>
                          </a:solidFill>
                          <a:latin typeface="NMAOCV+TimesNewRomanPS-ItalicMT"/>
                          <a:ea typeface="宋体"/>
                          <a:cs typeface="Times New Roman"/>
                        </a:rPr>
                        <a:t>Q</a:t>
                      </a:r>
                      <a:r>
                        <a:rPr lang="en-US" sz="1800" smtClean="0">
                          <a:solidFill>
                            <a:srgbClr val="000000"/>
                          </a:solidFill>
                          <a:latin typeface="宋体"/>
                          <a:ea typeface="宋体"/>
                          <a:cs typeface="JQUELN+FangSong_GB2312"/>
                        </a:rPr>
                        <a:t>＜</a:t>
                      </a:r>
                      <a:r>
                        <a:rPr lang="en-US" sz="1800">
                          <a:solidFill>
                            <a:srgbClr val="000000"/>
                          </a:solidFill>
                          <a:latin typeface="JQUELN+FangSong_GB2312"/>
                          <a:ea typeface="宋体"/>
                          <a:cs typeface="JQUELN+FangSong_GB2312"/>
                        </a:rPr>
                        <a:t>4</a:t>
                      </a:r>
                      <a:r>
                        <a:rPr lang="en-US" sz="1800" smtClean="0">
                          <a:solidFill>
                            <a:srgbClr val="000000"/>
                          </a:solidFill>
                          <a:latin typeface="JQUELN+FangSong_GB2312"/>
                          <a:ea typeface="宋体"/>
                        </a:rPr>
                        <a:t>0</a:t>
                      </a:r>
                      <a:endParaRPr lang="zh-CN" sz="1800">
                        <a:latin typeface="Times New Roman"/>
                        <a:ea typeface="宋体"/>
                      </a:endParaRPr>
                    </a:p>
                  </a:txBody>
                  <a:tcPr marL="0" marR="0" marT="0" marB="0" anchor="ctr"/>
                </a:tc>
                <a:tc>
                  <a:txBody>
                    <a:bodyPr vert="horz" wrap="square"/>
                    <a:lstStyle/>
                    <a:p>
                      <a:pPr algn="ctr"/>
                      <a:r>
                        <a:rPr lang="zh-CN" altLang="en-US" sz="1800" smtClean="0"/>
                        <a:t>≥</a:t>
                      </a:r>
                      <a:r>
                        <a:rPr lang="en-US" altLang="zh-CN" sz="1800" smtClean="0"/>
                        <a:t>40</a:t>
                      </a:r>
                      <a:endParaRPr lang="zh-CN" altLang="en-US" sz="1800"/>
                    </a:p>
                  </a:txBody>
                  <a:tcPr/>
                </a:tc>
              </a:tr>
              <a:tr h="489861">
                <a:tc>
                  <a:txBody>
                    <a:bodyPr vert="horz" wrap="square"/>
                    <a:lstStyle/>
                    <a:p>
                      <a:pPr algn="ctr">
                        <a:lnSpc>
                          <a:spcPts val="1250"/>
                        </a:lnSpc>
                        <a:spcAft>
                          <a:spcPct val="0"/>
                        </a:spcAft>
                      </a:pPr>
                      <a:r>
                        <a:rPr lang="en-US" sz="1800" smtClean="0">
                          <a:solidFill>
                            <a:srgbClr val="000000"/>
                          </a:solidFill>
                          <a:latin typeface="JQUELN+FangSong_GB2312"/>
                          <a:ea typeface="宋体"/>
                        </a:rPr>
                        <a:t>40≤</a:t>
                      </a:r>
                      <a:r>
                        <a:rPr lang="en-US" sz="1800" spc="-5">
                          <a:solidFill>
                            <a:srgbClr val="000000"/>
                          </a:solidFill>
                          <a:latin typeface="NMAOCV+TimesNewRomanPS-ItalicMT"/>
                          <a:ea typeface="宋体"/>
                          <a:cs typeface="Times New Roman"/>
                        </a:rPr>
                        <a:t>Q</a:t>
                      </a:r>
                      <a:r>
                        <a:rPr lang="en-US" sz="1800" smtClean="0">
                          <a:solidFill>
                            <a:srgbClr val="000000"/>
                          </a:solidFill>
                          <a:latin typeface="宋体"/>
                          <a:ea typeface="宋体"/>
                          <a:cs typeface="JQUELN+FangSong_GB2312"/>
                        </a:rPr>
                        <a:t>＜</a:t>
                      </a:r>
                      <a:r>
                        <a:rPr lang="en-US" sz="1800">
                          <a:solidFill>
                            <a:srgbClr val="000000"/>
                          </a:solidFill>
                          <a:latin typeface="JQUELN+FangSong_GB2312"/>
                          <a:ea typeface="宋体"/>
                          <a:cs typeface="JQUELN+FangSong_GB2312"/>
                        </a:rPr>
                        <a:t>7</a:t>
                      </a:r>
                      <a:r>
                        <a:rPr lang="en-US" sz="1800" smtClean="0">
                          <a:solidFill>
                            <a:srgbClr val="000000"/>
                          </a:solidFill>
                          <a:latin typeface="JQUELN+FangSong_GB2312"/>
                          <a:ea typeface="宋体"/>
                        </a:rPr>
                        <a:t>0</a:t>
                      </a:r>
                      <a:endParaRPr lang="zh-CN" sz="1800">
                        <a:latin typeface="Times New Roman"/>
                        <a:ea typeface="宋体"/>
                      </a:endParaRPr>
                    </a:p>
                  </a:txBody>
                  <a:tcPr marL="0" marR="0" marT="0" marB="0" anchor="ctr"/>
                </a:tc>
                <a:tc>
                  <a:txBody>
                    <a:bodyPr vert="horz" wrap="square"/>
                    <a:lstStyle/>
                    <a:p>
                      <a:pPr algn="ctr"/>
                      <a:r>
                        <a:rPr lang="zh-CN" altLang="en-US" sz="1800" smtClean="0"/>
                        <a:t>≥</a:t>
                      </a:r>
                      <a:r>
                        <a:rPr lang="en-US" altLang="zh-CN" sz="1800" smtClean="0"/>
                        <a:t>50</a:t>
                      </a:r>
                      <a:endParaRPr lang="zh-CN" altLang="en-US" sz="1800"/>
                    </a:p>
                  </a:txBody>
                  <a:tcPr/>
                </a:tc>
              </a:tr>
              <a:tr h="489861">
                <a:tc>
                  <a:txBody>
                    <a:bodyPr vert="horz" wrap="square"/>
                    <a:lstStyle/>
                    <a:p>
                      <a:pPr algn="ctr">
                        <a:lnSpc>
                          <a:spcPts val="1250"/>
                        </a:lnSpc>
                        <a:spcAft>
                          <a:spcPct val="0"/>
                        </a:spcAft>
                      </a:pPr>
                      <a:r>
                        <a:rPr lang="en-US" sz="1800" smtClean="0">
                          <a:solidFill>
                            <a:srgbClr val="000000"/>
                          </a:solidFill>
                          <a:latin typeface="JQUELN+FangSong_GB2312"/>
                          <a:ea typeface="宋体"/>
                        </a:rPr>
                        <a:t>70≤</a:t>
                      </a:r>
                      <a:r>
                        <a:rPr lang="en-US" sz="1800" spc="-5">
                          <a:solidFill>
                            <a:srgbClr val="000000"/>
                          </a:solidFill>
                          <a:latin typeface="NMAOCV+TimesNewRomanPS-ItalicMT"/>
                          <a:ea typeface="宋体"/>
                          <a:cs typeface="Times New Roman"/>
                        </a:rPr>
                        <a:t>Q</a:t>
                      </a:r>
                      <a:r>
                        <a:rPr lang="en-US" sz="1800">
                          <a:solidFill>
                            <a:srgbClr val="000000"/>
                          </a:solidFill>
                          <a:latin typeface="宋体"/>
                          <a:ea typeface="宋体"/>
                          <a:cs typeface="JQUELN+FangSong_GB2312"/>
                        </a:rPr>
                        <a:t>＜</a:t>
                      </a:r>
                      <a:r>
                        <a:rPr lang="en-US" sz="1800" smtClean="0">
                          <a:solidFill>
                            <a:srgbClr val="000000"/>
                          </a:solidFill>
                          <a:latin typeface="JQUELN+FangSong_GB2312"/>
                          <a:ea typeface="宋体"/>
                        </a:rPr>
                        <a:t>100</a:t>
                      </a:r>
                      <a:endParaRPr lang="zh-CN" sz="1800">
                        <a:latin typeface="Times New Roman"/>
                        <a:ea typeface="宋体"/>
                      </a:endParaRPr>
                    </a:p>
                  </a:txBody>
                  <a:tcPr marL="0" marR="0" marT="0" marB="0" anchor="ctr"/>
                </a:tc>
                <a:tc>
                  <a:txBody>
                    <a:bodyPr vert="horz" wrap="square"/>
                    <a:lstStyle/>
                    <a:p>
                      <a:pPr algn="ctr"/>
                      <a:r>
                        <a:rPr lang="zh-CN" altLang="en-US" sz="1800" smtClean="0"/>
                        <a:t>≥</a:t>
                      </a:r>
                      <a:r>
                        <a:rPr lang="en-US" altLang="zh-CN" sz="1800" smtClean="0"/>
                        <a:t>60</a:t>
                      </a:r>
                      <a:endParaRPr lang="zh-CN" altLang="en-US" sz="1800"/>
                    </a:p>
                  </a:txBody>
                  <a:tcPr/>
                </a:tc>
              </a:tr>
              <a:tr h="489861">
                <a:tc>
                  <a:txBody>
                    <a:bodyPr vert="horz" wrap="square"/>
                    <a:lstStyle/>
                    <a:p>
                      <a:pPr algn="ctr">
                        <a:lnSpc>
                          <a:spcPts val="1250"/>
                        </a:lnSpc>
                        <a:spcAft>
                          <a:spcPct val="0"/>
                        </a:spcAft>
                      </a:pPr>
                      <a:r>
                        <a:rPr lang="en-US" sz="1800" smtClean="0">
                          <a:solidFill>
                            <a:srgbClr val="000000"/>
                          </a:solidFill>
                          <a:latin typeface="JQUELN+FangSong_GB2312"/>
                          <a:ea typeface="宋体"/>
                        </a:rPr>
                        <a:t>100≤</a:t>
                      </a:r>
                      <a:r>
                        <a:rPr lang="en-US" sz="1800" spc="-5" smtClean="0">
                          <a:solidFill>
                            <a:srgbClr val="000000"/>
                          </a:solidFill>
                          <a:latin typeface="NMAOCV+TimesNewRomanPS-ItalicMT"/>
                          <a:ea typeface="宋体"/>
                          <a:cs typeface="Times New Roman"/>
                        </a:rPr>
                        <a:t>Q</a:t>
                      </a:r>
                      <a:endParaRPr lang="zh-CN" sz="1800">
                        <a:latin typeface="Times New Roman"/>
                        <a:ea typeface="宋体"/>
                      </a:endParaRPr>
                    </a:p>
                  </a:txBody>
                  <a:tcPr marL="0" marR="0" marT="0" marB="0" anchor="ctr"/>
                </a:tc>
                <a:tc>
                  <a:txBody>
                    <a:bodyPr vert="horz" wrap="square"/>
                    <a:lstStyle/>
                    <a:p>
                      <a:pPr algn="ctr"/>
                      <a:r>
                        <a:rPr lang="zh-CN" altLang="en-US" sz="1800" smtClean="0"/>
                        <a:t>≥</a:t>
                      </a:r>
                      <a:r>
                        <a:rPr lang="en-US" altLang="zh-CN" sz="1800" smtClean="0"/>
                        <a:t>70</a:t>
                      </a:r>
                      <a:endParaRPr lang="zh-CN" altLang="en-US" sz="1800"/>
                    </a:p>
                  </a:txBody>
                  <a:tcPr/>
                </a:tc>
              </a:tr>
            </a:tbl>
          </a:graphicData>
        </a:graphic>
      </p:graphicFrame>
    </p:spTree>
  </p:cSld>
  <p:clrMapOvr>
    <a:masterClrMapping/>
  </p:clrMapOvr>
  <p:transition spd="slow"/>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标题 20481"/>
          <p:cNvSpPr>
            <a:spLocks noGrp="1"/>
          </p:cNvSpPr>
          <p:nvPr>
            <p:ph type="title"/>
          </p:nvPr>
        </p:nvSpPr>
        <p:spPr/>
        <p:txBody>
          <a:bodyPr vert="horz" wrap="square" lIns="91440" tIns="45720" rIns="91440" bIns="45720" numCol="1" anchor="ctr" anchorCtr="0" compatLnSpc="1"/>
          <a:lstStyle/>
          <a:p>
            <a:r>
              <a:rPr kumimoji="0" lang="zh-CN" altLang="en-US" sz="2600" b="1" i="0" u="none" strike="noStrike" kern="0" cap="none" spc="0" normalizeH="0" baseline="0" noProof="1" smtClean="0">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rPr>
              <a:t>第一</a:t>
            </a:r>
            <a:r>
              <a:rPr lang="zh-CN" altLang="en-US" sz="2600" noProof="1" smtClean="0">
                <a:solidFill>
                  <a:srgbClr val="FF0000"/>
                </a:solidFill>
                <a:effectLst>
                  <a:outerShdw blurRad="38100" dist="38100" dir="2700000">
                    <a:srgbClr val="000000"/>
                  </a:outerShdw>
                </a:effectLst>
              </a:rPr>
              <a:t>方面</a:t>
            </a:r>
            <a:r>
              <a:rPr kumimoji="0" lang="zh-CN" altLang="en-US" sz="2600" b="1" i="0" u="none" strike="noStrike" kern="0" cap="none" spc="0" normalizeH="0" baseline="0" noProof="1" smtClean="0">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rPr>
              <a:t>：</a:t>
            </a:r>
            <a:r>
              <a:rPr lang="en-US" sz="2800" smtClean="0">
                <a:solidFill>
                  <a:srgbClr val="FF0000"/>
                </a:solidFill>
              </a:rPr>
              <a:t>“</a:t>
            </a:r>
            <a:r>
              <a:rPr lang="zh-CN" altLang="en-US" sz="2800" smtClean="0">
                <a:solidFill>
                  <a:srgbClr val="FF0000"/>
                </a:solidFill>
              </a:rPr>
              <a:t>超能力、超强度或者超定员组织生产</a:t>
            </a:r>
            <a:r>
              <a:rPr lang="en-US" sz="2800" smtClean="0">
                <a:solidFill>
                  <a:srgbClr val="FF0000"/>
                </a:solidFill>
              </a:rPr>
              <a:t>”</a:t>
            </a:r>
            <a:r>
              <a:rPr lang="zh-CN" altLang="en-US" sz="2800" smtClean="0">
                <a:solidFill>
                  <a:srgbClr val="FF0000"/>
                </a:solidFill>
              </a:rPr>
              <a:t>重大事故隐患</a:t>
            </a:r>
            <a:endParaRPr kumimoji="0" lang="zh-CN" altLang="en-US" sz="2600" b="1" i="0" u="none" strike="noStrike" kern="0" cap="none" spc="0" normalizeH="0" baseline="0" noProof="1">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endParaRPr>
          </a:p>
        </p:txBody>
      </p:sp>
      <p:sp>
        <p:nvSpPr>
          <p:cNvPr id="24579" name="内容占位符 20482"/>
          <p:cNvSpPr>
            <a:spLocks noGrp="1" noChangeArrowheads="1"/>
          </p:cNvSpPr>
          <p:nvPr>
            <p:ph idx="1"/>
          </p:nvPr>
        </p:nvSpPr>
        <p:spPr>
          <a:xfrm>
            <a:off x="714375" y="1103313"/>
            <a:ext cx="8062913" cy="5522913"/>
          </a:xfrm>
        </p:spPr>
        <p:txBody>
          <a:bodyPr vert="horz" wrap="square" lIns="91440" tIns="45720" rIns="91440" bIns="45720" numCol="1" anchor="t" anchorCtr="0" compatLnSpc="1"/>
          <a:lstStyle/>
          <a:p>
            <a:r>
              <a:rPr lang="zh-CN" altLang="en-US" sz="2000" smtClean="0"/>
              <a:t>（</a:t>
            </a:r>
            <a:r>
              <a:rPr lang="en-US" sz="2000" smtClean="0"/>
              <a:t>3</a:t>
            </a:r>
            <a:r>
              <a:rPr lang="zh-CN" altLang="en-US" sz="2000" smtClean="0"/>
              <a:t>）采掘工作面在满足风速不超过 </a:t>
            </a:r>
            <a:r>
              <a:rPr lang="en-US" sz="2000" smtClean="0"/>
              <a:t>4m/s </a:t>
            </a:r>
            <a:r>
              <a:rPr lang="zh-CN" altLang="en-US" sz="2000" smtClean="0"/>
              <a:t>的条件下，回风</a:t>
            </a:r>
          </a:p>
          <a:p>
            <a:r>
              <a:rPr lang="zh-CN" altLang="en-US" sz="2000" smtClean="0"/>
              <a:t>流中瓦斯浓度超过 </a:t>
            </a:r>
            <a:r>
              <a:rPr lang="en-US" sz="2000" smtClean="0"/>
              <a:t>1%</a:t>
            </a:r>
            <a:r>
              <a:rPr lang="zh-CN" altLang="en-US" sz="2000" smtClean="0"/>
              <a:t>，仍然组织生产的。</a:t>
            </a:r>
          </a:p>
          <a:p>
            <a:r>
              <a:rPr lang="zh-CN" altLang="en-US" sz="2000" smtClean="0"/>
              <a:t>（</a:t>
            </a:r>
            <a:r>
              <a:rPr lang="en-US" sz="2000" smtClean="0"/>
              <a:t>4</a:t>
            </a:r>
            <a:r>
              <a:rPr lang="zh-CN" altLang="en-US" sz="2000" smtClean="0"/>
              <a:t>）矿井瓦斯抽采率不能满足表 </a:t>
            </a:r>
            <a:r>
              <a:rPr lang="en-US" sz="2000" smtClean="0"/>
              <a:t>3 </a:t>
            </a:r>
            <a:r>
              <a:rPr lang="zh-CN" altLang="en-US" sz="2000" smtClean="0"/>
              <a:t>规定，仍然组织生产的</a:t>
            </a:r>
            <a:endParaRPr lang="en-US" altLang="zh-CN" sz="2000" smtClean="0"/>
          </a:p>
          <a:p>
            <a:pPr algn="ctr">
              <a:buNone/>
            </a:pPr>
            <a:r>
              <a:rPr lang="zh-CN" altLang="en-US" sz="2000" smtClean="0"/>
              <a:t> 表</a:t>
            </a:r>
            <a:r>
              <a:rPr lang="en-US" sz="2000" smtClean="0"/>
              <a:t>3 </a:t>
            </a:r>
            <a:r>
              <a:rPr lang="zh-CN" altLang="en-US" sz="2000" smtClean="0"/>
              <a:t>矿井瓦斯抽采率应达到的指标</a:t>
            </a:r>
            <a:endParaRPr lang="en-US" altLang="zh-CN" sz="2000" smtClean="0"/>
          </a:p>
          <a:p>
            <a:endParaRPr lang="en-US" altLang="zh-CN" sz="2000" smtClean="0"/>
          </a:p>
          <a:p>
            <a:endParaRPr lang="en-US" altLang="zh-CN" sz="2000" smtClean="0"/>
          </a:p>
          <a:p>
            <a:endParaRPr lang="en-US" altLang="zh-CN" sz="2000" smtClean="0"/>
          </a:p>
          <a:p>
            <a:endParaRPr lang="en-US" altLang="zh-CN" sz="2000" smtClean="0"/>
          </a:p>
          <a:p>
            <a:endParaRPr lang="en-US" altLang="zh-CN" sz="2000" smtClean="0"/>
          </a:p>
          <a:p>
            <a:endParaRPr lang="en-US" altLang="zh-CN" sz="2000" smtClean="0"/>
          </a:p>
          <a:p>
            <a:endParaRPr lang="en-US" altLang="zh-CN" sz="2000" smtClean="0"/>
          </a:p>
          <a:p>
            <a:endParaRPr lang="en-US" altLang="zh-CN" sz="2000" smtClean="0"/>
          </a:p>
          <a:p>
            <a:r>
              <a:rPr lang="zh-CN" altLang="en-US" sz="2000" smtClean="0"/>
              <a:t>（</a:t>
            </a:r>
            <a:r>
              <a:rPr lang="en-US" sz="2000" smtClean="0"/>
              <a:t>5</a:t>
            </a:r>
            <a:r>
              <a:rPr lang="zh-CN" altLang="en-US" sz="2000" smtClean="0"/>
              <a:t>）对突出煤层实施预抽煤层瓦斯区域防突措施的，煤层残余瓦斯压力 </a:t>
            </a:r>
            <a:r>
              <a:rPr lang="en-US" sz="2000" smtClean="0"/>
              <a:t>P≥0.74MPa </a:t>
            </a:r>
            <a:r>
              <a:rPr lang="zh-CN" altLang="en-US" sz="2000" smtClean="0"/>
              <a:t>或残余瓦斯含量 </a:t>
            </a:r>
            <a:r>
              <a:rPr lang="en-US" sz="2000" smtClean="0"/>
              <a:t>W≥8</a:t>
            </a:r>
            <a:r>
              <a:rPr lang="en-US" altLang="zh-CN" sz="2000" smtClean="0"/>
              <a:t>m³</a:t>
            </a:r>
            <a:r>
              <a:rPr lang="en-US" sz="2000" smtClean="0"/>
              <a:t> /t</a:t>
            </a:r>
            <a:r>
              <a:rPr lang="zh-CN" altLang="en-US" sz="2000" smtClean="0"/>
              <a:t>（构造</a:t>
            </a:r>
            <a:r>
              <a:rPr lang="en-US" sz="2000" smtClean="0"/>
              <a:t>W≥6m</a:t>
            </a:r>
            <a:r>
              <a:rPr lang="en-US" sz="2000" baseline="30000" smtClean="0"/>
              <a:t>3</a:t>
            </a:r>
            <a:r>
              <a:rPr lang="en-US" sz="2000" smtClean="0"/>
              <a:t>/t</a:t>
            </a:r>
            <a:r>
              <a:rPr lang="zh-CN" altLang="en-US" sz="2000" smtClean="0"/>
              <a:t>）时，仍然组织生产的。</a:t>
            </a:r>
          </a:p>
          <a:p>
            <a:endParaRPr kumimoji="0" lang="zh-CN" altLang="en-US" sz="2000" b="0" i="0" u="none" strike="noStrike" kern="0" cap="none" spc="0" normalizeH="0" baseline="0" noProof="0" smtClean="0">
              <a:ln>
                <a:noFill/>
              </a:ln>
              <a:solidFill>
                <a:schemeClr val="tx1"/>
              </a:solidFill>
              <a:effectLst/>
              <a:uLnTx/>
              <a:uFillTx/>
              <a:latin typeface="楷体_GB2312" pitchFamily="49" charset="-122"/>
              <a:ea typeface="楷体_GB2312" pitchFamily="49" charset="-122"/>
              <a:cs typeface="楷体_GB2312" pitchFamily="49" charset="-122"/>
            </a:endParaRPr>
          </a:p>
        </p:txBody>
      </p:sp>
      <p:graphicFrame>
        <p:nvGraphicFramePr>
          <p:cNvPr id="7" name="表格 6"/>
          <p:cNvGraphicFramePr>
            <a:graphicFrameLocks noGrp="1"/>
          </p:cNvGraphicFramePr>
          <p:nvPr/>
        </p:nvGraphicFramePr>
        <p:xfrm>
          <a:off x="1000100" y="2589575"/>
          <a:ext cx="7500990" cy="2982565"/>
        </p:xfrm>
        <a:graphic>
          <a:graphicData uri="http://schemas.openxmlformats.org/drawingml/2006/table">
            <a:tbl>
              <a:tblPr firstRow="1" bandRow="1">
                <a:tableStyleId>{5C22544A-7EE6-4342-B048-85BDC9FD1C3A}</a:tableStyleId>
              </a:tblPr>
              <a:tblGrid>
                <a:gridCol w="4071966"/>
                <a:gridCol w="3429024"/>
              </a:tblGrid>
              <a:tr h="297230">
                <a:tc>
                  <a:txBody>
                    <a:bodyPr vert="horz" wrap="square"/>
                    <a:lstStyle/>
                    <a:p>
                      <a:pPr algn="l">
                        <a:lnSpc>
                          <a:spcPts val="1250"/>
                        </a:lnSpc>
                        <a:spcAft>
                          <a:spcPct val="0"/>
                        </a:spcAft>
                      </a:pPr>
                      <a:r>
                        <a:rPr lang="zh-CN" altLang="en-US" sz="1800" smtClean="0">
                          <a:solidFill>
                            <a:srgbClr val="000000"/>
                          </a:solidFill>
                          <a:latin typeface="JQUELN+FangSong_GB2312"/>
                          <a:ea typeface="宋体"/>
                          <a:cs typeface="JQUELN+FangSong_GB2312"/>
                        </a:rPr>
                        <a:t>矿井</a:t>
                      </a:r>
                      <a:r>
                        <a:rPr lang="zh-CN" sz="1800" smtClean="0">
                          <a:solidFill>
                            <a:srgbClr val="000000"/>
                          </a:solidFill>
                          <a:latin typeface="JQUELN+FangSong_GB2312"/>
                          <a:ea typeface="宋体"/>
                          <a:cs typeface="JQUELN+FangSong_GB2312"/>
                        </a:rPr>
                        <a:t>绝对瓦斯涌出量</a:t>
                      </a:r>
                      <a:r>
                        <a:rPr lang="zh-CN" sz="1800" smtClean="0">
                          <a:solidFill>
                            <a:srgbClr val="000000"/>
                          </a:solidFill>
                          <a:latin typeface="Times New Roman"/>
                          <a:ea typeface="宋体"/>
                          <a:cs typeface="Times New Roman"/>
                        </a:rPr>
                        <a:t> </a:t>
                      </a:r>
                      <a:r>
                        <a:rPr lang="en-US" sz="1800">
                          <a:solidFill>
                            <a:srgbClr val="000000"/>
                          </a:solidFill>
                          <a:latin typeface="NMAOCV+TimesNewRomanPS-ItalicMT"/>
                          <a:ea typeface="宋体"/>
                          <a:cs typeface="Times New Roman"/>
                        </a:rPr>
                        <a:t>Q/</a:t>
                      </a:r>
                      <a:r>
                        <a:rPr lang="zh-CN" sz="1800" smtClean="0">
                          <a:solidFill>
                            <a:srgbClr val="000000"/>
                          </a:solidFill>
                          <a:latin typeface="JQUELN+FangSong_GB2312"/>
                          <a:ea typeface="宋体"/>
                          <a:cs typeface="JQUELN+FangSong_GB2312"/>
                        </a:rPr>
                        <a:t>（</a:t>
                      </a:r>
                      <a:r>
                        <a:rPr lang="en-US" altLang="zh-CN" sz="1800" smtClean="0">
                          <a:solidFill>
                            <a:srgbClr val="000000"/>
                          </a:solidFill>
                          <a:latin typeface="JQUELN+FangSong_GB2312"/>
                          <a:ea typeface="宋体"/>
                          <a:cs typeface="JQUELN+FangSong_GB2312"/>
                        </a:rPr>
                        <a:t>m³min</a:t>
                      </a:r>
                      <a:r>
                        <a:rPr lang="en-US" altLang="zh-CN" sz="1800" baseline="30000" smtClean="0">
                          <a:solidFill>
                            <a:srgbClr val="000000"/>
                          </a:solidFill>
                          <a:latin typeface="JQUELN+FangSong_GB2312"/>
                          <a:ea typeface="宋体"/>
                          <a:cs typeface="JQUELN+FangSong_GB2312"/>
                        </a:rPr>
                        <a:t>-1</a:t>
                      </a:r>
                      <a:r>
                        <a:rPr lang="en-US" altLang="zh-CN" sz="1800" baseline="0" smtClean="0">
                          <a:solidFill>
                            <a:srgbClr val="000000"/>
                          </a:solidFill>
                          <a:latin typeface="JQUELN+FangSong_GB2312"/>
                          <a:ea typeface="宋体"/>
                          <a:cs typeface="JQUELN+FangSong_GB2312"/>
                        </a:rPr>
                        <a:t>)</a:t>
                      </a:r>
                      <a:endParaRPr lang="zh-CN" sz="1800" baseline="0">
                        <a:latin typeface="Times New Roman"/>
                        <a:ea typeface="宋体"/>
                      </a:endParaRPr>
                    </a:p>
                  </a:txBody>
                  <a:tcPr marL="0" marR="0" marT="0" marB="0" anchor="ctr"/>
                </a:tc>
                <a:tc>
                  <a:txBody>
                    <a:bodyPr vert="horz" wrap="square"/>
                    <a:lstStyle/>
                    <a:p>
                      <a:pPr algn="ctr">
                        <a:lnSpc>
                          <a:spcPts val="1200"/>
                        </a:lnSpc>
                        <a:spcAft>
                          <a:spcPct val="0"/>
                        </a:spcAft>
                      </a:pPr>
                      <a:r>
                        <a:rPr lang="zh-CN" altLang="en-US" sz="1800" smtClean="0">
                          <a:solidFill>
                            <a:srgbClr val="000000"/>
                          </a:solidFill>
                          <a:latin typeface="宋体"/>
                          <a:ea typeface="宋体"/>
                          <a:cs typeface="JQUELN+FangSong_GB2312"/>
                        </a:rPr>
                        <a:t>矿井</a:t>
                      </a:r>
                      <a:r>
                        <a:rPr lang="en-US" sz="1800" err="1" smtClean="0">
                          <a:solidFill>
                            <a:srgbClr val="000000"/>
                          </a:solidFill>
                          <a:latin typeface="宋体"/>
                          <a:ea typeface="宋体"/>
                          <a:cs typeface="JQUELN+FangSong_GB2312"/>
                        </a:rPr>
                        <a:t>瓦斯抽采率</a:t>
                      </a:r>
                      <a:r>
                        <a:rPr lang="en-US" sz="1800">
                          <a:solidFill>
                            <a:srgbClr val="000000"/>
                          </a:solidFill>
                          <a:latin typeface="JQUELN+FangSong_GB2312"/>
                          <a:ea typeface="宋体"/>
                        </a:rPr>
                        <a:t>/%</a:t>
                      </a:r>
                      <a:endParaRPr lang="zh-CN" sz="1800">
                        <a:latin typeface="Times New Roman"/>
                        <a:ea typeface="宋体"/>
                      </a:endParaRPr>
                    </a:p>
                  </a:txBody>
                  <a:tcPr marL="0" marR="0" marT="0" marB="0" anchor="ctr"/>
                </a:tc>
              </a:tr>
              <a:tr h="321107">
                <a:tc>
                  <a:txBody>
                    <a:bodyPr vert="horz" wrap="square"/>
                    <a:lstStyle/>
                    <a:p>
                      <a:pPr algn="ctr">
                        <a:lnSpc>
                          <a:spcPts val="1250"/>
                        </a:lnSpc>
                        <a:spcAft>
                          <a:spcPct val="0"/>
                        </a:spcAft>
                      </a:pPr>
                      <a:r>
                        <a:rPr lang="en-US" sz="1800" spc="-5" smtClean="0">
                          <a:solidFill>
                            <a:srgbClr val="000000"/>
                          </a:solidFill>
                          <a:latin typeface="NMAOCV+TimesNewRomanPS-ItalicMT"/>
                          <a:ea typeface="宋体"/>
                          <a:cs typeface="Times New Roman"/>
                        </a:rPr>
                        <a:t>Q</a:t>
                      </a:r>
                      <a:r>
                        <a:rPr lang="en-US" sz="1800" smtClean="0">
                          <a:solidFill>
                            <a:srgbClr val="000000"/>
                          </a:solidFill>
                          <a:latin typeface="宋体"/>
                          <a:ea typeface="宋体"/>
                          <a:cs typeface="JQUELN+FangSong_GB2312"/>
                        </a:rPr>
                        <a:t>＜</a:t>
                      </a:r>
                      <a:r>
                        <a:rPr lang="en-US" sz="1800" smtClean="0">
                          <a:solidFill>
                            <a:srgbClr val="000000"/>
                          </a:solidFill>
                          <a:latin typeface="JQUELN+FangSong_GB2312"/>
                          <a:ea typeface="宋体"/>
                        </a:rPr>
                        <a:t>20</a:t>
                      </a:r>
                      <a:endParaRPr lang="zh-CN" sz="1800">
                        <a:latin typeface="Times New Roman"/>
                        <a:ea typeface="宋体"/>
                      </a:endParaRPr>
                    </a:p>
                  </a:txBody>
                  <a:tcPr marL="0" marR="0" marT="0" marB="0" anchor="ctr"/>
                </a:tc>
                <a:tc>
                  <a:txBody>
                    <a:bodyPr vert="horz" wrap="square"/>
                    <a:lstStyle/>
                    <a:p>
                      <a:pPr algn="ctr"/>
                      <a:r>
                        <a:rPr lang="zh-CN" altLang="en-US" sz="1800" smtClean="0"/>
                        <a:t>≥</a:t>
                      </a:r>
                      <a:r>
                        <a:rPr lang="en-US" altLang="zh-CN" sz="1800" smtClean="0"/>
                        <a:t>25</a:t>
                      </a:r>
                      <a:endParaRPr lang="zh-CN" altLang="en-US" sz="1800"/>
                    </a:p>
                  </a:txBody>
                  <a:tcPr/>
                </a:tc>
              </a:tr>
              <a:tr h="321107">
                <a:tc>
                  <a:txBody>
                    <a:bodyPr vert="horz" wrap="square"/>
                    <a:lstStyle/>
                    <a:p>
                      <a:pPr algn="ctr">
                        <a:lnSpc>
                          <a:spcPts val="1250"/>
                        </a:lnSpc>
                        <a:spcAft>
                          <a:spcPct val="0"/>
                        </a:spcAft>
                      </a:pPr>
                      <a:r>
                        <a:rPr lang="en-US" sz="1800" smtClean="0">
                          <a:solidFill>
                            <a:srgbClr val="000000"/>
                          </a:solidFill>
                          <a:latin typeface="JQUELN+FangSong_GB2312"/>
                          <a:ea typeface="宋体"/>
                        </a:rPr>
                        <a:t>20≤</a:t>
                      </a:r>
                      <a:r>
                        <a:rPr lang="en-US" sz="1800" spc="-5">
                          <a:solidFill>
                            <a:srgbClr val="000000"/>
                          </a:solidFill>
                          <a:latin typeface="NMAOCV+TimesNewRomanPS-ItalicMT"/>
                          <a:ea typeface="宋体"/>
                          <a:cs typeface="Times New Roman"/>
                        </a:rPr>
                        <a:t>Q</a:t>
                      </a:r>
                      <a:r>
                        <a:rPr lang="en-US" sz="1800" smtClean="0">
                          <a:solidFill>
                            <a:srgbClr val="000000"/>
                          </a:solidFill>
                          <a:latin typeface="宋体"/>
                          <a:ea typeface="宋体"/>
                          <a:cs typeface="JQUELN+FangSong_GB2312"/>
                        </a:rPr>
                        <a:t>＜</a:t>
                      </a:r>
                      <a:r>
                        <a:rPr lang="en-US" sz="1800">
                          <a:solidFill>
                            <a:srgbClr val="000000"/>
                          </a:solidFill>
                          <a:latin typeface="JQUELN+FangSong_GB2312"/>
                          <a:ea typeface="宋体"/>
                          <a:cs typeface="JQUELN+FangSong_GB2312"/>
                        </a:rPr>
                        <a:t>4</a:t>
                      </a:r>
                      <a:r>
                        <a:rPr lang="en-US" sz="1800" smtClean="0">
                          <a:solidFill>
                            <a:srgbClr val="000000"/>
                          </a:solidFill>
                          <a:latin typeface="JQUELN+FangSong_GB2312"/>
                          <a:ea typeface="宋体"/>
                        </a:rPr>
                        <a:t>0</a:t>
                      </a:r>
                      <a:endParaRPr lang="zh-CN" sz="1800">
                        <a:latin typeface="Times New Roman"/>
                        <a:ea typeface="宋体"/>
                      </a:endParaRPr>
                    </a:p>
                  </a:txBody>
                  <a:tcPr marL="0" marR="0" marT="0" marB="0" anchor="ctr"/>
                </a:tc>
                <a:tc>
                  <a:txBody>
                    <a:bodyPr vert="horz" wrap="square"/>
                    <a:lstStyle/>
                    <a:p>
                      <a:pPr algn="ctr"/>
                      <a:r>
                        <a:rPr lang="zh-CN" altLang="en-US" sz="1800" smtClean="0"/>
                        <a:t>≥</a:t>
                      </a:r>
                      <a:r>
                        <a:rPr lang="en-US" altLang="zh-CN" sz="1800" smtClean="0"/>
                        <a:t>35</a:t>
                      </a:r>
                      <a:endParaRPr lang="zh-CN" altLang="en-US" sz="1800"/>
                    </a:p>
                  </a:txBody>
                  <a:tcPr/>
                </a:tc>
              </a:tr>
              <a:tr h="321107">
                <a:tc>
                  <a:txBody>
                    <a:bodyPr vert="horz" wrap="square"/>
                    <a:lstStyle/>
                    <a:p>
                      <a:pPr algn="ctr">
                        <a:lnSpc>
                          <a:spcPts val="1250"/>
                        </a:lnSpc>
                        <a:spcAft>
                          <a:spcPct val="0"/>
                        </a:spcAft>
                      </a:pPr>
                      <a:r>
                        <a:rPr lang="en-US" sz="1800" smtClean="0">
                          <a:solidFill>
                            <a:srgbClr val="000000"/>
                          </a:solidFill>
                          <a:latin typeface="JQUELN+FangSong_GB2312"/>
                          <a:ea typeface="宋体"/>
                        </a:rPr>
                        <a:t>40≤</a:t>
                      </a:r>
                      <a:r>
                        <a:rPr lang="en-US" sz="1800" spc="-5">
                          <a:solidFill>
                            <a:srgbClr val="000000"/>
                          </a:solidFill>
                          <a:latin typeface="NMAOCV+TimesNewRomanPS-ItalicMT"/>
                          <a:ea typeface="宋体"/>
                          <a:cs typeface="Times New Roman"/>
                        </a:rPr>
                        <a:t>Q</a:t>
                      </a:r>
                      <a:r>
                        <a:rPr lang="en-US" sz="1800" smtClean="0">
                          <a:solidFill>
                            <a:srgbClr val="000000"/>
                          </a:solidFill>
                          <a:latin typeface="宋体"/>
                          <a:ea typeface="宋体"/>
                          <a:cs typeface="JQUELN+FangSong_GB2312"/>
                        </a:rPr>
                        <a:t>＜</a:t>
                      </a:r>
                      <a:r>
                        <a:rPr lang="en-US" sz="1800">
                          <a:solidFill>
                            <a:srgbClr val="000000"/>
                          </a:solidFill>
                          <a:latin typeface="JQUELN+FangSong_GB2312"/>
                          <a:ea typeface="宋体"/>
                          <a:cs typeface="JQUELN+FangSong_GB2312"/>
                        </a:rPr>
                        <a:t>8</a:t>
                      </a:r>
                      <a:r>
                        <a:rPr lang="en-US" sz="1800" smtClean="0">
                          <a:solidFill>
                            <a:srgbClr val="000000"/>
                          </a:solidFill>
                          <a:latin typeface="JQUELN+FangSong_GB2312"/>
                          <a:ea typeface="宋体"/>
                        </a:rPr>
                        <a:t>0</a:t>
                      </a:r>
                      <a:endParaRPr lang="zh-CN" sz="1800">
                        <a:latin typeface="Times New Roman"/>
                        <a:ea typeface="宋体"/>
                      </a:endParaRPr>
                    </a:p>
                  </a:txBody>
                  <a:tcPr marL="0" marR="0" marT="0" marB="0" anchor="ctr"/>
                </a:tc>
                <a:tc>
                  <a:txBody>
                    <a:bodyPr vert="horz" wrap="square"/>
                    <a:lstStyle/>
                    <a:p>
                      <a:pPr algn="ctr"/>
                      <a:r>
                        <a:rPr lang="zh-CN" altLang="en-US" sz="1800" smtClean="0"/>
                        <a:t>≥</a:t>
                      </a:r>
                      <a:r>
                        <a:rPr lang="en-US" altLang="zh-CN" sz="1800" smtClean="0"/>
                        <a:t>40</a:t>
                      </a:r>
                      <a:endParaRPr lang="zh-CN" altLang="en-US" sz="1800"/>
                    </a:p>
                  </a:txBody>
                  <a:tcPr/>
                </a:tc>
              </a:tr>
              <a:tr h="321107">
                <a:tc>
                  <a:txBody>
                    <a:bodyPr vert="horz" wrap="square"/>
                    <a:lstStyle/>
                    <a:p>
                      <a:pPr algn="ctr">
                        <a:lnSpc>
                          <a:spcPts val="1250"/>
                        </a:lnSpc>
                        <a:spcAft>
                          <a:spcPct val="0"/>
                        </a:spcAft>
                      </a:pPr>
                      <a:r>
                        <a:rPr lang="en-US" sz="1800" smtClean="0">
                          <a:solidFill>
                            <a:srgbClr val="000000"/>
                          </a:solidFill>
                          <a:latin typeface="JQUELN+FangSong_GB2312"/>
                          <a:ea typeface="宋体"/>
                        </a:rPr>
                        <a:t>80≤</a:t>
                      </a:r>
                      <a:r>
                        <a:rPr lang="en-US" sz="1800" spc="-5">
                          <a:solidFill>
                            <a:srgbClr val="000000"/>
                          </a:solidFill>
                          <a:latin typeface="NMAOCV+TimesNewRomanPS-ItalicMT"/>
                          <a:ea typeface="宋体"/>
                          <a:cs typeface="Times New Roman"/>
                        </a:rPr>
                        <a:t>Q</a:t>
                      </a:r>
                      <a:r>
                        <a:rPr lang="en-US" sz="1800" smtClean="0">
                          <a:solidFill>
                            <a:srgbClr val="000000"/>
                          </a:solidFill>
                          <a:latin typeface="宋体"/>
                          <a:ea typeface="宋体"/>
                          <a:cs typeface="JQUELN+FangSong_GB2312"/>
                        </a:rPr>
                        <a:t>＜</a:t>
                      </a:r>
                      <a:r>
                        <a:rPr lang="en-US" sz="1800" smtClean="0">
                          <a:solidFill>
                            <a:srgbClr val="000000"/>
                          </a:solidFill>
                          <a:latin typeface="JQUELN+FangSong_GB2312"/>
                          <a:ea typeface="宋体"/>
                          <a:cs typeface="JQUELN+FangSong_GB2312"/>
                        </a:rPr>
                        <a:t>16</a:t>
                      </a:r>
                      <a:r>
                        <a:rPr lang="en-US" sz="1800" smtClean="0">
                          <a:solidFill>
                            <a:srgbClr val="000000"/>
                          </a:solidFill>
                          <a:latin typeface="JQUELN+FangSong_GB2312"/>
                          <a:ea typeface="宋体"/>
                        </a:rPr>
                        <a:t>0</a:t>
                      </a:r>
                      <a:endParaRPr lang="zh-CN" sz="1800">
                        <a:latin typeface="Times New Roman"/>
                        <a:ea typeface="宋体"/>
                      </a:endParaRPr>
                    </a:p>
                  </a:txBody>
                  <a:tcPr marL="0" marR="0" marT="0" marB="0" anchor="ctr"/>
                </a:tc>
                <a:tc>
                  <a:txBody>
                    <a:bodyPr vert="horz" wrap="square"/>
                    <a:lstStyle/>
                    <a:p>
                      <a:pPr algn="ctr"/>
                      <a:r>
                        <a:rPr lang="zh-CN" altLang="en-US" sz="1800" smtClean="0"/>
                        <a:t>≥</a:t>
                      </a:r>
                      <a:r>
                        <a:rPr lang="en-US" altLang="zh-CN" sz="1800" smtClean="0"/>
                        <a:t>45</a:t>
                      </a:r>
                      <a:endParaRPr lang="zh-CN" altLang="en-US" sz="1800"/>
                    </a:p>
                  </a:txBody>
                  <a:tcPr/>
                </a:tc>
              </a:tr>
              <a:tr h="321107">
                <a:tc>
                  <a:txBody>
                    <a:bodyPr vert="horz" wrap="square"/>
                    <a:lstStyle/>
                    <a:p>
                      <a:pPr algn="ctr">
                        <a:lnSpc>
                          <a:spcPts val="1250"/>
                        </a:lnSpc>
                        <a:spcAft>
                          <a:spcPct val="0"/>
                        </a:spcAft>
                      </a:pPr>
                      <a:r>
                        <a:rPr lang="en-US" sz="1800" smtClean="0">
                          <a:solidFill>
                            <a:srgbClr val="000000"/>
                          </a:solidFill>
                          <a:latin typeface="JQUELN+FangSong_GB2312"/>
                          <a:ea typeface="宋体"/>
                        </a:rPr>
                        <a:t>160≤</a:t>
                      </a:r>
                      <a:r>
                        <a:rPr lang="en-US" sz="1800" spc="-5">
                          <a:solidFill>
                            <a:srgbClr val="000000"/>
                          </a:solidFill>
                          <a:latin typeface="NMAOCV+TimesNewRomanPS-ItalicMT"/>
                          <a:ea typeface="宋体"/>
                          <a:cs typeface="Times New Roman"/>
                        </a:rPr>
                        <a:t>Q</a:t>
                      </a:r>
                      <a:r>
                        <a:rPr lang="en-US" sz="1800" smtClean="0">
                          <a:solidFill>
                            <a:srgbClr val="000000"/>
                          </a:solidFill>
                          <a:latin typeface="宋体"/>
                          <a:ea typeface="宋体"/>
                          <a:cs typeface="JQUELN+FangSong_GB2312"/>
                        </a:rPr>
                        <a:t>＜</a:t>
                      </a:r>
                      <a:r>
                        <a:rPr lang="en-US" sz="1800" smtClean="0">
                          <a:solidFill>
                            <a:srgbClr val="000000"/>
                          </a:solidFill>
                          <a:latin typeface="JQUELN+FangSong_GB2312"/>
                          <a:ea typeface="宋体"/>
                          <a:cs typeface="JQUELN+FangSong_GB2312"/>
                        </a:rPr>
                        <a:t>3</a:t>
                      </a:r>
                      <a:r>
                        <a:rPr lang="en-US" sz="1800" smtClean="0">
                          <a:solidFill>
                            <a:srgbClr val="000000"/>
                          </a:solidFill>
                          <a:latin typeface="JQUELN+FangSong_GB2312"/>
                          <a:ea typeface="宋体"/>
                        </a:rPr>
                        <a:t>00</a:t>
                      </a:r>
                      <a:endParaRPr lang="zh-CN" sz="1800">
                        <a:latin typeface="Times New Roman"/>
                        <a:ea typeface="宋体"/>
                      </a:endParaRPr>
                    </a:p>
                  </a:txBody>
                  <a:tcPr marL="0" marR="0" marT="0" marB="0" anchor="ctr"/>
                </a:tc>
                <a:tc>
                  <a:txBody>
                    <a:bodyPr vert="horz" wrap="square"/>
                    <a:lstStyle/>
                    <a:p>
                      <a:pPr algn="ctr"/>
                      <a:r>
                        <a:rPr lang="zh-CN" altLang="en-US" sz="1800" smtClean="0"/>
                        <a:t>≥</a:t>
                      </a:r>
                      <a:r>
                        <a:rPr lang="en-US" altLang="zh-CN" sz="1800" smtClean="0"/>
                        <a:t>50</a:t>
                      </a:r>
                      <a:endParaRPr lang="zh-CN" altLang="en-US" sz="1800"/>
                    </a:p>
                  </a:txBody>
                  <a:tcPr/>
                </a:tc>
              </a:tr>
              <a:tr h="490775">
                <a:tc>
                  <a:txBody>
                    <a:bodyPr vert="horz" wrap="square"/>
                    <a:lstStyle/>
                    <a:p>
                      <a:pPr algn="ctr">
                        <a:lnSpc>
                          <a:spcPts val="1250"/>
                        </a:lnSpc>
                        <a:spcAft>
                          <a:spcPct val="0"/>
                        </a:spcAft>
                      </a:pPr>
                      <a:r>
                        <a:rPr lang="en-US" sz="1800" smtClean="0">
                          <a:solidFill>
                            <a:srgbClr val="000000"/>
                          </a:solidFill>
                          <a:latin typeface="JQUELN+FangSong_GB2312"/>
                          <a:ea typeface="宋体"/>
                        </a:rPr>
                        <a:t>300≤</a:t>
                      </a:r>
                      <a:r>
                        <a:rPr lang="en-US" sz="1800" spc="-5">
                          <a:solidFill>
                            <a:srgbClr val="000000"/>
                          </a:solidFill>
                          <a:latin typeface="NMAOCV+TimesNewRomanPS-ItalicMT"/>
                          <a:ea typeface="宋体"/>
                          <a:cs typeface="Times New Roman"/>
                        </a:rPr>
                        <a:t>Q</a:t>
                      </a:r>
                      <a:r>
                        <a:rPr lang="en-US" sz="1800" smtClean="0">
                          <a:solidFill>
                            <a:srgbClr val="000000"/>
                          </a:solidFill>
                          <a:latin typeface="宋体"/>
                          <a:ea typeface="宋体"/>
                          <a:cs typeface="JQUELN+FangSong_GB2312"/>
                        </a:rPr>
                        <a:t>＜</a:t>
                      </a:r>
                      <a:r>
                        <a:rPr lang="en-US" sz="1800" smtClean="0">
                          <a:solidFill>
                            <a:srgbClr val="000000"/>
                          </a:solidFill>
                          <a:latin typeface="JQUELN+FangSong_GB2312"/>
                          <a:ea typeface="宋体"/>
                          <a:cs typeface="JQUELN+FangSong_GB2312"/>
                        </a:rPr>
                        <a:t>5</a:t>
                      </a:r>
                      <a:r>
                        <a:rPr lang="en-US" sz="1800" smtClean="0">
                          <a:solidFill>
                            <a:srgbClr val="000000"/>
                          </a:solidFill>
                          <a:latin typeface="JQUELN+FangSong_GB2312"/>
                          <a:ea typeface="宋体"/>
                        </a:rPr>
                        <a:t>00</a:t>
                      </a:r>
                      <a:endParaRPr lang="zh-CN" sz="1800">
                        <a:latin typeface="Times New Roman"/>
                        <a:ea typeface="宋体"/>
                      </a:endParaRPr>
                    </a:p>
                  </a:txBody>
                  <a:tcPr marL="0" marR="0" marT="0" marB="0" anchor="ctr"/>
                </a:tc>
                <a:tc>
                  <a:txBody>
                    <a:bodyPr vert="horz" wrap="square"/>
                    <a:lstStyle/>
                    <a:p>
                      <a:pPr algn="ctr"/>
                      <a:r>
                        <a:rPr lang="zh-CN" altLang="en-US" sz="1800" smtClean="0"/>
                        <a:t>≥</a:t>
                      </a:r>
                      <a:r>
                        <a:rPr lang="en-US" altLang="zh-CN" sz="1800" smtClean="0"/>
                        <a:t>55</a:t>
                      </a:r>
                      <a:endParaRPr lang="zh-CN" altLang="en-US" sz="1800"/>
                    </a:p>
                  </a:txBody>
                  <a:tcPr/>
                </a:tc>
              </a:tr>
              <a:tr h="321107">
                <a:tc>
                  <a:txBody>
                    <a:bodyPr vert="horz" wrap="square"/>
                    <a:lstStyle/>
                    <a:p>
                      <a:pPr algn="ctr">
                        <a:lnSpc>
                          <a:spcPts val="1250"/>
                        </a:lnSpc>
                        <a:spcAft>
                          <a:spcPct val="0"/>
                        </a:spcAft>
                      </a:pPr>
                      <a:r>
                        <a:rPr lang="en-US" sz="1800" smtClean="0">
                          <a:solidFill>
                            <a:srgbClr val="000000"/>
                          </a:solidFill>
                          <a:latin typeface="JQUELN+FangSong_GB2312"/>
                          <a:ea typeface="宋体"/>
                        </a:rPr>
                        <a:t>500≤</a:t>
                      </a:r>
                      <a:r>
                        <a:rPr lang="en-US" sz="1800" spc="-5" smtClean="0">
                          <a:solidFill>
                            <a:srgbClr val="000000"/>
                          </a:solidFill>
                          <a:latin typeface="NMAOCV+TimesNewRomanPS-ItalicMT"/>
                          <a:ea typeface="宋体"/>
                          <a:cs typeface="Times New Roman"/>
                        </a:rPr>
                        <a:t>Q</a:t>
                      </a:r>
                      <a:endParaRPr lang="zh-CN" sz="1800">
                        <a:latin typeface="Times New Roman"/>
                        <a:ea typeface="宋体"/>
                      </a:endParaRPr>
                    </a:p>
                  </a:txBody>
                  <a:tcPr marL="0" marR="0" marT="0" marB="0" anchor="ctr"/>
                </a:tc>
                <a:tc>
                  <a:txBody>
                    <a:bodyPr vert="horz" wrap="square"/>
                    <a:lstStyle/>
                    <a:p>
                      <a:pPr algn="ctr"/>
                      <a:r>
                        <a:rPr lang="zh-CN" altLang="en-US" sz="1800" smtClean="0"/>
                        <a:t>≥</a:t>
                      </a:r>
                      <a:r>
                        <a:rPr lang="en-US" altLang="zh-CN" sz="1800" smtClean="0"/>
                        <a:t>60</a:t>
                      </a:r>
                      <a:endParaRPr lang="zh-CN" altLang="en-US" sz="1800"/>
                    </a:p>
                  </a:txBody>
                  <a:tcPr/>
                </a:tc>
              </a:tr>
            </a:tbl>
          </a:graphicData>
        </a:graphic>
      </p:graphicFrame>
    </p:spTree>
  </p:cSld>
  <p:clrMapOvr>
    <a:masterClrMapping/>
  </p:clrMapOvr>
  <p:transition spd="slow"/>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标题 20481"/>
          <p:cNvSpPr>
            <a:spLocks noGrp="1"/>
          </p:cNvSpPr>
          <p:nvPr>
            <p:ph type="title"/>
          </p:nvPr>
        </p:nvSpPr>
        <p:spPr/>
        <p:txBody>
          <a:bodyPr vert="horz" wrap="square" lIns="91440" tIns="45720" rIns="91440" bIns="45720" numCol="1" anchor="ctr" anchorCtr="0" compatLnSpc="1"/>
          <a:lstStyle/>
          <a:p>
            <a:r>
              <a:rPr kumimoji="0" lang="zh-CN" altLang="en-US" sz="2600" b="1" i="0" u="none" strike="noStrike" kern="0" cap="none" spc="0" normalizeH="0" baseline="0" noProof="1" smtClean="0">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rPr>
              <a:t>第一</a:t>
            </a:r>
            <a:r>
              <a:rPr lang="zh-CN" altLang="en-US" sz="2600" noProof="1" smtClean="0">
                <a:solidFill>
                  <a:srgbClr val="FF0000"/>
                </a:solidFill>
                <a:effectLst>
                  <a:outerShdw blurRad="38100" dist="38100" dir="2700000">
                    <a:srgbClr val="000000"/>
                  </a:outerShdw>
                </a:effectLst>
              </a:rPr>
              <a:t>方面</a:t>
            </a:r>
            <a:r>
              <a:rPr kumimoji="0" lang="zh-CN" altLang="en-US" sz="2600" b="1" i="0" u="none" strike="noStrike" kern="0" cap="none" spc="0" normalizeH="0" baseline="0" noProof="1" smtClean="0">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rPr>
              <a:t>：</a:t>
            </a:r>
            <a:r>
              <a:rPr lang="en-US" sz="2800" smtClean="0">
                <a:solidFill>
                  <a:srgbClr val="FF0000"/>
                </a:solidFill>
              </a:rPr>
              <a:t>“</a:t>
            </a:r>
            <a:r>
              <a:rPr lang="zh-CN" altLang="en-US" sz="2800" smtClean="0">
                <a:solidFill>
                  <a:srgbClr val="FF0000"/>
                </a:solidFill>
              </a:rPr>
              <a:t>超能力、超强度或者超定员组织生产</a:t>
            </a:r>
            <a:r>
              <a:rPr lang="en-US" sz="2800" smtClean="0">
                <a:solidFill>
                  <a:srgbClr val="FF0000"/>
                </a:solidFill>
              </a:rPr>
              <a:t>”</a:t>
            </a:r>
            <a:r>
              <a:rPr lang="zh-CN" altLang="en-US" sz="2800" smtClean="0">
                <a:solidFill>
                  <a:srgbClr val="FF0000"/>
                </a:solidFill>
              </a:rPr>
              <a:t>重大事故隐患</a:t>
            </a:r>
            <a:endParaRPr kumimoji="0" lang="zh-CN" altLang="en-US" sz="2600" b="1" i="0" u="none" strike="noStrike" kern="0" cap="none" spc="0" normalizeH="0" baseline="0" noProof="1">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endParaRPr>
          </a:p>
        </p:txBody>
      </p:sp>
      <p:sp>
        <p:nvSpPr>
          <p:cNvPr id="24579" name="内容占位符 20482"/>
          <p:cNvSpPr>
            <a:spLocks noGrp="1" noChangeArrowheads="1"/>
          </p:cNvSpPr>
          <p:nvPr>
            <p:ph idx="1"/>
          </p:nvPr>
        </p:nvSpPr>
        <p:spPr>
          <a:xfrm>
            <a:off x="714375" y="1103313"/>
            <a:ext cx="8062913" cy="5326083"/>
          </a:xfrm>
        </p:spPr>
        <p:txBody>
          <a:bodyPr vert="horz" wrap="square" lIns="91440" tIns="45720" rIns="91440" bIns="45720" numCol="1" anchor="t" anchorCtr="0" compatLnSpc="1"/>
          <a:lstStyle/>
          <a:p>
            <a:r>
              <a:rPr lang="zh-CN" altLang="en-US" sz="2400" smtClean="0">
                <a:solidFill>
                  <a:srgbClr val="FF0000"/>
                </a:solidFill>
              </a:rPr>
              <a:t>（六）煤矿未制定或者未严格执行井下劳动定员制度，或者采掘作业地点单班作业人数超过国家有关限员规定 </a:t>
            </a:r>
            <a:r>
              <a:rPr lang="en-US" sz="2400" smtClean="0">
                <a:solidFill>
                  <a:srgbClr val="FF0000"/>
                </a:solidFill>
              </a:rPr>
              <a:t>20%</a:t>
            </a:r>
            <a:r>
              <a:rPr lang="zh-CN" altLang="en-US" sz="2400" smtClean="0">
                <a:solidFill>
                  <a:srgbClr val="FF0000"/>
                </a:solidFill>
              </a:rPr>
              <a:t>以上的。</a:t>
            </a:r>
          </a:p>
          <a:p>
            <a:r>
              <a:rPr lang="en-US" altLang="zh-CN" sz="2000" smtClean="0">
                <a:solidFill>
                  <a:srgbClr val="FF0000"/>
                </a:solidFill>
              </a:rPr>
              <a:t>【</a:t>
            </a:r>
            <a:r>
              <a:rPr lang="zh-CN" altLang="en-US" sz="2000" smtClean="0">
                <a:solidFill>
                  <a:srgbClr val="FF0000"/>
                </a:solidFill>
              </a:rPr>
              <a:t>解读</a:t>
            </a:r>
            <a:r>
              <a:rPr lang="en-US" altLang="zh-CN" sz="2000" smtClean="0">
                <a:solidFill>
                  <a:srgbClr val="FF0000"/>
                </a:solidFill>
              </a:rPr>
              <a:t>】</a:t>
            </a:r>
          </a:p>
          <a:p>
            <a:r>
              <a:rPr lang="en-US" sz="2000" smtClean="0"/>
              <a:t>1.</a:t>
            </a:r>
            <a:r>
              <a:rPr lang="zh-CN" altLang="en-US" sz="2000" smtClean="0"/>
              <a:t>本条中</a:t>
            </a:r>
            <a:r>
              <a:rPr lang="en-US" sz="2000" smtClean="0"/>
              <a:t>“</a:t>
            </a:r>
            <a:r>
              <a:rPr lang="zh-CN" altLang="en-US" sz="2000" smtClean="0">
                <a:solidFill>
                  <a:srgbClr val="FF0000"/>
                </a:solidFill>
              </a:rPr>
              <a:t>未严格执行井下劳动定员制度</a:t>
            </a:r>
            <a:r>
              <a:rPr lang="en-US" sz="2000" smtClean="0"/>
              <a:t>”</a:t>
            </a:r>
            <a:r>
              <a:rPr lang="zh-CN" altLang="en-US" sz="2000" smtClean="0"/>
              <a:t>，是指煤矿未按照本矿制定的劳动定员制度实施入井人员管理，造成井下采掘作业地点人数超过本矿制定的劳动定员规定 </a:t>
            </a:r>
            <a:r>
              <a:rPr lang="en-US" sz="2000" smtClean="0">
                <a:solidFill>
                  <a:srgbClr val="FF0000"/>
                </a:solidFill>
              </a:rPr>
              <a:t>20%</a:t>
            </a:r>
            <a:r>
              <a:rPr lang="zh-CN" altLang="en-US" sz="2000" smtClean="0"/>
              <a:t>以上的。</a:t>
            </a:r>
          </a:p>
          <a:p>
            <a:r>
              <a:rPr lang="en-US" sz="2000" smtClean="0"/>
              <a:t>2.</a:t>
            </a:r>
            <a:r>
              <a:rPr lang="zh-CN" altLang="en-US" sz="2000" smtClean="0"/>
              <a:t>本条中</a:t>
            </a:r>
            <a:r>
              <a:rPr lang="en-US" sz="2000" smtClean="0"/>
              <a:t>“</a:t>
            </a:r>
            <a:r>
              <a:rPr lang="zh-CN" altLang="en-US" sz="2000" smtClean="0">
                <a:solidFill>
                  <a:srgbClr val="FF0000"/>
                </a:solidFill>
              </a:rPr>
              <a:t>采掘作业地点</a:t>
            </a:r>
            <a:r>
              <a:rPr lang="en-US" sz="2000" smtClean="0"/>
              <a:t>”</a:t>
            </a:r>
            <a:r>
              <a:rPr lang="zh-CN" altLang="en-US" sz="2000" smtClean="0"/>
              <a:t>，是指</a:t>
            </a:r>
            <a:r>
              <a:rPr lang="zh-CN" altLang="en-US" sz="2000" smtClean="0">
                <a:solidFill>
                  <a:srgbClr val="FF0000"/>
                </a:solidFill>
              </a:rPr>
              <a:t>采煤工作面</a:t>
            </a:r>
            <a:r>
              <a:rPr lang="zh-CN" altLang="en-US" sz="2000" smtClean="0"/>
              <a:t>和</a:t>
            </a:r>
            <a:r>
              <a:rPr lang="zh-CN" altLang="en-US" sz="2000" smtClean="0">
                <a:solidFill>
                  <a:srgbClr val="FF0000"/>
                </a:solidFill>
              </a:rPr>
              <a:t>掘进工作面</a:t>
            </a:r>
            <a:r>
              <a:rPr lang="zh-CN" altLang="en-US" sz="2000" smtClean="0"/>
              <a:t>。采煤工作面是指包括工作面及工作面进、回风巷在内的区域；掘进工作面是指从掘进迎头至工作面回风流与全风压风流汇合处的区域。</a:t>
            </a:r>
          </a:p>
          <a:p>
            <a:r>
              <a:rPr lang="en-US" sz="2000" smtClean="0"/>
              <a:t>3.</a:t>
            </a:r>
            <a:r>
              <a:rPr lang="zh-CN" altLang="en-US" sz="2000" smtClean="0"/>
              <a:t>本条中</a:t>
            </a:r>
            <a:r>
              <a:rPr lang="en-US" sz="2000" smtClean="0"/>
              <a:t>“</a:t>
            </a:r>
            <a:r>
              <a:rPr lang="zh-CN" altLang="en-US" sz="2000" smtClean="0">
                <a:solidFill>
                  <a:srgbClr val="FF0000"/>
                </a:solidFill>
              </a:rPr>
              <a:t>单班作业人数</a:t>
            </a:r>
            <a:r>
              <a:rPr lang="en-US" sz="2000" smtClean="0"/>
              <a:t>”</a:t>
            </a:r>
            <a:r>
              <a:rPr lang="zh-CN" altLang="en-US" sz="2000" smtClean="0"/>
              <a:t>，是指单个班次的作业人数，</a:t>
            </a:r>
            <a:r>
              <a:rPr lang="zh-CN" altLang="en-US" sz="2000" smtClean="0">
                <a:solidFill>
                  <a:srgbClr val="FF0000"/>
                </a:solidFill>
              </a:rPr>
              <a:t>不包括</a:t>
            </a:r>
            <a:r>
              <a:rPr lang="zh-CN" altLang="en-US" sz="2000" smtClean="0"/>
              <a:t>临时性进出的煤矿领导、职能部门巡检人员及巡回瓦斯检查员（</a:t>
            </a:r>
            <a:r>
              <a:rPr lang="zh-CN" altLang="en-US" sz="2000" smtClean="0">
                <a:solidFill>
                  <a:srgbClr val="FF0000"/>
                </a:solidFill>
              </a:rPr>
              <a:t>当班专职瓦斯检查员除外</a:t>
            </a:r>
            <a:r>
              <a:rPr lang="zh-CN" altLang="en-US" sz="2000" smtClean="0"/>
              <a:t>）等。</a:t>
            </a:r>
          </a:p>
          <a:p>
            <a:r>
              <a:rPr lang="en-US" sz="2000" smtClean="0"/>
              <a:t>4.</a:t>
            </a:r>
            <a:r>
              <a:rPr lang="zh-CN" altLang="en-US" sz="2000" smtClean="0"/>
              <a:t>人员进入冲击地压危险区域时必须严格执行</a:t>
            </a:r>
            <a:r>
              <a:rPr lang="en-US" sz="2000" smtClean="0"/>
              <a:t>“</a:t>
            </a:r>
            <a:r>
              <a:rPr lang="zh-CN" altLang="en-US" sz="2000" smtClean="0"/>
              <a:t>人员准入制度</a:t>
            </a:r>
            <a:r>
              <a:rPr lang="en-US" sz="2000" smtClean="0"/>
              <a:t>”</a:t>
            </a:r>
            <a:r>
              <a:rPr lang="zh-CN" altLang="en-US" sz="2000" smtClean="0"/>
              <a:t>，包含进入有关区域的全部人员。</a:t>
            </a:r>
          </a:p>
          <a:p>
            <a:pPr marL="0" marR="0" lvl="0" indent="457200" algn="l" defTabSz="914400" rtl="0" latinLnBrk="0">
              <a:lnSpc>
                <a:spcPct val="150000"/>
              </a:lnSpc>
              <a:spcBef>
                <a:spcPct val="0"/>
              </a:spcBef>
              <a:spcAft>
                <a:spcPct val="0"/>
              </a:spcAft>
              <a:buClrTx/>
              <a:buSzTx/>
              <a:buFont typeface="Arial" pitchFamily="34" charset="0"/>
              <a:buNone/>
              <a:defRPr/>
            </a:pPr>
            <a:endParaRPr lang="zh-CN" altLang="en-US" sz="2000" noProof="0" smtClean="0">
              <a:ln>
                <a:noFill/>
              </a:ln>
              <a:effectLst/>
              <a:uLnTx/>
              <a:uFillTx/>
              <a:sym typeface="+mn-ea"/>
            </a:endParaRPr>
          </a:p>
          <a:p>
            <a:pPr marL="0" marR="0" lvl="0" indent="457200" algn="l" defTabSz="914400" rtl="0" latinLnBrk="0">
              <a:lnSpc>
                <a:spcPct val="150000"/>
              </a:lnSpc>
              <a:spcBef>
                <a:spcPct val="0"/>
              </a:spcBef>
              <a:spcAft>
                <a:spcPct val="0"/>
              </a:spcAft>
              <a:buClrTx/>
              <a:buSzTx/>
              <a:buFont typeface="Arial" pitchFamily="34" charset="0"/>
              <a:buNone/>
              <a:defRPr/>
            </a:pPr>
            <a:endParaRPr kumimoji="0" lang="zh-CN" altLang="en-US" sz="2000" b="0" i="0" u="none" strike="noStrike" kern="0" cap="none" spc="0" normalizeH="0" baseline="0" noProof="0"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457200" algn="l" defTabSz="914400" rtl="0" latinLnBrk="0">
              <a:lnSpc>
                <a:spcPct val="150000"/>
              </a:lnSpc>
              <a:spcBef>
                <a:spcPct val="0"/>
              </a:spcBef>
              <a:spcAft>
                <a:spcPct val="0"/>
              </a:spcAft>
              <a:buClrTx/>
              <a:buSzTx/>
              <a:buFont typeface="Arial" pitchFamily="34" charset="0"/>
              <a:buNone/>
              <a:defRPr/>
            </a:pPr>
            <a:endParaRPr kumimoji="0" lang="zh-CN" altLang="en-US" sz="2000" b="0" i="0" u="none" strike="noStrike" kern="0" cap="none" spc="0" normalizeH="0" baseline="0" noProof="0"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457200" algn="l" defTabSz="914400" rtl="0" latinLnBrk="0">
              <a:lnSpc>
                <a:spcPct val="150000"/>
              </a:lnSpc>
              <a:spcBef>
                <a:spcPct val="0"/>
              </a:spcBef>
              <a:spcAft>
                <a:spcPct val="0"/>
              </a:spcAft>
              <a:buClrTx/>
              <a:buSzTx/>
              <a:buFont typeface="Arial" pitchFamily="34" charset="0"/>
              <a:buNone/>
              <a:defRPr/>
            </a:pPr>
            <a:endParaRPr kumimoji="0" lang="zh-CN" altLang="en-US" sz="2000" b="0" i="0" u="none" strike="noStrike" kern="0" cap="none" spc="0" normalizeH="0" baseline="0" noProof="0"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457200" algn="l" defTabSz="914400" rtl="0" eaLnBrk="0" fontAlgn="base" latinLnBrk="0" hangingPunct="0">
              <a:lnSpc>
                <a:spcPct val="150000"/>
              </a:lnSpc>
              <a:spcBef>
                <a:spcPct val="0"/>
              </a:spcBef>
              <a:spcAft>
                <a:spcPct val="0"/>
              </a:spcAft>
              <a:buClrTx/>
              <a:buSzTx/>
              <a:buFont typeface="Arial" pitchFamily="34" charset="0"/>
              <a:buNone/>
              <a:defRPr/>
            </a:pPr>
            <a:endParaRPr kumimoji="0" lang="en-US" altLang="zh-CN" sz="2000" b="1" i="0" u="none" strike="noStrike" kern="0" cap="none" spc="0" normalizeH="0" baseline="0" noProof="1" smtClean="0">
              <a:ln>
                <a:noFill/>
              </a:ln>
              <a:solidFill>
                <a:schemeClr val="tx1"/>
              </a:solidFill>
              <a:effectLst/>
              <a:uLnTx/>
              <a:uFillTx/>
              <a:latin typeface="楷体_GB2312" pitchFamily="49" charset="-122"/>
              <a:ea typeface="楷体_GB2312" pitchFamily="49" charset="-122"/>
              <a:cs typeface="楷体_GB2312" pitchFamily="49" charset="-122"/>
            </a:endParaRPr>
          </a:p>
        </p:txBody>
      </p:sp>
      <p:sp>
        <p:nvSpPr>
          <p:cNvPr id="35844" name="日期占位符 20483"/>
          <p:cNvSpPr txBox="1">
            <a:spLocks noGrp="1"/>
          </p:cNvSpPr>
          <p:nvPr>
            <p:ph type="dt" sz="half" idx="10"/>
          </p:nvPr>
        </p:nvSpPr>
        <p:spPr/>
        <p:txBody>
          <a:bodyPr anchor="ctr" anchorCtr="0"/>
          <a:lstStyle>
            <a:lvl1pPr marL="0" lvl="0" indent="0" algn="l" defTabSz="914400" rtl="0" eaLnBrk="0" fontAlgn="base" latinLnBrk="0" hangingPunct="0">
              <a:lnSpc>
                <a:spcPct val="100000"/>
              </a:lnSpc>
              <a:spcBef>
                <a:spcPct val="0"/>
              </a:spcBef>
              <a:spcAft>
                <a:spcPct val="0"/>
              </a:spcAft>
              <a:buSzTx/>
              <a:buFont typeface="Times New Roman" panose="02020603050405020304" pitchFamily="18"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5pPr>
          </a:lstStyle>
          <a:p>
            <a:pPr lvl="0" eaLnBrk="1" hangingPunct="1">
              <a:buFont typeface="Arial" pitchFamily="34" charset="0"/>
              <a:buChar char="•"/>
            </a:pPr>
            <a:fld id="{BB962C8B-B14F-4D97-AF65-F5344CB8AC3E}" type="datetime5">
              <a:rPr lang="en-US" altLang="en-US" sz="1200">
                <a:solidFill>
                  <a:srgbClr val="898989"/>
                </a:solidFill>
                <a:latin typeface="Cambria" panose="02040503050406030204" pitchFamily="18" charset="0"/>
                <a:ea typeface="黑体" panose="02010609060101010101" pitchFamily="49" charset="-122"/>
              </a:rPr>
              <a:pPr lvl="0" eaLnBrk="1" hangingPunct="1">
                <a:buFont typeface="Arial" pitchFamily="34" charset="0"/>
                <a:buChar char="•"/>
              </a:pPr>
              <a:t>16-Sep-24</a:t>
            </a:fld>
            <a:endParaRPr lang="en-US" altLang="en-US" sz="1200">
              <a:solidFill>
                <a:srgbClr val="898989"/>
              </a:solidFill>
              <a:latin typeface="Cambria" panose="02040503050406030204" pitchFamily="18" charset="0"/>
              <a:ea typeface="黑体" panose="02010609060101010101" pitchFamily="49" charset="-122"/>
            </a:endParaRPr>
          </a:p>
        </p:txBody>
      </p:sp>
    </p:spTree>
  </p:cSld>
  <p:clrMapOvr>
    <a:masterClrMapping/>
  </p:clrMapOvr>
  <p:transition spd="slow"/>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标题 20481"/>
          <p:cNvSpPr>
            <a:spLocks noGrp="1"/>
          </p:cNvSpPr>
          <p:nvPr>
            <p:ph type="title"/>
          </p:nvPr>
        </p:nvSpPr>
        <p:spPr/>
        <p:txBody>
          <a:bodyPr vert="horz" wrap="square" lIns="91440" tIns="45720" rIns="91440" bIns="45720" numCol="1" anchor="ctr" anchorCtr="0" compatLnSpc="1"/>
          <a:lstStyle/>
          <a:p>
            <a:r>
              <a:rPr kumimoji="0" lang="zh-CN" altLang="en-US" sz="2600" b="1" i="0" u="none" strike="noStrike" kern="0" cap="none" spc="0" normalizeH="0" baseline="0" noProof="1" smtClean="0">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rPr>
              <a:t>第一</a:t>
            </a:r>
            <a:r>
              <a:rPr lang="zh-CN" altLang="en-US" sz="2600" noProof="1" smtClean="0">
                <a:solidFill>
                  <a:srgbClr val="FF0000"/>
                </a:solidFill>
                <a:effectLst>
                  <a:outerShdw blurRad="38100" dist="38100" dir="2700000">
                    <a:srgbClr val="000000"/>
                  </a:outerShdw>
                </a:effectLst>
              </a:rPr>
              <a:t>方面</a:t>
            </a:r>
            <a:r>
              <a:rPr kumimoji="0" lang="zh-CN" altLang="en-US" sz="2600" b="1" i="0" u="none" strike="noStrike" kern="0" cap="none" spc="0" normalizeH="0" baseline="0" noProof="1" smtClean="0">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rPr>
              <a:t>：</a:t>
            </a:r>
            <a:r>
              <a:rPr lang="en-US" sz="2800" smtClean="0">
                <a:solidFill>
                  <a:srgbClr val="FF0000"/>
                </a:solidFill>
              </a:rPr>
              <a:t>“</a:t>
            </a:r>
            <a:r>
              <a:rPr lang="zh-CN" altLang="en-US" sz="2800" smtClean="0">
                <a:solidFill>
                  <a:srgbClr val="FF0000"/>
                </a:solidFill>
              </a:rPr>
              <a:t>超能力、超强度或者超定员组织生产</a:t>
            </a:r>
            <a:r>
              <a:rPr lang="en-US" sz="2800" smtClean="0">
                <a:solidFill>
                  <a:srgbClr val="FF0000"/>
                </a:solidFill>
              </a:rPr>
              <a:t>”</a:t>
            </a:r>
            <a:r>
              <a:rPr lang="zh-CN" altLang="en-US" sz="2800" smtClean="0">
                <a:solidFill>
                  <a:srgbClr val="FF0000"/>
                </a:solidFill>
              </a:rPr>
              <a:t>重大事故隐患</a:t>
            </a:r>
            <a:endParaRPr kumimoji="0" lang="zh-CN" altLang="en-US" sz="2600" b="1" i="0" u="none" strike="noStrike" kern="0" cap="none" spc="0" normalizeH="0" baseline="0" noProof="1">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endParaRPr>
          </a:p>
        </p:txBody>
      </p:sp>
      <p:sp>
        <p:nvSpPr>
          <p:cNvPr id="24579" name="内容占位符 20482"/>
          <p:cNvSpPr>
            <a:spLocks noGrp="1" noChangeArrowheads="1"/>
          </p:cNvSpPr>
          <p:nvPr>
            <p:ph idx="1"/>
          </p:nvPr>
        </p:nvSpPr>
        <p:spPr>
          <a:xfrm>
            <a:off x="714375" y="1103313"/>
            <a:ext cx="8062913" cy="5754687"/>
          </a:xfrm>
        </p:spPr>
        <p:txBody>
          <a:bodyPr vert="horz" wrap="square" lIns="91440" tIns="45720" rIns="91440" bIns="45720" numCol="1" anchor="t" anchorCtr="0" compatLnSpc="1"/>
          <a:lstStyle/>
          <a:p>
            <a:r>
              <a:rPr lang="en-US" sz="2000" smtClean="0"/>
              <a:t>5.</a:t>
            </a:r>
            <a:r>
              <a:rPr lang="zh-CN" altLang="en-US" sz="2000" smtClean="0"/>
              <a:t>采掘作业地点单班作业人数按照</a:t>
            </a:r>
            <a:r>
              <a:rPr lang="en-US" altLang="zh-CN" sz="2000" smtClean="0"/>
              <a:t>《</a:t>
            </a:r>
            <a:r>
              <a:rPr lang="en-US" sz="2000" err="1" smtClean="0">
                <a:hlinkClick r:id="rId2"/>
              </a:rPr>
              <a:t>煤矿</a:t>
            </a:r>
            <a:r>
              <a:rPr lang="zh-CN" altLang="en-US" sz="2000" smtClean="0"/>
              <a:t>井下单班作业人数限员规定</a:t>
            </a:r>
            <a:r>
              <a:rPr lang="en-US" sz="2000" smtClean="0"/>
              <a:t>(</a:t>
            </a:r>
            <a:r>
              <a:rPr lang="zh-CN" altLang="en-US" sz="2000" smtClean="0"/>
              <a:t>试行</a:t>
            </a:r>
            <a:r>
              <a:rPr lang="en-US" sz="2000" smtClean="0"/>
              <a:t>)</a:t>
            </a:r>
            <a:r>
              <a:rPr lang="en-US" altLang="zh-CN" sz="2000" smtClean="0"/>
              <a:t>》</a:t>
            </a:r>
            <a:r>
              <a:rPr lang="zh-CN" altLang="en-US" sz="2000" smtClean="0"/>
              <a:t>执行，详见表 </a:t>
            </a:r>
            <a:r>
              <a:rPr lang="en-US" sz="2000" smtClean="0"/>
              <a:t>4 </a:t>
            </a:r>
            <a:r>
              <a:rPr lang="zh-CN" altLang="en-US" sz="2000" smtClean="0"/>
              <a:t>和表 </a:t>
            </a:r>
            <a:r>
              <a:rPr lang="en-US" sz="2000" smtClean="0"/>
              <a:t>5</a:t>
            </a:r>
            <a:r>
              <a:rPr lang="zh-CN" altLang="en-US" sz="2000" smtClean="0"/>
              <a:t>。</a:t>
            </a:r>
          </a:p>
          <a:p>
            <a:pPr algn="ctr"/>
            <a:r>
              <a:rPr lang="zh-CN" altLang="en-US" sz="2000" smtClean="0"/>
              <a:t>表</a:t>
            </a:r>
            <a:r>
              <a:rPr lang="en-US" sz="2000" smtClean="0"/>
              <a:t>4 </a:t>
            </a:r>
            <a:r>
              <a:rPr lang="zh-CN" altLang="en-US" sz="2000" smtClean="0"/>
              <a:t>采煤工作面单班作业人数规定</a:t>
            </a:r>
            <a:endParaRPr lang="en-US" altLang="zh-CN" sz="2000" smtClean="0"/>
          </a:p>
          <a:p>
            <a:pPr algn="ctr"/>
            <a:endParaRPr lang="zh-CN" altLang="en-US" sz="2000" smtClean="0"/>
          </a:p>
          <a:p>
            <a:endParaRPr lang="zh-CN" altLang="en-US" sz="2000" smtClean="0"/>
          </a:p>
          <a:p>
            <a:endParaRPr lang="en-US" altLang="zh-CN" sz="2000" smtClean="0"/>
          </a:p>
          <a:p>
            <a:pPr>
              <a:buNone/>
            </a:pPr>
            <a:endParaRPr lang="en-US" altLang="zh-CN" sz="2000" smtClean="0"/>
          </a:p>
          <a:p>
            <a:pPr algn="ctr"/>
            <a:r>
              <a:rPr lang="zh-CN" altLang="en-US" sz="2000" smtClean="0"/>
              <a:t>表</a:t>
            </a:r>
            <a:r>
              <a:rPr lang="en-US" sz="2000" smtClean="0"/>
              <a:t>5 </a:t>
            </a:r>
            <a:r>
              <a:rPr lang="zh-CN" altLang="en-US" sz="2000" smtClean="0"/>
              <a:t>掘进工作面单班作业人数规定</a:t>
            </a:r>
            <a:endParaRPr lang="en-US" altLang="zh-CN" sz="2000" smtClean="0"/>
          </a:p>
          <a:p>
            <a:endParaRPr lang="en-US" altLang="zh-CN" sz="2000" smtClean="0"/>
          </a:p>
          <a:p>
            <a:endParaRPr lang="en-US" altLang="zh-CN" sz="2000" smtClean="0"/>
          </a:p>
          <a:p>
            <a:endParaRPr lang="en-US" altLang="zh-CN" sz="2000" smtClean="0"/>
          </a:p>
          <a:p>
            <a:endParaRPr lang="en-US" altLang="zh-CN" sz="2000" smtClean="0"/>
          </a:p>
          <a:p>
            <a:r>
              <a:rPr lang="zh-CN" altLang="en-US" sz="2000" smtClean="0"/>
              <a:t>注：表中</a:t>
            </a:r>
            <a:r>
              <a:rPr lang="en-US" sz="2000" smtClean="0"/>
              <a:t>“</a:t>
            </a:r>
            <a:r>
              <a:rPr lang="zh-CN" altLang="en-US" sz="2000" smtClean="0"/>
              <a:t>灾害严重矿井</a:t>
            </a:r>
            <a:r>
              <a:rPr lang="en-US" sz="2000" smtClean="0"/>
              <a:t>”</a:t>
            </a:r>
            <a:r>
              <a:rPr lang="zh-CN" altLang="en-US" sz="2000" smtClean="0"/>
              <a:t>是指高瓦斯矿井、煤（岩）与瓦斯（二氧化碳）突出矿井、水文地质类型复杂或极复杂矿井，以及冲击地压矿井。不属于上述灾害类型的矿井为</a:t>
            </a:r>
            <a:r>
              <a:rPr lang="en-US" sz="2000" smtClean="0"/>
              <a:t>“</a:t>
            </a:r>
            <a:r>
              <a:rPr lang="zh-CN" altLang="en-US" sz="2000" smtClean="0"/>
              <a:t>其他矿井</a:t>
            </a:r>
            <a:r>
              <a:rPr lang="en-US" sz="2000" smtClean="0"/>
              <a:t>”</a:t>
            </a:r>
            <a:r>
              <a:rPr lang="zh-CN" altLang="en-US" sz="2000" smtClean="0"/>
              <a:t>。</a:t>
            </a:r>
          </a:p>
          <a:p>
            <a:pPr marL="0" marR="0" lvl="0" indent="457200" algn="l" defTabSz="914400" rtl="0" eaLnBrk="0" fontAlgn="base" latinLnBrk="0" hangingPunct="0">
              <a:lnSpc>
                <a:spcPts val="3675"/>
              </a:lnSpc>
              <a:spcBef>
                <a:spcPct val="0"/>
              </a:spcBef>
              <a:spcAft>
                <a:spcPct val="0"/>
              </a:spcAft>
              <a:buClrTx/>
              <a:buSzTx/>
              <a:buFont typeface="Arial" pitchFamily="34" charset="0"/>
              <a:buNone/>
              <a:defRPr/>
            </a:pPr>
            <a:endParaRPr kumimoji="0" lang="en-US" altLang="zh-CN" sz="2400" b="1" i="0" u="none" strike="noStrike" kern="0" cap="none" spc="0" normalizeH="0" baseline="0" noProof="1"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457200" algn="l" defTabSz="914400" rtl="0" eaLnBrk="0" fontAlgn="base" latinLnBrk="0" hangingPunct="0">
              <a:lnSpc>
                <a:spcPts val="3675"/>
              </a:lnSpc>
              <a:spcBef>
                <a:spcPct val="0"/>
              </a:spcBef>
              <a:spcAft>
                <a:spcPct val="0"/>
              </a:spcAft>
              <a:buClrTx/>
              <a:buSzTx/>
              <a:buFont typeface="Arial" pitchFamily="34" charset="0"/>
              <a:buNone/>
              <a:defRPr/>
            </a:pPr>
            <a:endParaRPr kumimoji="0" lang="en-US" altLang="zh-CN" sz="2400" b="1" i="0" u="none" strike="noStrike" kern="0" cap="none" spc="0" normalizeH="0" baseline="0" noProof="1" smtClean="0">
              <a:ln>
                <a:noFill/>
              </a:ln>
              <a:solidFill>
                <a:schemeClr val="tx1"/>
              </a:solidFill>
              <a:effectLst/>
              <a:uLnTx/>
              <a:uFillTx/>
              <a:latin typeface="楷体_GB2312" pitchFamily="49" charset="-122"/>
              <a:ea typeface="楷体_GB2312" pitchFamily="49" charset="-122"/>
              <a:cs typeface="楷体_GB2312" pitchFamily="49" charset="-122"/>
            </a:endParaRPr>
          </a:p>
        </p:txBody>
      </p:sp>
      <p:graphicFrame>
        <p:nvGraphicFramePr>
          <p:cNvPr id="7" name="表格 6"/>
          <p:cNvGraphicFramePr>
            <a:graphicFrameLocks noGrp="1"/>
          </p:cNvGraphicFramePr>
          <p:nvPr/>
        </p:nvGraphicFramePr>
        <p:xfrm>
          <a:off x="1142976" y="2285992"/>
          <a:ext cx="7000924" cy="1483360"/>
        </p:xfrm>
        <a:graphic>
          <a:graphicData uri="http://schemas.openxmlformats.org/drawingml/2006/table">
            <a:tbl>
              <a:tblPr firstRow="1" bandRow="1">
                <a:tableStyleId>{5C22544A-7EE6-4342-B048-85BDC9FD1C3A}</a:tableStyleId>
              </a:tblPr>
              <a:tblGrid>
                <a:gridCol w="1750231"/>
                <a:gridCol w="1750231"/>
                <a:gridCol w="1750231"/>
                <a:gridCol w="1750231"/>
              </a:tblGrid>
              <a:tr h="370840">
                <a:tc rowSpan="2">
                  <a:txBody>
                    <a:bodyPr vert="horz" wrap="square"/>
                    <a:lstStyle/>
                    <a:p>
                      <a:r>
                        <a:rPr lang="zh-CN" altLang="en-US" smtClean="0">
                          <a:latin typeface="宋体" pitchFamily="2" charset="-122"/>
                          <a:ea typeface="宋体" panose="02010600030101010101" pitchFamily="2" charset="-122"/>
                        </a:rPr>
                        <a:t>矿井类型</a:t>
                      </a:r>
                      <a:endParaRPr lang="zh-CN" altLang="en-US">
                        <a:latin typeface="宋体" pitchFamily="2" charset="-122"/>
                        <a:ea typeface="宋体" panose="02010600030101010101" pitchFamily="2" charset="-122"/>
                      </a:endParaRPr>
                    </a:p>
                  </a:txBody>
                  <a:tcPr anchor="ctr"/>
                </a:tc>
                <a:tc gridSpan="2">
                  <a:txBody>
                    <a:bodyPr vert="horz" wrap="square"/>
                    <a:lstStyle/>
                    <a:p>
                      <a:pPr algn="ctr"/>
                      <a:r>
                        <a:rPr lang="zh-CN" altLang="en-US" smtClean="0">
                          <a:latin typeface="宋体" pitchFamily="2" charset="-122"/>
                          <a:ea typeface="宋体" panose="02010600030101010101" pitchFamily="2" charset="-122"/>
                        </a:rPr>
                        <a:t>机械化采煤工作面</a:t>
                      </a:r>
                      <a:r>
                        <a:rPr lang="en-US" altLang="zh-CN" smtClean="0">
                          <a:latin typeface="宋体" pitchFamily="2" charset="-122"/>
                          <a:ea typeface="宋体" panose="02010600030101010101" pitchFamily="2" charset="-122"/>
                        </a:rPr>
                        <a:t>/</a:t>
                      </a:r>
                      <a:r>
                        <a:rPr lang="zh-CN" altLang="en-US" smtClean="0">
                          <a:latin typeface="宋体" pitchFamily="2" charset="-122"/>
                          <a:ea typeface="宋体" panose="02010600030101010101" pitchFamily="2" charset="-122"/>
                        </a:rPr>
                        <a:t>人</a:t>
                      </a:r>
                      <a:endParaRPr lang="zh-CN" altLang="en-US">
                        <a:latin typeface="宋体" pitchFamily="2" charset="-122"/>
                        <a:ea typeface="宋体" panose="02010600030101010101" pitchFamily="2" charset="-122"/>
                      </a:endParaRPr>
                    </a:p>
                  </a:txBody>
                  <a:tcPr/>
                </a:tc>
                <a:tc hMerge="1">
                  <a:txBody>
                    <a:bodyPr vert="horz" wrap="square"/>
                    <a:lstStyle/>
                    <a:p>
                      <a:endParaRPr lang="zh-CN" altLang="en-US"/>
                    </a:p>
                  </a:txBody>
                  <a:tcPr/>
                </a:tc>
                <a:tc rowSpan="2">
                  <a:txBody>
                    <a:bodyPr vert="horz" wrap="square"/>
                    <a:lstStyle/>
                    <a:p>
                      <a:r>
                        <a:rPr lang="zh-CN" altLang="en-US" smtClean="0">
                          <a:latin typeface="宋体" pitchFamily="2" charset="-122"/>
                          <a:ea typeface="宋体" panose="02010600030101010101" pitchFamily="2" charset="-122"/>
                        </a:rPr>
                        <a:t>炮采工作面</a:t>
                      </a:r>
                      <a:r>
                        <a:rPr lang="en-US" altLang="zh-CN" smtClean="0">
                          <a:latin typeface="宋体" pitchFamily="2" charset="-122"/>
                          <a:ea typeface="宋体" panose="02010600030101010101" pitchFamily="2" charset="-122"/>
                        </a:rPr>
                        <a:t>/</a:t>
                      </a:r>
                      <a:r>
                        <a:rPr lang="zh-CN" altLang="en-US" smtClean="0">
                          <a:latin typeface="宋体" pitchFamily="2" charset="-122"/>
                          <a:ea typeface="宋体" panose="02010600030101010101" pitchFamily="2" charset="-122"/>
                        </a:rPr>
                        <a:t>人</a:t>
                      </a:r>
                      <a:endParaRPr lang="zh-CN" altLang="en-US">
                        <a:latin typeface="宋体" pitchFamily="2" charset="-122"/>
                        <a:ea typeface="宋体" panose="02010600030101010101" pitchFamily="2" charset="-122"/>
                      </a:endParaRPr>
                    </a:p>
                  </a:txBody>
                  <a:tcPr anchor="ctr"/>
                </a:tc>
              </a:tr>
              <a:tr h="370840">
                <a:tc vMerge="1">
                  <a:txBody>
                    <a:bodyPr vert="horz" wrap="square"/>
                    <a:lstStyle/>
                    <a:p>
                      <a:endParaRPr lang="zh-CN" altLang="en-US"/>
                    </a:p>
                  </a:txBody>
                  <a:tcPr/>
                </a:tc>
                <a:tc>
                  <a:txBody>
                    <a:bodyPr vert="horz" wrap="square"/>
                    <a:lstStyle/>
                    <a:p>
                      <a:pPr algn="ctr"/>
                      <a:r>
                        <a:rPr lang="zh-CN" altLang="en-US" smtClean="0">
                          <a:latin typeface="宋体" pitchFamily="2" charset="-122"/>
                          <a:ea typeface="宋体" panose="02010600030101010101" pitchFamily="2" charset="-122"/>
                        </a:rPr>
                        <a:t>检修班</a:t>
                      </a:r>
                      <a:endParaRPr lang="zh-CN" altLang="en-US">
                        <a:latin typeface="宋体" pitchFamily="2" charset="-122"/>
                        <a:ea typeface="宋体" panose="02010600030101010101" pitchFamily="2" charset="-122"/>
                      </a:endParaRPr>
                    </a:p>
                  </a:txBody>
                  <a:tcPr/>
                </a:tc>
                <a:tc>
                  <a:txBody>
                    <a:bodyPr vert="horz" wrap="square"/>
                    <a:lstStyle/>
                    <a:p>
                      <a:pPr algn="ctr"/>
                      <a:r>
                        <a:rPr lang="zh-CN" altLang="en-US" smtClean="0">
                          <a:latin typeface="宋体" pitchFamily="2" charset="-122"/>
                          <a:ea typeface="宋体" panose="02010600030101010101" pitchFamily="2" charset="-122"/>
                        </a:rPr>
                        <a:t>生产班</a:t>
                      </a:r>
                      <a:endParaRPr lang="zh-CN" altLang="en-US">
                        <a:latin typeface="宋体" pitchFamily="2" charset="-122"/>
                        <a:ea typeface="宋体" panose="02010600030101010101" pitchFamily="2" charset="-122"/>
                      </a:endParaRPr>
                    </a:p>
                  </a:txBody>
                  <a:tcPr/>
                </a:tc>
                <a:tc vMerge="1">
                  <a:txBody>
                    <a:bodyPr vert="horz" wrap="square"/>
                    <a:lstStyle/>
                    <a:p>
                      <a:endParaRPr lang="zh-CN" altLang="en-US"/>
                    </a:p>
                  </a:txBody>
                  <a:tcPr/>
                </a:tc>
              </a:tr>
              <a:tr h="370840">
                <a:tc>
                  <a:txBody>
                    <a:bodyPr vert="horz" wrap="square"/>
                    <a:lstStyle/>
                    <a:p>
                      <a:pPr algn="ctr">
                        <a:lnSpc>
                          <a:spcPts val="1200"/>
                        </a:lnSpc>
                        <a:spcAft>
                          <a:spcPct val="0"/>
                        </a:spcAft>
                      </a:pPr>
                      <a:r>
                        <a:rPr lang="zh-CN" sz="1800">
                          <a:solidFill>
                            <a:srgbClr val="000000"/>
                          </a:solidFill>
                          <a:latin typeface="GLGILD+FangSong_GB2312"/>
                          <a:ea typeface="宋体"/>
                          <a:cs typeface="GLGILD+FangSong_GB2312"/>
                        </a:rPr>
                        <a:t>灾害严重矿井</a:t>
                      </a:r>
                      <a:endParaRPr lang="zh-CN" sz="1800">
                        <a:latin typeface="Times New Roman"/>
                        <a:ea typeface="宋体"/>
                      </a:endParaRPr>
                    </a:p>
                  </a:txBody>
                  <a:tcPr marL="0" marR="0" marT="0" marB="0" anchor="ctr"/>
                </a:tc>
                <a:tc>
                  <a:txBody>
                    <a:bodyPr vert="horz" wrap="square"/>
                    <a:lstStyle/>
                    <a:p>
                      <a:pPr algn="ctr"/>
                      <a:r>
                        <a:rPr lang="zh-CN" altLang="en-US" smtClean="0"/>
                        <a:t>≤</a:t>
                      </a:r>
                      <a:r>
                        <a:rPr lang="en-US" altLang="zh-CN" smtClean="0"/>
                        <a:t>40</a:t>
                      </a:r>
                      <a:endParaRPr lang="zh-CN" altLang="en-US"/>
                    </a:p>
                  </a:txBody>
                  <a:tcPr/>
                </a:tc>
                <a:tc>
                  <a:txBody>
                    <a:bodyPr vert="horz" wrap="square"/>
                    <a:lstStyle/>
                    <a:p>
                      <a:pPr algn="ctr"/>
                      <a:r>
                        <a:rPr lang="zh-CN" altLang="en-US" smtClean="0"/>
                        <a:t>≤</a:t>
                      </a:r>
                      <a:r>
                        <a:rPr lang="en-US" altLang="zh-CN" smtClean="0"/>
                        <a:t>25</a:t>
                      </a:r>
                      <a:endParaRPr lang="zh-CN" altLang="en-US"/>
                    </a:p>
                  </a:txBody>
                  <a:tcPr/>
                </a:tc>
                <a:tc>
                  <a:txBody>
                    <a:bodyPr vert="horz" wrap="square"/>
                    <a:lstStyle/>
                    <a:p>
                      <a:pPr marL="0" marR="0" indent="0" algn="ctr" defTabSz="914400" rtl="0" eaLnBrk="1" fontAlgn="base" latinLnBrk="0" hangingPunct="1">
                        <a:lnSpc>
                          <a:spcPct val="100000"/>
                        </a:lnSpc>
                        <a:spcBef>
                          <a:spcPct val="0"/>
                        </a:spcBef>
                        <a:spcAft>
                          <a:spcPct val="0"/>
                        </a:spcAft>
                        <a:buClr>
                          <a:srgbClr val="000000"/>
                        </a:buClr>
                        <a:buSzTx/>
                        <a:buFont typeface="Times New Roman" panose="02020603050405020304" pitchFamily="18" charset="0"/>
                        <a:buNone/>
                        <a:defRPr/>
                      </a:pPr>
                      <a:r>
                        <a:rPr lang="zh-CN" altLang="en-US" smtClean="0"/>
                        <a:t>≤</a:t>
                      </a:r>
                      <a:r>
                        <a:rPr lang="en-US" altLang="zh-CN" smtClean="0"/>
                        <a:t>25</a:t>
                      </a:r>
                      <a:endParaRPr lang="zh-CN" altLang="en-US" smtClean="0"/>
                    </a:p>
                  </a:txBody>
                  <a:tcPr/>
                </a:tc>
              </a:tr>
              <a:tr h="370840">
                <a:tc>
                  <a:txBody>
                    <a:bodyPr vert="horz" wrap="square"/>
                    <a:lstStyle/>
                    <a:p>
                      <a:pPr algn="ctr"/>
                      <a:r>
                        <a:rPr lang="zh-CN" altLang="en-US" smtClean="0">
                          <a:latin typeface="宋体" pitchFamily="2" charset="-122"/>
                          <a:ea typeface="宋体" panose="02010600030101010101" pitchFamily="2" charset="-122"/>
                        </a:rPr>
                        <a:t>其他矿井</a:t>
                      </a:r>
                      <a:endParaRPr lang="zh-CN" altLang="en-US">
                        <a:latin typeface="宋体" pitchFamily="2" charset="-122"/>
                        <a:ea typeface="宋体" panose="02010600030101010101" pitchFamily="2" charset="-122"/>
                      </a:endParaRPr>
                    </a:p>
                  </a:txBody>
                  <a:tcPr/>
                </a:tc>
                <a:tc>
                  <a:txBody>
                    <a:bodyPr vert="horz" wrap="square"/>
                    <a:lstStyle/>
                    <a:p>
                      <a:pPr marL="0" marR="0" indent="0" algn="ctr" defTabSz="914400" rtl="0" eaLnBrk="1" fontAlgn="base" latinLnBrk="0" hangingPunct="1">
                        <a:lnSpc>
                          <a:spcPct val="100000"/>
                        </a:lnSpc>
                        <a:spcBef>
                          <a:spcPct val="0"/>
                        </a:spcBef>
                        <a:spcAft>
                          <a:spcPct val="0"/>
                        </a:spcAft>
                        <a:buClr>
                          <a:srgbClr val="000000"/>
                        </a:buClr>
                        <a:buSzTx/>
                        <a:buFont typeface="Times New Roman" panose="02020603050405020304" pitchFamily="18" charset="0"/>
                        <a:buNone/>
                        <a:defRPr/>
                      </a:pPr>
                      <a:r>
                        <a:rPr lang="zh-CN" altLang="en-US" smtClean="0"/>
                        <a:t>≤</a:t>
                      </a:r>
                      <a:r>
                        <a:rPr lang="en-US" altLang="zh-CN" smtClean="0"/>
                        <a:t>30</a:t>
                      </a:r>
                      <a:endParaRPr lang="zh-CN" altLang="en-US" smtClean="0"/>
                    </a:p>
                  </a:txBody>
                  <a:tcPr/>
                </a:tc>
                <a:tc>
                  <a:txBody>
                    <a:bodyPr vert="horz" wrap="square"/>
                    <a:lstStyle/>
                    <a:p>
                      <a:pPr algn="ctr"/>
                      <a:r>
                        <a:rPr lang="zh-CN" altLang="en-US" smtClean="0"/>
                        <a:t>≤</a:t>
                      </a:r>
                      <a:r>
                        <a:rPr lang="en-US" altLang="zh-CN" smtClean="0"/>
                        <a:t>20</a:t>
                      </a:r>
                      <a:endParaRPr lang="zh-CN" altLang="en-US"/>
                    </a:p>
                  </a:txBody>
                  <a:tcPr/>
                </a:tc>
                <a:tc>
                  <a:txBody>
                    <a:bodyPr vert="horz" wrap="square"/>
                    <a:lstStyle/>
                    <a:p>
                      <a:pPr marL="0" marR="0" indent="0" algn="ctr" defTabSz="914400" rtl="0" eaLnBrk="1" fontAlgn="base" latinLnBrk="0" hangingPunct="1">
                        <a:lnSpc>
                          <a:spcPct val="100000"/>
                        </a:lnSpc>
                        <a:spcBef>
                          <a:spcPct val="0"/>
                        </a:spcBef>
                        <a:spcAft>
                          <a:spcPct val="0"/>
                        </a:spcAft>
                        <a:buClr>
                          <a:srgbClr val="000000"/>
                        </a:buClr>
                        <a:buSzTx/>
                        <a:buFont typeface="Times New Roman" panose="02020603050405020304" pitchFamily="18" charset="0"/>
                        <a:buNone/>
                        <a:defRPr/>
                      </a:pPr>
                      <a:r>
                        <a:rPr lang="zh-CN" altLang="en-US" smtClean="0"/>
                        <a:t>≤</a:t>
                      </a:r>
                      <a:r>
                        <a:rPr lang="en-US" altLang="zh-CN" smtClean="0"/>
                        <a:t>25</a:t>
                      </a:r>
                      <a:endParaRPr lang="zh-CN" altLang="en-US" smtClean="0"/>
                    </a:p>
                  </a:txBody>
                  <a:tcPr/>
                </a:tc>
              </a:tr>
            </a:tbl>
          </a:graphicData>
        </a:graphic>
      </p:graphicFrame>
      <p:graphicFrame>
        <p:nvGraphicFramePr>
          <p:cNvPr id="8" name="表格 7"/>
          <p:cNvGraphicFramePr>
            <a:graphicFrameLocks noGrp="1"/>
          </p:cNvGraphicFramePr>
          <p:nvPr/>
        </p:nvGraphicFramePr>
        <p:xfrm>
          <a:off x="1142977" y="4143380"/>
          <a:ext cx="7000923" cy="1112520"/>
        </p:xfrm>
        <a:graphic>
          <a:graphicData uri="http://schemas.openxmlformats.org/drawingml/2006/table">
            <a:tbl>
              <a:tblPr firstRow="1" bandRow="1">
                <a:tableStyleId>{5C22544A-7EE6-4342-B048-85BDC9FD1C3A}</a:tableStyleId>
              </a:tblPr>
              <a:tblGrid>
                <a:gridCol w="2333641"/>
                <a:gridCol w="2333641"/>
                <a:gridCol w="2333641"/>
              </a:tblGrid>
              <a:tr h="370840">
                <a:tc>
                  <a:txBody>
                    <a:bodyPr vert="horz" wrap="square"/>
                    <a:lstStyle/>
                    <a:p>
                      <a:pPr algn="ctr"/>
                      <a:r>
                        <a:rPr lang="zh-CN" altLang="en-US" smtClean="0">
                          <a:latin typeface="宋体" pitchFamily="2" charset="-122"/>
                          <a:ea typeface="宋体" panose="02010600030101010101" pitchFamily="2" charset="-122"/>
                        </a:rPr>
                        <a:t>矿井类型</a:t>
                      </a:r>
                      <a:endParaRPr lang="zh-CN" altLang="en-US">
                        <a:latin typeface="宋体" pitchFamily="2" charset="-122"/>
                        <a:ea typeface="宋体" panose="02010600030101010101" pitchFamily="2" charset="-122"/>
                      </a:endParaRPr>
                    </a:p>
                  </a:txBody>
                  <a:tcPr/>
                </a:tc>
                <a:tc>
                  <a:txBody>
                    <a:bodyPr vert="horz" wrap="square"/>
                    <a:lstStyle/>
                    <a:p>
                      <a:pPr algn="ctr"/>
                      <a:r>
                        <a:rPr lang="zh-CN" altLang="en-US" smtClean="0">
                          <a:latin typeface="宋体" pitchFamily="2" charset="-122"/>
                          <a:ea typeface="宋体" panose="02010600030101010101" pitchFamily="2" charset="-122"/>
                        </a:rPr>
                        <a:t>综掘工作面</a:t>
                      </a:r>
                      <a:r>
                        <a:rPr lang="en-US" altLang="zh-CN" smtClean="0">
                          <a:latin typeface="宋体" pitchFamily="2" charset="-122"/>
                          <a:ea typeface="宋体" panose="02010600030101010101" pitchFamily="2" charset="-122"/>
                        </a:rPr>
                        <a:t>/</a:t>
                      </a:r>
                      <a:r>
                        <a:rPr lang="zh-CN" altLang="en-US" smtClean="0">
                          <a:latin typeface="宋体" pitchFamily="2" charset="-122"/>
                          <a:ea typeface="宋体" panose="02010600030101010101" pitchFamily="2" charset="-122"/>
                        </a:rPr>
                        <a:t>人</a:t>
                      </a:r>
                      <a:endParaRPr lang="zh-CN" altLang="en-US">
                        <a:latin typeface="宋体" pitchFamily="2" charset="-122"/>
                        <a:ea typeface="宋体" panose="02010600030101010101" pitchFamily="2" charset="-122"/>
                      </a:endParaRPr>
                    </a:p>
                  </a:txBody>
                  <a:tcPr/>
                </a:tc>
                <a:tc>
                  <a:txBody>
                    <a:bodyPr vert="horz" wrap="square"/>
                    <a:lstStyle/>
                    <a:p>
                      <a:pPr marL="0" marR="0" indent="0" algn="ctr" defTabSz="914400" rtl="0" eaLnBrk="1" fontAlgn="base" latinLnBrk="0" hangingPunct="1">
                        <a:lnSpc>
                          <a:spcPct val="100000"/>
                        </a:lnSpc>
                        <a:spcBef>
                          <a:spcPct val="0"/>
                        </a:spcBef>
                        <a:spcAft>
                          <a:spcPct val="0"/>
                        </a:spcAft>
                        <a:buClr>
                          <a:srgbClr val="000000"/>
                        </a:buClr>
                        <a:buSzTx/>
                        <a:buFont typeface="Times New Roman" panose="02020603050405020304" pitchFamily="18" charset="0"/>
                        <a:buNone/>
                        <a:defRPr/>
                      </a:pPr>
                      <a:r>
                        <a:rPr lang="zh-CN" altLang="en-US" smtClean="0">
                          <a:latin typeface="宋体" pitchFamily="2" charset="-122"/>
                          <a:ea typeface="宋体" panose="02010600030101010101" pitchFamily="2" charset="-122"/>
                        </a:rPr>
                        <a:t>炮掘工作面</a:t>
                      </a:r>
                      <a:r>
                        <a:rPr lang="en-US" altLang="zh-CN" smtClean="0">
                          <a:latin typeface="宋体" pitchFamily="2" charset="-122"/>
                          <a:ea typeface="宋体" panose="02010600030101010101" pitchFamily="2" charset="-122"/>
                        </a:rPr>
                        <a:t>/</a:t>
                      </a:r>
                      <a:r>
                        <a:rPr lang="zh-CN" altLang="en-US" smtClean="0">
                          <a:latin typeface="宋体" pitchFamily="2" charset="-122"/>
                          <a:ea typeface="宋体" panose="02010600030101010101" pitchFamily="2" charset="-122"/>
                        </a:rPr>
                        <a:t>人</a:t>
                      </a:r>
                    </a:p>
                  </a:txBody>
                  <a:tcPr/>
                </a:tc>
              </a:tr>
              <a:tr h="370840">
                <a:tc>
                  <a:txBody>
                    <a:bodyPr vert="horz" wrap="square"/>
                    <a:lstStyle/>
                    <a:p>
                      <a:pPr marL="0" marR="0" indent="0" algn="ctr" defTabSz="914400" rtl="0" eaLnBrk="1" fontAlgn="base" latinLnBrk="0" hangingPunct="1">
                        <a:lnSpc>
                          <a:spcPct val="100000"/>
                        </a:lnSpc>
                        <a:spcBef>
                          <a:spcPct val="0"/>
                        </a:spcBef>
                        <a:spcAft>
                          <a:spcPct val="0"/>
                        </a:spcAft>
                        <a:buClr>
                          <a:srgbClr val="000000"/>
                        </a:buClr>
                        <a:buSzTx/>
                        <a:buFont typeface="Times New Roman" panose="02020603050405020304" pitchFamily="18" charset="0"/>
                        <a:buNone/>
                        <a:defRPr/>
                      </a:pPr>
                      <a:r>
                        <a:rPr lang="zh-CN" altLang="en-US" sz="1800" smtClean="0">
                          <a:solidFill>
                            <a:srgbClr val="000000"/>
                          </a:solidFill>
                          <a:latin typeface="GLGILD+FangSong_GB2312"/>
                          <a:ea typeface="宋体"/>
                          <a:cs typeface="GLGILD+FangSong_GB2312"/>
                        </a:rPr>
                        <a:t>灾害严重矿井</a:t>
                      </a:r>
                      <a:endParaRPr lang="zh-CN" altLang="en-US" sz="1800" smtClean="0">
                        <a:latin typeface="Times New Roman"/>
                        <a:ea typeface="宋体"/>
                      </a:endParaRPr>
                    </a:p>
                  </a:txBody>
                  <a:tcPr/>
                </a:tc>
                <a:tc>
                  <a:txBody>
                    <a:bodyPr vert="horz" wrap="square"/>
                    <a:lstStyle/>
                    <a:p>
                      <a:pPr marL="0" marR="0" indent="0" algn="ctr" defTabSz="914400" rtl="0" eaLnBrk="1" fontAlgn="base" latinLnBrk="0" hangingPunct="1">
                        <a:lnSpc>
                          <a:spcPct val="100000"/>
                        </a:lnSpc>
                        <a:spcBef>
                          <a:spcPct val="0"/>
                        </a:spcBef>
                        <a:spcAft>
                          <a:spcPct val="0"/>
                        </a:spcAft>
                        <a:buClr>
                          <a:srgbClr val="000000"/>
                        </a:buClr>
                        <a:buSzTx/>
                        <a:buFont typeface="Times New Roman" panose="02020603050405020304" pitchFamily="18" charset="0"/>
                        <a:buNone/>
                        <a:defRPr/>
                      </a:pPr>
                      <a:r>
                        <a:rPr lang="zh-CN" altLang="en-US" smtClean="0"/>
                        <a:t>≤</a:t>
                      </a:r>
                      <a:r>
                        <a:rPr lang="en-US" altLang="zh-CN" smtClean="0"/>
                        <a:t>18</a:t>
                      </a:r>
                      <a:endParaRPr lang="zh-CN" altLang="en-US" smtClean="0"/>
                    </a:p>
                  </a:txBody>
                  <a:tcPr/>
                </a:tc>
                <a:tc>
                  <a:txBody>
                    <a:bodyPr vert="horz" wrap="square"/>
                    <a:lstStyle/>
                    <a:p>
                      <a:pPr marL="0" marR="0" indent="0" algn="ctr" defTabSz="914400" rtl="0" eaLnBrk="1" fontAlgn="base" latinLnBrk="0" hangingPunct="1">
                        <a:lnSpc>
                          <a:spcPct val="100000"/>
                        </a:lnSpc>
                        <a:spcBef>
                          <a:spcPct val="0"/>
                        </a:spcBef>
                        <a:spcAft>
                          <a:spcPct val="0"/>
                        </a:spcAft>
                        <a:buClr>
                          <a:srgbClr val="000000"/>
                        </a:buClr>
                        <a:buSzTx/>
                        <a:buFont typeface="Times New Roman" panose="02020603050405020304" pitchFamily="18" charset="0"/>
                        <a:buNone/>
                        <a:defRPr/>
                      </a:pPr>
                      <a:r>
                        <a:rPr lang="zh-CN" altLang="en-US" smtClean="0"/>
                        <a:t>≤</a:t>
                      </a:r>
                      <a:r>
                        <a:rPr lang="en-US" altLang="zh-CN" smtClean="0"/>
                        <a:t>15</a:t>
                      </a:r>
                      <a:endParaRPr lang="zh-CN" altLang="en-US" smtClean="0"/>
                    </a:p>
                  </a:txBody>
                  <a:tcPr/>
                </a:tc>
              </a:tr>
              <a:tr h="370840">
                <a:tc>
                  <a:txBody>
                    <a:bodyPr vert="horz" wrap="square"/>
                    <a:lstStyle/>
                    <a:p>
                      <a:pPr marL="0" marR="0" indent="0" algn="ctr" defTabSz="914400" rtl="0" eaLnBrk="1" fontAlgn="base" latinLnBrk="0" hangingPunct="1">
                        <a:lnSpc>
                          <a:spcPct val="100000"/>
                        </a:lnSpc>
                        <a:spcBef>
                          <a:spcPct val="0"/>
                        </a:spcBef>
                        <a:spcAft>
                          <a:spcPct val="0"/>
                        </a:spcAft>
                        <a:buClr>
                          <a:srgbClr val="000000"/>
                        </a:buClr>
                        <a:buSzTx/>
                        <a:buFont typeface="Times New Roman" panose="02020603050405020304" pitchFamily="18" charset="0"/>
                        <a:buNone/>
                        <a:defRPr/>
                      </a:pPr>
                      <a:r>
                        <a:rPr lang="zh-CN" altLang="en-US" smtClean="0">
                          <a:latin typeface="宋体" pitchFamily="2" charset="-122"/>
                          <a:ea typeface="宋体" panose="02010600030101010101" pitchFamily="2" charset="-122"/>
                        </a:rPr>
                        <a:t>其他矿井</a:t>
                      </a:r>
                    </a:p>
                  </a:txBody>
                  <a:tcPr/>
                </a:tc>
                <a:tc>
                  <a:txBody>
                    <a:bodyPr vert="horz" wrap="square"/>
                    <a:lstStyle/>
                    <a:p>
                      <a:pPr marL="0" marR="0" indent="0" algn="ctr" defTabSz="914400" rtl="0" eaLnBrk="1" fontAlgn="base" latinLnBrk="0" hangingPunct="1">
                        <a:lnSpc>
                          <a:spcPct val="100000"/>
                        </a:lnSpc>
                        <a:spcBef>
                          <a:spcPct val="0"/>
                        </a:spcBef>
                        <a:spcAft>
                          <a:spcPct val="0"/>
                        </a:spcAft>
                        <a:buClr>
                          <a:srgbClr val="000000"/>
                        </a:buClr>
                        <a:buSzTx/>
                        <a:buFont typeface="Times New Roman" panose="02020603050405020304" pitchFamily="18" charset="0"/>
                        <a:buNone/>
                        <a:defRPr/>
                      </a:pPr>
                      <a:r>
                        <a:rPr lang="zh-CN" altLang="en-US" smtClean="0"/>
                        <a:t>≤</a:t>
                      </a:r>
                      <a:r>
                        <a:rPr lang="en-US" altLang="zh-CN" smtClean="0"/>
                        <a:t>16</a:t>
                      </a:r>
                      <a:endParaRPr lang="zh-CN" altLang="en-US" smtClean="0"/>
                    </a:p>
                  </a:txBody>
                  <a:tcPr/>
                </a:tc>
                <a:tc>
                  <a:txBody>
                    <a:bodyPr vert="horz" wrap="square"/>
                    <a:lstStyle/>
                    <a:p>
                      <a:pPr marL="0" marR="0" indent="0" algn="ctr" defTabSz="914400" rtl="0" eaLnBrk="1" fontAlgn="base" latinLnBrk="0" hangingPunct="1">
                        <a:lnSpc>
                          <a:spcPct val="100000"/>
                        </a:lnSpc>
                        <a:spcBef>
                          <a:spcPct val="0"/>
                        </a:spcBef>
                        <a:spcAft>
                          <a:spcPct val="0"/>
                        </a:spcAft>
                        <a:buClr>
                          <a:srgbClr val="000000"/>
                        </a:buClr>
                        <a:buSzTx/>
                        <a:buFont typeface="Times New Roman" panose="02020603050405020304" pitchFamily="18" charset="0"/>
                        <a:buNone/>
                        <a:defRPr/>
                      </a:pPr>
                      <a:r>
                        <a:rPr lang="zh-CN" altLang="en-US" smtClean="0"/>
                        <a:t>≤</a:t>
                      </a:r>
                      <a:r>
                        <a:rPr lang="en-US" altLang="zh-CN" smtClean="0"/>
                        <a:t>12</a:t>
                      </a:r>
                      <a:endParaRPr lang="zh-CN" altLang="en-US" smtClean="0"/>
                    </a:p>
                  </a:txBody>
                  <a:tcPr/>
                </a:tc>
              </a:tr>
            </a:tbl>
          </a:graphicData>
        </a:graphic>
      </p:graphicFrame>
    </p:spTree>
  </p:cSld>
  <p:clrMapOvr>
    <a:masterClrMapping/>
  </p:clrMapOvr>
  <p:transition spd="slow"/>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标题 4"/>
          <p:cNvSpPr>
            <a:spLocks noGrp="1"/>
          </p:cNvSpPr>
          <p:nvPr>
            <p:ph type="title"/>
          </p:nvPr>
        </p:nvSpPr>
        <p:spPr>
          <a:xfrm>
            <a:off x="457200" y="19034"/>
            <a:ext cx="8115328" cy="981074"/>
          </a:xfrm>
        </p:spPr>
        <p:txBody>
          <a:bodyPr/>
          <a:lstStyle/>
          <a:p>
            <a:r>
              <a:rPr lang="en-US" smtClean="0"/>
              <a:t> </a:t>
            </a:r>
            <a:r>
              <a:rPr lang="zh-CN" altLang="en-US" sz="2800" noProof="1" smtClean="0">
                <a:solidFill>
                  <a:srgbClr val="FF0000"/>
                </a:solidFill>
                <a:effectLst>
                  <a:outerShdw blurRad="38100" dist="38100" dir="2700000">
                    <a:srgbClr val="000000"/>
                  </a:outerShdw>
                </a:effectLst>
              </a:rPr>
              <a:t>第二方面：</a:t>
            </a:r>
            <a:r>
              <a:rPr lang="zh-CN" altLang="en-US" sz="2800" smtClean="0">
                <a:solidFill>
                  <a:srgbClr val="FF0000"/>
                </a:solidFill>
              </a:rPr>
              <a:t>“瓦斯超限作业”重大事故隐患</a:t>
            </a:r>
            <a:endParaRPr lang="zh-CN" altLang="en-US" sz="2800">
              <a:solidFill>
                <a:srgbClr val="FF0000"/>
              </a:solidFill>
            </a:endParaRPr>
          </a:p>
        </p:txBody>
      </p:sp>
      <p:sp>
        <p:nvSpPr>
          <p:cNvPr id="24579" name="内容占位符 20482"/>
          <p:cNvSpPr>
            <a:spLocks noGrp="1" noChangeArrowheads="1"/>
          </p:cNvSpPr>
          <p:nvPr>
            <p:ph idx="1"/>
          </p:nvPr>
        </p:nvSpPr>
        <p:spPr>
          <a:xfrm>
            <a:off x="357159" y="1103313"/>
            <a:ext cx="8420130" cy="5040313"/>
          </a:xfrm>
        </p:spPr>
        <p:txBody>
          <a:bodyPr vert="horz" wrap="square" lIns="91440" tIns="45720" rIns="91440" bIns="45720" numCol="1" anchor="t" anchorCtr="0" compatLnSpc="1"/>
          <a:lstStyle/>
          <a:p>
            <a:r>
              <a:rPr lang="zh-CN" altLang="en-US" sz="2400" smtClean="0">
                <a:solidFill>
                  <a:srgbClr val="FF0000"/>
                </a:solidFill>
              </a:rPr>
              <a:t>（一）瓦斯检查存在漏检、假检情况且进行作业的；</a:t>
            </a:r>
          </a:p>
          <a:p>
            <a:r>
              <a:rPr lang="en-US" altLang="zh-CN" sz="2000" smtClean="0">
                <a:solidFill>
                  <a:srgbClr val="FF0000"/>
                </a:solidFill>
              </a:rPr>
              <a:t>【</a:t>
            </a:r>
            <a:r>
              <a:rPr lang="zh-CN" altLang="en-US" sz="2000" smtClean="0">
                <a:solidFill>
                  <a:srgbClr val="FF0000"/>
                </a:solidFill>
              </a:rPr>
              <a:t>解读</a:t>
            </a:r>
            <a:r>
              <a:rPr lang="en-US" altLang="zh-CN" sz="2000" smtClean="0">
                <a:solidFill>
                  <a:srgbClr val="FF0000"/>
                </a:solidFill>
              </a:rPr>
              <a:t>】</a:t>
            </a:r>
          </a:p>
          <a:p>
            <a:pPr>
              <a:lnSpc>
                <a:spcPts val="1900"/>
              </a:lnSpc>
            </a:pPr>
            <a:r>
              <a:rPr lang="en-US" sz="2000" smtClean="0"/>
              <a:t>1.</a:t>
            </a:r>
            <a:r>
              <a:rPr lang="zh-CN" altLang="en-US" sz="2000" smtClean="0"/>
              <a:t>本条中</a:t>
            </a:r>
            <a:r>
              <a:rPr lang="en-US" sz="2000" smtClean="0"/>
              <a:t>“</a:t>
            </a:r>
            <a:r>
              <a:rPr lang="zh-CN" altLang="en-US" sz="2000" smtClean="0">
                <a:solidFill>
                  <a:srgbClr val="FF0000"/>
                </a:solidFill>
              </a:rPr>
              <a:t>漏检</a:t>
            </a:r>
            <a:r>
              <a:rPr lang="en-US" sz="2000" smtClean="0"/>
              <a:t>”</a:t>
            </a:r>
            <a:r>
              <a:rPr lang="zh-CN" altLang="en-US" sz="2000" smtClean="0"/>
              <a:t>，是指违反</a:t>
            </a:r>
            <a:r>
              <a:rPr lang="en-US" altLang="zh-CN" sz="2000" smtClean="0"/>
              <a:t>《</a:t>
            </a:r>
            <a:r>
              <a:rPr lang="zh-CN" altLang="en-US" sz="2000" smtClean="0"/>
              <a:t>煤矿安全规程</a:t>
            </a:r>
            <a:r>
              <a:rPr lang="en-US" altLang="zh-CN" sz="2000" smtClean="0"/>
              <a:t>》</a:t>
            </a:r>
            <a:r>
              <a:rPr lang="zh-CN" altLang="en-US" sz="2000" smtClean="0"/>
              <a:t>第一百七十五条、第一百八十条有关规定，</a:t>
            </a:r>
            <a:r>
              <a:rPr lang="zh-CN" altLang="en-US" sz="2000" smtClean="0">
                <a:solidFill>
                  <a:srgbClr val="FF0000"/>
                </a:solidFill>
              </a:rPr>
              <a:t>应检查而未检查瓦斯</a:t>
            </a:r>
            <a:r>
              <a:rPr lang="zh-CN" altLang="en-US" sz="2000" smtClean="0"/>
              <a:t>，存在下列情形之一的：</a:t>
            </a:r>
          </a:p>
          <a:p>
            <a:pPr>
              <a:lnSpc>
                <a:spcPts val="1900"/>
              </a:lnSpc>
            </a:pPr>
            <a:r>
              <a:rPr lang="zh-CN" altLang="en-US" sz="2000" smtClean="0"/>
              <a:t>（</a:t>
            </a:r>
            <a:r>
              <a:rPr lang="en-US" sz="2000" smtClean="0"/>
              <a:t>1</a:t>
            </a:r>
            <a:r>
              <a:rPr lang="zh-CN" altLang="en-US" sz="2000" smtClean="0"/>
              <a:t>）低瓦斯矿井，瓦斯检查工检查采掘工作面内及回风巷甲烷浓度每班次数少于 </a:t>
            </a:r>
            <a:r>
              <a:rPr lang="en-US" sz="2000" smtClean="0"/>
              <a:t>2 </a:t>
            </a:r>
            <a:r>
              <a:rPr lang="zh-CN" altLang="en-US" sz="2000" smtClean="0"/>
              <a:t>次。</a:t>
            </a:r>
          </a:p>
          <a:p>
            <a:pPr>
              <a:lnSpc>
                <a:spcPts val="1900"/>
              </a:lnSpc>
            </a:pPr>
            <a:r>
              <a:rPr lang="zh-CN" altLang="en-US" sz="2000" smtClean="0"/>
              <a:t>（</a:t>
            </a:r>
            <a:r>
              <a:rPr lang="en-US" sz="2000" smtClean="0"/>
              <a:t>2</a:t>
            </a:r>
            <a:r>
              <a:rPr lang="zh-CN" altLang="en-US" sz="2000" smtClean="0"/>
              <a:t>）高瓦斯矿井，瓦斯检查工检查采掘工作面内及回风巷甲烷浓度每班次数少于 </a:t>
            </a:r>
            <a:r>
              <a:rPr lang="en-US" sz="2000" smtClean="0"/>
              <a:t>3 </a:t>
            </a:r>
            <a:r>
              <a:rPr lang="zh-CN" altLang="en-US" sz="2000" smtClean="0"/>
              <a:t>次。</a:t>
            </a:r>
          </a:p>
          <a:p>
            <a:pPr>
              <a:lnSpc>
                <a:spcPts val="1900"/>
              </a:lnSpc>
            </a:pPr>
            <a:r>
              <a:rPr lang="zh-CN" altLang="en-US" sz="2000" smtClean="0"/>
              <a:t>（</a:t>
            </a:r>
            <a:r>
              <a:rPr lang="en-US" sz="2000" smtClean="0"/>
              <a:t>3</a:t>
            </a:r>
            <a:r>
              <a:rPr lang="zh-CN" altLang="en-US" sz="2000" smtClean="0"/>
              <a:t>）有煤</a:t>
            </a:r>
            <a:r>
              <a:rPr lang="en-US" sz="2000" smtClean="0"/>
              <a:t>(</a:t>
            </a:r>
            <a:r>
              <a:rPr lang="zh-CN" altLang="en-US" sz="2000" smtClean="0"/>
              <a:t>岩</a:t>
            </a:r>
            <a:r>
              <a:rPr lang="en-US" sz="2000" smtClean="0"/>
              <a:t>)</a:t>
            </a:r>
            <a:r>
              <a:rPr lang="zh-CN" altLang="en-US" sz="2000" smtClean="0"/>
              <a:t>与瓦斯（二氧化碳）突出危险或者瓦斯（二氧化碳）涌出量较大、变化异常的采掘工作面，对瓦斯或二氧化碳浓度，每班专人检查少于 </a:t>
            </a:r>
            <a:r>
              <a:rPr lang="en-US" sz="2000" smtClean="0"/>
              <a:t>3 </a:t>
            </a:r>
            <a:r>
              <a:rPr lang="zh-CN" altLang="en-US" sz="2000" smtClean="0"/>
              <a:t>次。</a:t>
            </a:r>
          </a:p>
          <a:p>
            <a:pPr>
              <a:lnSpc>
                <a:spcPts val="1900"/>
              </a:lnSpc>
            </a:pPr>
            <a:r>
              <a:rPr lang="zh-CN" altLang="en-US" sz="2000" smtClean="0"/>
              <a:t>（</a:t>
            </a:r>
            <a:r>
              <a:rPr lang="en-US" sz="2000" smtClean="0"/>
              <a:t>4</a:t>
            </a:r>
            <a:r>
              <a:rPr lang="zh-CN" altLang="en-US" sz="2000" smtClean="0"/>
              <a:t>）井下回风流中使用的机电设备设置地点及其开关附近</a:t>
            </a:r>
            <a:r>
              <a:rPr lang="en-US" sz="2000" smtClean="0"/>
              <a:t>20m </a:t>
            </a:r>
            <a:r>
              <a:rPr lang="zh-CN" altLang="en-US" sz="2000" smtClean="0"/>
              <a:t>范围内未每班检查甲烷浓度。</a:t>
            </a:r>
          </a:p>
          <a:p>
            <a:pPr>
              <a:lnSpc>
                <a:spcPts val="1900"/>
              </a:lnSpc>
            </a:pPr>
            <a:r>
              <a:rPr lang="zh-CN" altLang="en-US" sz="2000" smtClean="0"/>
              <a:t>（</a:t>
            </a:r>
            <a:r>
              <a:rPr lang="en-US" sz="2000" smtClean="0"/>
              <a:t>5</a:t>
            </a:r>
            <a:r>
              <a:rPr lang="zh-CN" altLang="en-US" sz="2000" smtClean="0"/>
              <a:t>）可能涌出或者积聚甲烷、二氧化碳的硐室和巷道，停工（停风）地点恢复施工、钻孔施工、巷道贯通、爆破作业、井下电气焊割等作业未按规定检查甲烷、二氧化碳浓度。</a:t>
            </a:r>
          </a:p>
          <a:p>
            <a:pPr>
              <a:lnSpc>
                <a:spcPts val="1900"/>
              </a:lnSpc>
            </a:pPr>
            <a:r>
              <a:rPr lang="en-US" sz="2000" smtClean="0"/>
              <a:t>2.</a:t>
            </a:r>
            <a:r>
              <a:rPr lang="zh-CN" altLang="en-US" sz="2000" smtClean="0"/>
              <a:t>本条中</a:t>
            </a:r>
            <a:r>
              <a:rPr lang="en-US" sz="2000" smtClean="0"/>
              <a:t>“</a:t>
            </a:r>
            <a:r>
              <a:rPr lang="zh-CN" altLang="en-US" sz="2000" smtClean="0">
                <a:solidFill>
                  <a:srgbClr val="FF0000"/>
                </a:solidFill>
              </a:rPr>
              <a:t>假检</a:t>
            </a:r>
            <a:r>
              <a:rPr lang="en-US" sz="2000" smtClean="0"/>
              <a:t>”</a:t>
            </a:r>
            <a:r>
              <a:rPr lang="zh-CN" altLang="en-US" sz="2000" smtClean="0"/>
              <a:t>，是指未实地检查瓦斯就填写记录、汇报情况的，或者填报、记录的数据与实际检测数据不符的。</a:t>
            </a:r>
          </a:p>
          <a:p>
            <a:pPr marL="0" marR="0" lvl="0" indent="457200" algn="l" defTabSz="914400" rtl="0" eaLnBrk="0" fontAlgn="base" latinLnBrk="0" hangingPunct="0">
              <a:lnSpc>
                <a:spcPts val="3675"/>
              </a:lnSpc>
              <a:spcBef>
                <a:spcPct val="0"/>
              </a:spcBef>
              <a:spcAft>
                <a:spcPct val="0"/>
              </a:spcAft>
              <a:buClrTx/>
              <a:buSzTx/>
              <a:buFont typeface="Arial" pitchFamily="34" charset="0"/>
              <a:buNone/>
              <a:defRPr/>
            </a:pPr>
            <a:endParaRPr kumimoji="0" lang="en-US" altLang="zh-CN" sz="2400" b="1" i="0" u="none" strike="noStrike" kern="0" cap="none" spc="0" normalizeH="0" baseline="0" noProof="1" smtClean="0">
              <a:ln>
                <a:noFill/>
              </a:ln>
              <a:solidFill>
                <a:schemeClr val="tx1"/>
              </a:solidFill>
              <a:effectLst/>
              <a:uLnTx/>
              <a:uFillTx/>
              <a:latin typeface="楷体_GB2312" pitchFamily="49" charset="-122"/>
              <a:ea typeface="楷体_GB2312" pitchFamily="49" charset="-122"/>
              <a:cs typeface="楷体_GB2312" pitchFamily="49" charset="-122"/>
            </a:endParaRPr>
          </a:p>
        </p:txBody>
      </p:sp>
      <p:sp>
        <p:nvSpPr>
          <p:cNvPr id="37892" name="日期占位符 20483"/>
          <p:cNvSpPr txBox="1">
            <a:spLocks noGrp="1"/>
          </p:cNvSpPr>
          <p:nvPr>
            <p:ph type="dt" sz="half" idx="10"/>
          </p:nvPr>
        </p:nvSpPr>
        <p:spPr/>
        <p:txBody>
          <a:bodyPr anchor="ctr" anchorCtr="0"/>
          <a:lstStyle>
            <a:lvl1pPr marL="0" lvl="0" indent="0" algn="l" defTabSz="914400" rtl="0" eaLnBrk="0" fontAlgn="base" latinLnBrk="0" hangingPunct="0">
              <a:lnSpc>
                <a:spcPct val="100000"/>
              </a:lnSpc>
              <a:spcBef>
                <a:spcPct val="0"/>
              </a:spcBef>
              <a:spcAft>
                <a:spcPct val="0"/>
              </a:spcAft>
              <a:buSzTx/>
              <a:buFont typeface="Times New Roman" panose="02020603050405020304" pitchFamily="18"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5pPr>
          </a:lstStyle>
          <a:p>
            <a:pPr lvl="0" eaLnBrk="1" hangingPunct="1">
              <a:buFont typeface="Arial" pitchFamily="34" charset="0"/>
              <a:buChar char="•"/>
            </a:pPr>
            <a:fld id="{BB962C8B-B14F-4D97-AF65-F5344CB8AC3E}" type="datetime5">
              <a:rPr lang="en-US" altLang="en-US" sz="1200">
                <a:solidFill>
                  <a:srgbClr val="898989"/>
                </a:solidFill>
                <a:latin typeface="Cambria" panose="02040503050406030204" pitchFamily="18" charset="0"/>
                <a:ea typeface="黑体" panose="02010609060101010101" pitchFamily="49" charset="-122"/>
              </a:rPr>
              <a:pPr lvl="0" eaLnBrk="1" hangingPunct="1">
                <a:buFont typeface="Arial" pitchFamily="34" charset="0"/>
                <a:buChar char="•"/>
              </a:pPr>
              <a:t>16-Sep-24</a:t>
            </a:fld>
            <a:endParaRPr lang="en-US" altLang="en-US" sz="1200">
              <a:solidFill>
                <a:srgbClr val="898989"/>
              </a:solidFill>
              <a:latin typeface="Cambria" panose="02040503050406030204" pitchFamily="18" charset="0"/>
              <a:ea typeface="黑体" panose="02010609060101010101" pitchFamily="49" charset="-122"/>
            </a:endParaRPr>
          </a:p>
        </p:txBody>
      </p:sp>
    </p:spTree>
  </p:cSld>
  <p:clrMapOvr>
    <a:masterClrMapping/>
  </p:clrMapOvr>
  <p:transition spd="slow"/>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标题 4"/>
          <p:cNvSpPr>
            <a:spLocks noGrp="1"/>
          </p:cNvSpPr>
          <p:nvPr>
            <p:ph type="title"/>
          </p:nvPr>
        </p:nvSpPr>
        <p:spPr>
          <a:xfrm>
            <a:off x="457200" y="19034"/>
            <a:ext cx="8186766" cy="981074"/>
          </a:xfrm>
        </p:spPr>
        <p:txBody>
          <a:bodyPr/>
          <a:lstStyle/>
          <a:p>
            <a:r>
              <a:rPr lang="en-US" smtClean="0"/>
              <a:t> </a:t>
            </a:r>
            <a:r>
              <a:rPr lang="zh-CN" altLang="en-US" sz="2800" noProof="1" smtClean="0">
                <a:solidFill>
                  <a:srgbClr val="FF0000"/>
                </a:solidFill>
                <a:effectLst>
                  <a:outerShdw blurRad="38100" dist="38100" dir="2700000">
                    <a:srgbClr val="000000"/>
                  </a:outerShdw>
                </a:effectLst>
              </a:rPr>
              <a:t>第二方面：</a:t>
            </a:r>
            <a:r>
              <a:rPr lang="zh-CN" altLang="en-US" sz="2800" smtClean="0">
                <a:solidFill>
                  <a:srgbClr val="FF0000"/>
                </a:solidFill>
              </a:rPr>
              <a:t>“瓦斯超限作业”重大事故隐患</a:t>
            </a:r>
            <a:endParaRPr lang="zh-CN" altLang="en-US" sz="2800">
              <a:solidFill>
                <a:srgbClr val="FF0000"/>
              </a:solidFill>
            </a:endParaRPr>
          </a:p>
        </p:txBody>
      </p:sp>
      <p:sp>
        <p:nvSpPr>
          <p:cNvPr id="24579" name="内容占位符 20482"/>
          <p:cNvSpPr>
            <a:spLocks noGrp="1" noChangeArrowheads="1"/>
          </p:cNvSpPr>
          <p:nvPr>
            <p:ph idx="1"/>
          </p:nvPr>
        </p:nvSpPr>
        <p:spPr>
          <a:xfrm>
            <a:off x="500034" y="1071546"/>
            <a:ext cx="8429683" cy="5468938"/>
          </a:xfrm>
        </p:spPr>
        <p:txBody>
          <a:bodyPr vert="horz" wrap="square" lIns="91440" tIns="45720" rIns="91440" bIns="45720" numCol="1" anchor="t" anchorCtr="0" compatLnSpc="1"/>
          <a:lstStyle/>
          <a:p>
            <a:r>
              <a:rPr lang="zh-CN" altLang="en-US" sz="2400" smtClean="0">
                <a:solidFill>
                  <a:srgbClr val="FF0000"/>
                </a:solidFill>
              </a:rPr>
              <a:t>（二）井下瓦斯超限后继续作业或者未按照国家规定处置</a:t>
            </a:r>
          </a:p>
          <a:p>
            <a:r>
              <a:rPr lang="zh-CN" altLang="en-US" sz="2400" smtClean="0">
                <a:solidFill>
                  <a:srgbClr val="FF0000"/>
                </a:solidFill>
              </a:rPr>
              <a:t>继续进行作业的；</a:t>
            </a:r>
          </a:p>
          <a:p>
            <a:r>
              <a:rPr lang="en-US" altLang="zh-CN" sz="2000" smtClean="0">
                <a:solidFill>
                  <a:srgbClr val="FF0000"/>
                </a:solidFill>
              </a:rPr>
              <a:t>【</a:t>
            </a:r>
            <a:r>
              <a:rPr lang="zh-CN" altLang="en-US" sz="2000" smtClean="0">
                <a:solidFill>
                  <a:srgbClr val="FF0000"/>
                </a:solidFill>
              </a:rPr>
              <a:t>解读</a:t>
            </a:r>
            <a:r>
              <a:rPr lang="en-US" altLang="zh-CN" sz="2000" smtClean="0">
                <a:solidFill>
                  <a:srgbClr val="FF0000"/>
                </a:solidFill>
              </a:rPr>
              <a:t>】</a:t>
            </a:r>
          </a:p>
          <a:p>
            <a:pPr>
              <a:lnSpc>
                <a:spcPts val="1900"/>
              </a:lnSpc>
            </a:pPr>
            <a:r>
              <a:rPr lang="zh-CN" altLang="en-US" sz="2000" smtClean="0"/>
              <a:t>本条是指违反</a:t>
            </a:r>
            <a:r>
              <a:rPr lang="en-US" altLang="zh-CN" sz="2000" smtClean="0"/>
              <a:t>《</a:t>
            </a:r>
            <a:r>
              <a:rPr lang="zh-CN" altLang="en-US" sz="2000" smtClean="0"/>
              <a:t>煤矿安全规程</a:t>
            </a:r>
            <a:r>
              <a:rPr lang="en-US" altLang="zh-CN" sz="2000" smtClean="0"/>
              <a:t>》</a:t>
            </a:r>
            <a:r>
              <a:rPr lang="zh-CN" altLang="en-US" sz="2000" smtClean="0">
                <a:solidFill>
                  <a:srgbClr val="FF0000"/>
                </a:solidFill>
              </a:rPr>
              <a:t>第一百七十二条</a:t>
            </a:r>
            <a:r>
              <a:rPr lang="zh-CN" altLang="en-US" sz="2000" smtClean="0"/>
              <a:t>、</a:t>
            </a:r>
            <a:r>
              <a:rPr lang="zh-CN" altLang="en-US" sz="2000" smtClean="0">
                <a:solidFill>
                  <a:srgbClr val="FF0000"/>
                </a:solidFill>
              </a:rPr>
              <a:t>第一百七十三条</a:t>
            </a:r>
            <a:r>
              <a:rPr lang="zh-CN" altLang="en-US" sz="2000" smtClean="0"/>
              <a:t>、</a:t>
            </a:r>
            <a:r>
              <a:rPr lang="zh-CN" altLang="en-US" sz="2000" smtClean="0">
                <a:solidFill>
                  <a:srgbClr val="FF0000"/>
                </a:solidFill>
              </a:rPr>
              <a:t>第一百七十四条</a:t>
            </a:r>
            <a:r>
              <a:rPr lang="zh-CN" altLang="en-US" sz="2000" smtClean="0"/>
              <a:t>有关规定，存在下列情形之一的：</a:t>
            </a:r>
          </a:p>
          <a:p>
            <a:pPr>
              <a:lnSpc>
                <a:spcPts val="1900"/>
              </a:lnSpc>
            </a:pPr>
            <a:r>
              <a:rPr lang="zh-CN" altLang="en-US" sz="2000" smtClean="0"/>
              <a:t>（</a:t>
            </a:r>
            <a:r>
              <a:rPr lang="en-US" sz="2000" smtClean="0"/>
              <a:t>1</a:t>
            </a:r>
            <a:r>
              <a:rPr lang="zh-CN" altLang="en-US" sz="2000" smtClean="0"/>
              <a:t>）</a:t>
            </a:r>
            <a:r>
              <a:rPr lang="zh-CN" altLang="en-US" sz="2000" smtClean="0">
                <a:solidFill>
                  <a:srgbClr val="FF0000"/>
                </a:solidFill>
              </a:rPr>
              <a:t>采区回风巷</a:t>
            </a:r>
            <a:r>
              <a:rPr lang="zh-CN" altLang="en-US" sz="2000" smtClean="0"/>
              <a:t>、</a:t>
            </a:r>
            <a:r>
              <a:rPr lang="zh-CN" altLang="en-US" sz="2000" smtClean="0">
                <a:solidFill>
                  <a:srgbClr val="FF0000"/>
                </a:solidFill>
              </a:rPr>
              <a:t>采掘工作面回风巷风流</a:t>
            </a:r>
            <a:r>
              <a:rPr lang="zh-CN" altLang="en-US" sz="2000" smtClean="0"/>
              <a:t>中</a:t>
            </a:r>
            <a:r>
              <a:rPr lang="zh-CN" altLang="en-US" sz="2000" smtClean="0">
                <a:solidFill>
                  <a:srgbClr val="FF0000"/>
                </a:solidFill>
              </a:rPr>
              <a:t>甲烷</a:t>
            </a:r>
            <a:r>
              <a:rPr lang="zh-CN" altLang="en-US" sz="2000" smtClean="0"/>
              <a:t>浓度超过</a:t>
            </a:r>
            <a:r>
              <a:rPr lang="en-US" sz="2000" smtClean="0">
                <a:solidFill>
                  <a:srgbClr val="FF0000"/>
                </a:solidFill>
              </a:rPr>
              <a:t>1.0%</a:t>
            </a:r>
            <a:r>
              <a:rPr lang="zh-CN" altLang="en-US" sz="2000" smtClean="0"/>
              <a:t>时或者</a:t>
            </a:r>
            <a:r>
              <a:rPr lang="zh-CN" altLang="en-US" sz="2000" smtClean="0">
                <a:solidFill>
                  <a:srgbClr val="FF0000"/>
                </a:solidFill>
              </a:rPr>
              <a:t>二氧化碳</a:t>
            </a:r>
            <a:r>
              <a:rPr lang="zh-CN" altLang="en-US" sz="2000" smtClean="0"/>
              <a:t>浓度超过 </a:t>
            </a:r>
            <a:r>
              <a:rPr lang="en-US" sz="2000" smtClean="0">
                <a:solidFill>
                  <a:srgbClr val="FF0000"/>
                </a:solidFill>
              </a:rPr>
              <a:t>1.5</a:t>
            </a:r>
            <a:r>
              <a:rPr lang="en-US" sz="2000" smtClean="0"/>
              <a:t>%</a:t>
            </a:r>
            <a:r>
              <a:rPr lang="zh-CN" altLang="en-US" sz="2000" smtClean="0"/>
              <a:t>时，未</a:t>
            </a:r>
            <a:r>
              <a:rPr lang="zh-CN" altLang="en-US" sz="2000" smtClean="0">
                <a:solidFill>
                  <a:srgbClr val="FF0000"/>
                </a:solidFill>
              </a:rPr>
              <a:t>停止工作</a:t>
            </a:r>
            <a:r>
              <a:rPr lang="zh-CN" altLang="en-US" sz="2000" smtClean="0"/>
              <a:t>，</a:t>
            </a:r>
            <a:r>
              <a:rPr lang="zh-CN" altLang="en-US" sz="2000" smtClean="0">
                <a:solidFill>
                  <a:srgbClr val="FF0000"/>
                </a:solidFill>
              </a:rPr>
              <a:t>撤出人员</a:t>
            </a:r>
            <a:r>
              <a:rPr lang="zh-CN" altLang="en-US" sz="2000" smtClean="0"/>
              <a:t>，</a:t>
            </a:r>
            <a:r>
              <a:rPr lang="zh-CN" altLang="en-US" sz="2000" smtClean="0">
                <a:solidFill>
                  <a:srgbClr val="FF0000"/>
                </a:solidFill>
              </a:rPr>
              <a:t>采取措施</a:t>
            </a:r>
            <a:r>
              <a:rPr lang="zh-CN" altLang="en-US" sz="2000" smtClean="0"/>
              <a:t>，进行处理的。</a:t>
            </a:r>
          </a:p>
          <a:p>
            <a:pPr>
              <a:lnSpc>
                <a:spcPts val="1900"/>
              </a:lnSpc>
            </a:pPr>
            <a:r>
              <a:rPr lang="zh-CN" altLang="en-US" sz="2000" smtClean="0"/>
              <a:t>（</a:t>
            </a:r>
            <a:r>
              <a:rPr lang="en-US" sz="2000" smtClean="0"/>
              <a:t>2</a:t>
            </a:r>
            <a:r>
              <a:rPr lang="zh-CN" altLang="en-US" sz="2000" smtClean="0"/>
              <a:t>）</a:t>
            </a:r>
            <a:r>
              <a:rPr lang="zh-CN" altLang="en-US" sz="2000" smtClean="0">
                <a:solidFill>
                  <a:srgbClr val="FF0000"/>
                </a:solidFill>
              </a:rPr>
              <a:t>采掘工作面</a:t>
            </a:r>
            <a:r>
              <a:rPr lang="zh-CN" altLang="en-US" sz="2000" smtClean="0"/>
              <a:t>及</a:t>
            </a:r>
            <a:r>
              <a:rPr lang="zh-CN" altLang="en-US" sz="2000" smtClean="0">
                <a:solidFill>
                  <a:srgbClr val="FF0000"/>
                </a:solidFill>
              </a:rPr>
              <a:t>其他作业地点</a:t>
            </a:r>
            <a:r>
              <a:rPr lang="zh-CN" altLang="en-US" sz="2000" smtClean="0"/>
              <a:t>风流中</a:t>
            </a:r>
            <a:r>
              <a:rPr lang="zh-CN" altLang="en-US" sz="2000" smtClean="0">
                <a:solidFill>
                  <a:srgbClr val="FF0000"/>
                </a:solidFill>
              </a:rPr>
              <a:t>甲烷</a:t>
            </a:r>
            <a:r>
              <a:rPr lang="zh-CN" altLang="en-US" sz="2000" smtClean="0"/>
              <a:t>浓度达到 </a:t>
            </a:r>
            <a:r>
              <a:rPr lang="en-US" sz="2000" smtClean="0">
                <a:solidFill>
                  <a:srgbClr val="FF0000"/>
                </a:solidFill>
              </a:rPr>
              <a:t>1.0%</a:t>
            </a:r>
            <a:r>
              <a:rPr lang="zh-CN" altLang="en-US" sz="2000" smtClean="0"/>
              <a:t>时，仍使用</a:t>
            </a:r>
            <a:r>
              <a:rPr lang="zh-CN" altLang="en-US" sz="2000" smtClean="0">
                <a:solidFill>
                  <a:srgbClr val="FF0000"/>
                </a:solidFill>
              </a:rPr>
              <a:t>电钻打眼</a:t>
            </a:r>
            <a:r>
              <a:rPr lang="zh-CN" altLang="en-US" sz="2000" smtClean="0"/>
              <a:t>的；或者</a:t>
            </a:r>
            <a:r>
              <a:rPr lang="zh-CN" altLang="en-US" sz="2000" smtClean="0">
                <a:solidFill>
                  <a:srgbClr val="FF0000"/>
                </a:solidFill>
              </a:rPr>
              <a:t>爆破地点附近 </a:t>
            </a:r>
            <a:r>
              <a:rPr lang="en-US" sz="2000" smtClean="0">
                <a:solidFill>
                  <a:srgbClr val="FF0000"/>
                </a:solidFill>
              </a:rPr>
              <a:t>20m </a:t>
            </a:r>
            <a:r>
              <a:rPr lang="zh-CN" altLang="en-US" sz="2000" smtClean="0">
                <a:solidFill>
                  <a:srgbClr val="FF0000"/>
                </a:solidFill>
              </a:rPr>
              <a:t>以内</a:t>
            </a:r>
            <a:r>
              <a:rPr lang="zh-CN" altLang="en-US" sz="2000" smtClean="0"/>
              <a:t>风流中</a:t>
            </a:r>
            <a:r>
              <a:rPr lang="zh-CN" altLang="en-US" sz="2000" smtClean="0">
                <a:solidFill>
                  <a:srgbClr val="FF0000"/>
                </a:solidFill>
              </a:rPr>
              <a:t>甲烷</a:t>
            </a:r>
            <a:r>
              <a:rPr lang="zh-CN" altLang="en-US" sz="2000" smtClean="0"/>
              <a:t>浓度达到 </a:t>
            </a:r>
            <a:r>
              <a:rPr lang="en-US" sz="2000" smtClean="0">
                <a:solidFill>
                  <a:srgbClr val="FF0000"/>
                </a:solidFill>
              </a:rPr>
              <a:t>1.0%</a:t>
            </a:r>
            <a:r>
              <a:rPr lang="zh-CN" altLang="en-US" sz="2000" smtClean="0"/>
              <a:t>时，仍实施</a:t>
            </a:r>
            <a:r>
              <a:rPr lang="zh-CN" altLang="en-US" sz="2000" smtClean="0">
                <a:solidFill>
                  <a:srgbClr val="FF0000"/>
                </a:solidFill>
              </a:rPr>
              <a:t>爆破</a:t>
            </a:r>
            <a:r>
              <a:rPr lang="zh-CN" altLang="en-US" sz="2000" smtClean="0"/>
              <a:t>的。</a:t>
            </a:r>
          </a:p>
          <a:p>
            <a:pPr>
              <a:lnSpc>
                <a:spcPts val="1900"/>
              </a:lnSpc>
            </a:pPr>
            <a:r>
              <a:rPr lang="zh-CN" altLang="en-US" sz="2000" smtClean="0"/>
              <a:t>（</a:t>
            </a:r>
            <a:r>
              <a:rPr lang="en-US" sz="2000" smtClean="0"/>
              <a:t>3</a:t>
            </a:r>
            <a:r>
              <a:rPr lang="zh-CN" altLang="en-US" sz="2000" smtClean="0"/>
              <a:t>）</a:t>
            </a:r>
            <a:r>
              <a:rPr lang="zh-CN" altLang="en-US" sz="2000" smtClean="0">
                <a:solidFill>
                  <a:srgbClr val="FF0000"/>
                </a:solidFill>
              </a:rPr>
              <a:t>采掘工作面</a:t>
            </a:r>
            <a:r>
              <a:rPr lang="zh-CN" altLang="en-US" sz="2000" smtClean="0"/>
              <a:t>及</a:t>
            </a:r>
            <a:r>
              <a:rPr lang="zh-CN" altLang="en-US" sz="2000" smtClean="0">
                <a:solidFill>
                  <a:srgbClr val="FF0000"/>
                </a:solidFill>
              </a:rPr>
              <a:t>其他作业地点</a:t>
            </a:r>
            <a:r>
              <a:rPr lang="zh-CN" altLang="en-US" sz="2000" smtClean="0"/>
              <a:t>风流中、</a:t>
            </a:r>
            <a:r>
              <a:rPr lang="zh-CN" altLang="en-US" sz="2000" smtClean="0">
                <a:solidFill>
                  <a:srgbClr val="FF0000"/>
                </a:solidFill>
              </a:rPr>
              <a:t>电动机及其开关安设地点</a:t>
            </a:r>
            <a:r>
              <a:rPr lang="zh-CN" altLang="en-US" sz="2000" smtClean="0"/>
              <a:t>附近 </a:t>
            </a:r>
            <a:r>
              <a:rPr lang="en-US" sz="2000" smtClean="0">
                <a:solidFill>
                  <a:srgbClr val="FF0000"/>
                </a:solidFill>
              </a:rPr>
              <a:t>20m </a:t>
            </a:r>
            <a:r>
              <a:rPr lang="zh-CN" altLang="en-US" sz="2000" smtClean="0"/>
              <a:t>以内风流中的</a:t>
            </a:r>
            <a:r>
              <a:rPr lang="zh-CN" altLang="en-US" sz="2000" smtClean="0">
                <a:solidFill>
                  <a:srgbClr val="FF0000"/>
                </a:solidFill>
              </a:rPr>
              <a:t>甲烷</a:t>
            </a:r>
            <a:r>
              <a:rPr lang="zh-CN" altLang="en-US" sz="2000" smtClean="0"/>
              <a:t>浓度达到 </a:t>
            </a:r>
            <a:r>
              <a:rPr lang="en-US" sz="2000" smtClean="0">
                <a:solidFill>
                  <a:srgbClr val="FF0000"/>
                </a:solidFill>
              </a:rPr>
              <a:t>1.5</a:t>
            </a:r>
            <a:r>
              <a:rPr lang="en-US" sz="2000" smtClean="0"/>
              <a:t>%</a:t>
            </a:r>
            <a:r>
              <a:rPr lang="zh-CN" altLang="en-US" sz="2000" smtClean="0"/>
              <a:t>时，未</a:t>
            </a:r>
            <a:r>
              <a:rPr lang="zh-CN" altLang="en-US" sz="2000" smtClean="0">
                <a:solidFill>
                  <a:srgbClr val="FF0000"/>
                </a:solidFill>
              </a:rPr>
              <a:t>停止工作</a:t>
            </a:r>
            <a:r>
              <a:rPr lang="zh-CN" altLang="en-US" sz="2000" smtClean="0"/>
              <a:t>，</a:t>
            </a:r>
            <a:r>
              <a:rPr lang="zh-CN" altLang="en-US" sz="2000" smtClean="0">
                <a:solidFill>
                  <a:srgbClr val="FF0000"/>
                </a:solidFill>
              </a:rPr>
              <a:t>切断电源</a:t>
            </a:r>
            <a:r>
              <a:rPr lang="zh-CN" altLang="en-US" sz="2000" smtClean="0"/>
              <a:t>，</a:t>
            </a:r>
            <a:r>
              <a:rPr lang="zh-CN" altLang="en-US" sz="2000" smtClean="0">
                <a:solidFill>
                  <a:srgbClr val="FF0000"/>
                </a:solidFill>
              </a:rPr>
              <a:t>撤出人员</a:t>
            </a:r>
            <a:r>
              <a:rPr lang="zh-CN" altLang="en-US" sz="2000" smtClean="0"/>
              <a:t>，进行处理的。</a:t>
            </a:r>
          </a:p>
          <a:p>
            <a:pPr>
              <a:lnSpc>
                <a:spcPts val="1900"/>
              </a:lnSpc>
            </a:pPr>
            <a:r>
              <a:rPr lang="zh-CN" altLang="en-US" sz="2000" smtClean="0"/>
              <a:t>（</a:t>
            </a:r>
            <a:r>
              <a:rPr lang="en-US" sz="2000" smtClean="0"/>
              <a:t>4</a:t>
            </a:r>
            <a:r>
              <a:rPr lang="zh-CN" altLang="en-US" sz="2000" smtClean="0"/>
              <a:t>）</a:t>
            </a:r>
            <a:r>
              <a:rPr lang="zh-CN" altLang="en-US" sz="2000" smtClean="0">
                <a:solidFill>
                  <a:srgbClr val="FF0000"/>
                </a:solidFill>
              </a:rPr>
              <a:t>采掘工作面</a:t>
            </a:r>
            <a:r>
              <a:rPr lang="zh-CN" altLang="en-US" sz="2000" smtClean="0"/>
              <a:t>及</a:t>
            </a:r>
            <a:r>
              <a:rPr lang="zh-CN" altLang="en-US" sz="2000" smtClean="0">
                <a:solidFill>
                  <a:srgbClr val="FF0000"/>
                </a:solidFill>
              </a:rPr>
              <a:t>其他巷道内</a:t>
            </a:r>
            <a:r>
              <a:rPr lang="zh-CN" altLang="en-US" sz="2000" smtClean="0"/>
              <a:t>，</a:t>
            </a:r>
            <a:r>
              <a:rPr lang="zh-CN" altLang="en-US" sz="2000" smtClean="0">
                <a:solidFill>
                  <a:srgbClr val="FF0000"/>
                </a:solidFill>
              </a:rPr>
              <a:t>体积大于 </a:t>
            </a:r>
            <a:r>
              <a:rPr lang="en-US" sz="2000" smtClean="0">
                <a:solidFill>
                  <a:srgbClr val="FF0000"/>
                </a:solidFill>
              </a:rPr>
              <a:t>0.5m </a:t>
            </a:r>
            <a:r>
              <a:rPr lang="zh-CN" altLang="en-US" sz="2000" smtClean="0">
                <a:solidFill>
                  <a:srgbClr val="FF0000"/>
                </a:solidFill>
              </a:rPr>
              <a:t>的空间内</a:t>
            </a:r>
            <a:r>
              <a:rPr lang="zh-CN" altLang="en-US" sz="2000" smtClean="0"/>
              <a:t>积聚的</a:t>
            </a:r>
            <a:r>
              <a:rPr lang="zh-CN" altLang="en-US" sz="2000" smtClean="0">
                <a:solidFill>
                  <a:srgbClr val="FF0000"/>
                </a:solidFill>
              </a:rPr>
              <a:t>甲烷</a:t>
            </a:r>
            <a:r>
              <a:rPr lang="zh-CN" altLang="en-US" sz="2000" smtClean="0"/>
              <a:t>浓度达到 </a:t>
            </a:r>
            <a:r>
              <a:rPr lang="en-US" sz="2000" smtClean="0">
                <a:solidFill>
                  <a:srgbClr val="FF0000"/>
                </a:solidFill>
              </a:rPr>
              <a:t>2.0%</a:t>
            </a:r>
            <a:r>
              <a:rPr lang="zh-CN" altLang="en-US" sz="2000" smtClean="0"/>
              <a:t>时，</a:t>
            </a:r>
            <a:r>
              <a:rPr lang="zh-CN" altLang="en-US" sz="2000" smtClean="0">
                <a:solidFill>
                  <a:srgbClr val="FF0000"/>
                </a:solidFill>
              </a:rPr>
              <a:t>附近 </a:t>
            </a:r>
            <a:r>
              <a:rPr lang="en-US" sz="2000" smtClean="0">
                <a:solidFill>
                  <a:srgbClr val="FF0000"/>
                </a:solidFill>
              </a:rPr>
              <a:t>20m </a:t>
            </a:r>
            <a:r>
              <a:rPr lang="zh-CN" altLang="en-US" sz="2000" smtClean="0">
                <a:solidFill>
                  <a:srgbClr val="FF0000"/>
                </a:solidFill>
              </a:rPr>
              <a:t>内</a:t>
            </a:r>
            <a:r>
              <a:rPr lang="zh-CN" altLang="en-US" sz="2000" smtClean="0"/>
              <a:t>未</a:t>
            </a:r>
            <a:r>
              <a:rPr lang="zh-CN" altLang="en-US" sz="2000" smtClean="0">
                <a:solidFill>
                  <a:srgbClr val="FF0000"/>
                </a:solidFill>
              </a:rPr>
              <a:t>停止工作</a:t>
            </a:r>
            <a:r>
              <a:rPr lang="zh-CN" altLang="en-US" sz="2000" smtClean="0"/>
              <a:t>，</a:t>
            </a:r>
            <a:r>
              <a:rPr lang="zh-CN" altLang="en-US" sz="2000" smtClean="0">
                <a:solidFill>
                  <a:srgbClr val="FF0000"/>
                </a:solidFill>
              </a:rPr>
              <a:t>撤出人员，切断电源，</a:t>
            </a:r>
            <a:r>
              <a:rPr lang="zh-CN" altLang="en-US" sz="2000" smtClean="0"/>
              <a:t>进行处理的。</a:t>
            </a:r>
          </a:p>
          <a:p>
            <a:pPr>
              <a:lnSpc>
                <a:spcPts val="1900"/>
              </a:lnSpc>
            </a:pPr>
            <a:r>
              <a:rPr lang="zh-CN" altLang="en-US" sz="2000" smtClean="0"/>
              <a:t>（</a:t>
            </a:r>
            <a:r>
              <a:rPr lang="en-US" sz="2000" smtClean="0"/>
              <a:t>5</a:t>
            </a:r>
            <a:r>
              <a:rPr lang="zh-CN" altLang="en-US" sz="2000" smtClean="0"/>
              <a:t>）</a:t>
            </a:r>
            <a:r>
              <a:rPr lang="zh-CN" altLang="en-US" sz="2000" smtClean="0">
                <a:solidFill>
                  <a:srgbClr val="FF0000"/>
                </a:solidFill>
              </a:rPr>
              <a:t>采掘工作面</a:t>
            </a:r>
            <a:r>
              <a:rPr lang="zh-CN" altLang="en-US" sz="2000" smtClean="0"/>
              <a:t>风流中</a:t>
            </a:r>
            <a:r>
              <a:rPr lang="zh-CN" altLang="en-US" sz="2000" smtClean="0">
                <a:solidFill>
                  <a:srgbClr val="FF0000"/>
                </a:solidFill>
              </a:rPr>
              <a:t>二氧化碳</a:t>
            </a:r>
            <a:r>
              <a:rPr lang="zh-CN" altLang="en-US" sz="2000" smtClean="0"/>
              <a:t>浓度达到 </a:t>
            </a:r>
            <a:r>
              <a:rPr lang="en-US" sz="2000" smtClean="0">
                <a:solidFill>
                  <a:srgbClr val="FF0000"/>
                </a:solidFill>
              </a:rPr>
              <a:t>1.5</a:t>
            </a:r>
            <a:r>
              <a:rPr lang="zh-CN" altLang="en-US" sz="2000" smtClean="0">
                <a:solidFill>
                  <a:srgbClr val="FF0000"/>
                </a:solidFill>
              </a:rPr>
              <a:t>％</a:t>
            </a:r>
            <a:r>
              <a:rPr lang="zh-CN" altLang="en-US" sz="2000" smtClean="0"/>
              <a:t>时，未</a:t>
            </a:r>
            <a:r>
              <a:rPr lang="zh-CN" altLang="en-US" sz="2000" smtClean="0">
                <a:solidFill>
                  <a:srgbClr val="FF0000"/>
                </a:solidFill>
              </a:rPr>
              <a:t>停止工作，撤出人员，查明原因，制定措施，</a:t>
            </a:r>
            <a:r>
              <a:rPr lang="zh-CN" altLang="en-US" sz="2000" smtClean="0"/>
              <a:t>进行处理的。</a:t>
            </a:r>
          </a:p>
          <a:p>
            <a:pPr marL="0" marR="0" lvl="0" indent="457200" algn="l" defTabSz="914400" rtl="0" eaLnBrk="0" fontAlgn="base" latinLnBrk="0" hangingPunct="0">
              <a:lnSpc>
                <a:spcPts val="3675"/>
              </a:lnSpc>
              <a:spcBef>
                <a:spcPct val="0"/>
              </a:spcBef>
              <a:spcAft>
                <a:spcPct val="0"/>
              </a:spcAft>
              <a:buClrTx/>
              <a:buSzTx/>
              <a:buFont typeface="Arial" pitchFamily="34" charset="0"/>
              <a:buNone/>
              <a:defRPr/>
            </a:pPr>
            <a:endParaRPr kumimoji="0" lang="en-US" altLang="zh-CN" sz="2400" b="1" i="0" u="none" strike="noStrike" kern="0" cap="none" spc="0" normalizeH="0" baseline="0" noProof="1"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0" algn="l" defTabSz="914400" rtl="0" eaLnBrk="0" fontAlgn="base" latinLnBrk="0" hangingPunct="0">
              <a:lnSpc>
                <a:spcPts val="3000"/>
              </a:lnSpc>
              <a:spcBef>
                <a:spcPct val="0"/>
              </a:spcBef>
              <a:spcAft>
                <a:spcPct val="0"/>
              </a:spcAft>
              <a:buClrTx/>
              <a:buSzTx/>
              <a:buFont typeface="Arial" pitchFamily="34" charset="0"/>
              <a:buNone/>
              <a:defRPr/>
            </a:pPr>
            <a:endParaRPr kumimoji="0" lang="en-US" altLang="zh-CN" sz="2400" b="1" i="0" u="none" strike="noStrike" kern="0" cap="none" spc="0" normalizeH="0" baseline="0" noProof="1"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457200" algn="l" defTabSz="914400" rtl="0" eaLnBrk="0" fontAlgn="base" latinLnBrk="0" hangingPunct="0">
              <a:lnSpc>
                <a:spcPts val="3675"/>
              </a:lnSpc>
              <a:spcBef>
                <a:spcPct val="0"/>
              </a:spcBef>
              <a:spcAft>
                <a:spcPct val="0"/>
              </a:spcAft>
              <a:buClrTx/>
              <a:buSzTx/>
              <a:buFont typeface="Arial" pitchFamily="34" charset="0"/>
              <a:buNone/>
              <a:defRPr/>
            </a:pPr>
            <a:endParaRPr kumimoji="0" lang="en-US" altLang="zh-CN" sz="2400" b="1" i="0" u="none" strike="noStrike" kern="0" cap="none" spc="0" normalizeH="0" baseline="0" noProof="1" smtClean="0">
              <a:ln>
                <a:noFill/>
              </a:ln>
              <a:solidFill>
                <a:schemeClr val="tx1"/>
              </a:solidFill>
              <a:effectLst/>
              <a:uLnTx/>
              <a:uFillTx/>
              <a:latin typeface="楷体_GB2312" pitchFamily="49" charset="-122"/>
              <a:ea typeface="楷体_GB2312" pitchFamily="49" charset="-122"/>
              <a:cs typeface="楷体_GB2312" pitchFamily="49" charset="-122"/>
            </a:endParaRPr>
          </a:p>
        </p:txBody>
      </p:sp>
    </p:spTree>
  </p:cSld>
  <p:clrMapOvr>
    <a:masterClrMapping/>
  </p:clrMapOvr>
  <p:transition spd="slow"/>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标题 4"/>
          <p:cNvSpPr>
            <a:spLocks noGrp="1"/>
          </p:cNvSpPr>
          <p:nvPr>
            <p:ph type="title"/>
          </p:nvPr>
        </p:nvSpPr>
        <p:spPr>
          <a:xfrm>
            <a:off x="457200" y="19034"/>
            <a:ext cx="8186766" cy="981074"/>
          </a:xfrm>
        </p:spPr>
        <p:txBody>
          <a:bodyPr/>
          <a:lstStyle/>
          <a:p>
            <a:r>
              <a:rPr lang="en-US" smtClean="0"/>
              <a:t> </a:t>
            </a:r>
            <a:r>
              <a:rPr lang="zh-CN" altLang="en-US" sz="2800" noProof="1" smtClean="0">
                <a:solidFill>
                  <a:srgbClr val="FF0000"/>
                </a:solidFill>
                <a:effectLst>
                  <a:outerShdw blurRad="38100" dist="38100" dir="2700000">
                    <a:srgbClr val="000000"/>
                  </a:outerShdw>
                </a:effectLst>
              </a:rPr>
              <a:t>第二方面：</a:t>
            </a:r>
            <a:r>
              <a:rPr lang="zh-CN" altLang="en-US" sz="2800" smtClean="0">
                <a:solidFill>
                  <a:srgbClr val="FF0000"/>
                </a:solidFill>
              </a:rPr>
              <a:t>“瓦斯超限作业”重大事故隐患</a:t>
            </a:r>
            <a:endParaRPr lang="zh-CN" altLang="en-US" sz="2800">
              <a:solidFill>
                <a:srgbClr val="FF0000"/>
              </a:solidFill>
            </a:endParaRPr>
          </a:p>
        </p:txBody>
      </p:sp>
      <p:sp>
        <p:nvSpPr>
          <p:cNvPr id="24579" name="内容占位符 20482"/>
          <p:cNvSpPr>
            <a:spLocks noGrp="1" noChangeArrowheads="1"/>
          </p:cNvSpPr>
          <p:nvPr>
            <p:ph idx="1"/>
          </p:nvPr>
        </p:nvSpPr>
        <p:spPr>
          <a:xfrm>
            <a:off x="500035" y="1103313"/>
            <a:ext cx="8277254" cy="5468938"/>
          </a:xfrm>
        </p:spPr>
        <p:txBody>
          <a:bodyPr vert="horz" wrap="square" lIns="91440" tIns="45720" rIns="91440" bIns="45720" numCol="1" anchor="t" anchorCtr="0" compatLnSpc="1"/>
          <a:lstStyle/>
          <a:p>
            <a:r>
              <a:rPr lang="zh-CN" altLang="en-US" sz="2400" smtClean="0">
                <a:solidFill>
                  <a:srgbClr val="FF0000"/>
                </a:solidFill>
              </a:rPr>
              <a:t>（三）井下排放积聚瓦斯未按照国家规定制定并实施安全技术措施进行作业的。</a:t>
            </a:r>
          </a:p>
          <a:p>
            <a:r>
              <a:rPr lang="en-US" altLang="zh-CN" sz="2000" smtClean="0">
                <a:solidFill>
                  <a:srgbClr val="FF0000"/>
                </a:solidFill>
              </a:rPr>
              <a:t>【</a:t>
            </a:r>
            <a:r>
              <a:rPr lang="zh-CN" altLang="en-US" sz="2000" smtClean="0">
                <a:solidFill>
                  <a:srgbClr val="FF0000"/>
                </a:solidFill>
              </a:rPr>
              <a:t>解读</a:t>
            </a:r>
            <a:r>
              <a:rPr lang="en-US" altLang="zh-CN" sz="2000" smtClean="0">
                <a:solidFill>
                  <a:srgbClr val="FF0000"/>
                </a:solidFill>
              </a:rPr>
              <a:t>】</a:t>
            </a:r>
          </a:p>
          <a:p>
            <a:r>
              <a:rPr lang="zh-CN" altLang="en-US" sz="2000" smtClean="0"/>
              <a:t>本条是指排放积聚瓦斯未按照</a:t>
            </a:r>
            <a:r>
              <a:rPr lang="en-US" altLang="zh-CN" sz="2000" smtClean="0"/>
              <a:t>《</a:t>
            </a:r>
            <a:r>
              <a:rPr lang="zh-CN" altLang="en-US" sz="2000" smtClean="0"/>
              <a:t>煤矿安全规程</a:t>
            </a:r>
            <a:r>
              <a:rPr lang="en-US" altLang="zh-CN" sz="2000" smtClean="0"/>
              <a:t>》</a:t>
            </a:r>
            <a:r>
              <a:rPr lang="zh-CN" altLang="en-US" sz="2000" smtClean="0">
                <a:solidFill>
                  <a:srgbClr val="FF0000"/>
                </a:solidFill>
              </a:rPr>
              <a:t>第一百七十六条</a:t>
            </a:r>
            <a:r>
              <a:rPr lang="zh-CN" altLang="en-US" sz="2000" smtClean="0"/>
              <a:t>有关规定，存在下列情形之一的：</a:t>
            </a:r>
          </a:p>
          <a:p>
            <a:r>
              <a:rPr lang="zh-CN" altLang="en-US" sz="2000" smtClean="0"/>
              <a:t>（</a:t>
            </a:r>
            <a:r>
              <a:rPr lang="en-US" sz="2000" smtClean="0"/>
              <a:t>1</a:t>
            </a:r>
            <a:r>
              <a:rPr lang="zh-CN" altLang="en-US" sz="2000" smtClean="0"/>
              <a:t>）对甲烷浓度或者二氧化碳浓度超过 </a:t>
            </a:r>
            <a:r>
              <a:rPr lang="en-US" sz="2000" smtClean="0"/>
              <a:t>3.0%</a:t>
            </a:r>
            <a:r>
              <a:rPr lang="zh-CN" altLang="en-US" sz="2000" smtClean="0"/>
              <a:t>的停风区恢复通风时，未制定安全排放瓦斯措施并</a:t>
            </a:r>
            <a:r>
              <a:rPr lang="zh-CN" altLang="en-US" sz="2000" smtClean="0">
                <a:solidFill>
                  <a:srgbClr val="FF0000"/>
                </a:solidFill>
              </a:rPr>
              <a:t>报矿总工程师</a:t>
            </a:r>
            <a:r>
              <a:rPr lang="zh-CN" altLang="en-US" sz="2000" smtClean="0"/>
              <a:t>批准的。</a:t>
            </a:r>
          </a:p>
          <a:p>
            <a:r>
              <a:rPr lang="zh-CN" altLang="en-US" sz="2000" smtClean="0"/>
              <a:t>（</a:t>
            </a:r>
            <a:r>
              <a:rPr lang="en-US" sz="2000" smtClean="0"/>
              <a:t>2</a:t>
            </a:r>
            <a:r>
              <a:rPr lang="zh-CN" altLang="en-US" sz="2000" smtClean="0"/>
              <a:t>）对甲烷浓度和二氧化碳浓度未超过 </a:t>
            </a:r>
            <a:r>
              <a:rPr lang="en-US" sz="2000" smtClean="0"/>
              <a:t>3.0%</a:t>
            </a:r>
            <a:r>
              <a:rPr lang="zh-CN" altLang="en-US" sz="2000" smtClean="0"/>
              <a:t>，但甲烷浓度超过 </a:t>
            </a:r>
            <a:r>
              <a:rPr lang="en-US" sz="2000" smtClean="0"/>
              <a:t>1.0%</a:t>
            </a:r>
            <a:r>
              <a:rPr lang="zh-CN" altLang="en-US" sz="2000" smtClean="0"/>
              <a:t>或者二氧化碳浓度超过 </a:t>
            </a:r>
            <a:r>
              <a:rPr lang="en-US" sz="2000" smtClean="0"/>
              <a:t>1.5%</a:t>
            </a:r>
            <a:r>
              <a:rPr lang="zh-CN" altLang="en-US" sz="2000" smtClean="0"/>
              <a:t>的停风区恢复通风时，未采取安全措施，</a:t>
            </a:r>
            <a:r>
              <a:rPr lang="zh-CN" altLang="en-US" sz="2000" smtClean="0">
                <a:solidFill>
                  <a:srgbClr val="FF0000"/>
                </a:solidFill>
              </a:rPr>
              <a:t>控制风流排放瓦斯</a:t>
            </a:r>
            <a:r>
              <a:rPr lang="zh-CN" altLang="en-US" sz="2000" smtClean="0"/>
              <a:t>的。</a:t>
            </a:r>
          </a:p>
          <a:p>
            <a:r>
              <a:rPr lang="zh-CN" altLang="en-US" sz="2000" smtClean="0"/>
              <a:t>（</a:t>
            </a:r>
            <a:r>
              <a:rPr lang="en-US" sz="2000" smtClean="0"/>
              <a:t>3</a:t>
            </a:r>
            <a:r>
              <a:rPr lang="zh-CN" altLang="en-US" sz="2000" smtClean="0"/>
              <a:t>）在排放瓦斯过程中，排出的瓦斯与全风压风流混合处的甲烷或者二氧化碳浓度超过 </a:t>
            </a:r>
            <a:r>
              <a:rPr lang="en-US" sz="2000" smtClean="0"/>
              <a:t>1.5%</a:t>
            </a:r>
            <a:r>
              <a:rPr lang="zh-CN" altLang="en-US" sz="2000" smtClean="0"/>
              <a:t>的，或者混合风流经过的巷道内未</a:t>
            </a:r>
            <a:r>
              <a:rPr lang="zh-CN" altLang="en-US" sz="2000" smtClean="0">
                <a:solidFill>
                  <a:srgbClr val="FF0000"/>
                </a:solidFill>
              </a:rPr>
              <a:t>停电撤人</a:t>
            </a:r>
            <a:r>
              <a:rPr lang="zh-CN" altLang="en-US" sz="2000" smtClean="0"/>
              <a:t>的。</a:t>
            </a:r>
          </a:p>
          <a:p>
            <a:pPr marL="0" marR="0" lvl="0" indent="457200" algn="l" defTabSz="914400" rtl="0" eaLnBrk="0" fontAlgn="base" latinLnBrk="0" hangingPunct="0">
              <a:lnSpc>
                <a:spcPts val="3675"/>
              </a:lnSpc>
              <a:spcBef>
                <a:spcPct val="0"/>
              </a:spcBef>
              <a:spcAft>
                <a:spcPct val="0"/>
              </a:spcAft>
              <a:buClrTx/>
              <a:buSzTx/>
              <a:buFont typeface="Arial" pitchFamily="34" charset="0"/>
              <a:buNone/>
              <a:defRPr/>
            </a:pPr>
            <a:endParaRPr kumimoji="0" lang="en-US" altLang="zh-CN" sz="2000" b="1" i="0" u="none" strike="noStrike" kern="0" cap="none" spc="0" normalizeH="0" baseline="0" noProof="1"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457200" algn="l" defTabSz="914400" rtl="0" eaLnBrk="0" fontAlgn="base" latinLnBrk="0" hangingPunct="0">
              <a:lnSpc>
                <a:spcPts val="3675"/>
              </a:lnSpc>
              <a:spcBef>
                <a:spcPct val="0"/>
              </a:spcBef>
              <a:spcAft>
                <a:spcPct val="0"/>
              </a:spcAft>
              <a:buClrTx/>
              <a:buSzTx/>
              <a:buFont typeface="Arial" pitchFamily="34" charset="0"/>
              <a:buNone/>
              <a:defRPr/>
            </a:pPr>
            <a:endParaRPr kumimoji="0" lang="en-US" altLang="zh-CN" sz="2000" b="1" i="0" u="none" strike="noStrike" kern="0" cap="none" spc="0" normalizeH="0" baseline="0" noProof="1"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457200" algn="l" defTabSz="914400" rtl="0" eaLnBrk="0" fontAlgn="base" latinLnBrk="0" hangingPunct="0">
              <a:lnSpc>
                <a:spcPts val="3675"/>
              </a:lnSpc>
              <a:spcBef>
                <a:spcPct val="0"/>
              </a:spcBef>
              <a:spcAft>
                <a:spcPct val="0"/>
              </a:spcAft>
              <a:buClrTx/>
              <a:buSzTx/>
              <a:buFont typeface="Arial" pitchFamily="34" charset="0"/>
              <a:buNone/>
              <a:defRPr/>
            </a:pPr>
            <a:endParaRPr kumimoji="0" lang="en-US" altLang="zh-CN" sz="2000" b="1" i="0" u="none" strike="noStrike" kern="0" cap="none" spc="0" normalizeH="0" baseline="0" noProof="1"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0" algn="l" defTabSz="914400" rtl="0" eaLnBrk="0" fontAlgn="base" latinLnBrk="0" hangingPunct="0">
              <a:lnSpc>
                <a:spcPts val="3000"/>
              </a:lnSpc>
              <a:spcBef>
                <a:spcPct val="0"/>
              </a:spcBef>
              <a:spcAft>
                <a:spcPct val="0"/>
              </a:spcAft>
              <a:buClrTx/>
              <a:buSzTx/>
              <a:buFont typeface="Arial" pitchFamily="34" charset="0"/>
              <a:buNone/>
              <a:defRPr/>
            </a:pPr>
            <a:endParaRPr kumimoji="0" lang="en-US" altLang="zh-CN" sz="2000" b="1" i="0" u="none" strike="noStrike" kern="0" cap="none" spc="0" normalizeH="0" baseline="0" noProof="1"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457200" algn="l" defTabSz="914400" rtl="0" eaLnBrk="0" fontAlgn="base" latinLnBrk="0" hangingPunct="0">
              <a:lnSpc>
                <a:spcPts val="3675"/>
              </a:lnSpc>
              <a:spcBef>
                <a:spcPct val="0"/>
              </a:spcBef>
              <a:spcAft>
                <a:spcPct val="0"/>
              </a:spcAft>
              <a:buClrTx/>
              <a:buSzTx/>
              <a:buFont typeface="Arial" pitchFamily="34" charset="0"/>
              <a:buNone/>
              <a:defRPr/>
            </a:pPr>
            <a:endParaRPr kumimoji="0" lang="en-US" altLang="zh-CN" sz="2000" b="1" i="0" u="none" strike="noStrike" kern="0" cap="none" spc="0" normalizeH="0" baseline="0" noProof="1" smtClean="0">
              <a:ln>
                <a:noFill/>
              </a:ln>
              <a:solidFill>
                <a:schemeClr val="tx1"/>
              </a:solidFill>
              <a:effectLst/>
              <a:uLnTx/>
              <a:uFillTx/>
              <a:latin typeface="楷体_GB2312" pitchFamily="49" charset="-122"/>
              <a:ea typeface="楷体_GB2312" pitchFamily="49" charset="-122"/>
              <a:cs typeface="楷体_GB2312" pitchFamily="49" charset="-122"/>
            </a:endParaRPr>
          </a:p>
        </p:txBody>
      </p:sp>
      <p:sp>
        <p:nvSpPr>
          <p:cNvPr id="40964" name="日期占位符 20483"/>
          <p:cNvSpPr txBox="1">
            <a:spLocks noGrp="1"/>
          </p:cNvSpPr>
          <p:nvPr>
            <p:ph type="dt" sz="half" idx="10"/>
          </p:nvPr>
        </p:nvSpPr>
        <p:spPr/>
        <p:txBody>
          <a:bodyPr anchor="ctr" anchorCtr="0"/>
          <a:lstStyle>
            <a:lvl1pPr marL="0" lvl="0" indent="0" algn="l" defTabSz="914400" rtl="0" eaLnBrk="0" fontAlgn="base" latinLnBrk="0" hangingPunct="0">
              <a:lnSpc>
                <a:spcPct val="100000"/>
              </a:lnSpc>
              <a:spcBef>
                <a:spcPct val="0"/>
              </a:spcBef>
              <a:spcAft>
                <a:spcPct val="0"/>
              </a:spcAft>
              <a:buSzTx/>
              <a:buFont typeface="Times New Roman" panose="02020603050405020304" pitchFamily="18"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5pPr>
          </a:lstStyle>
          <a:p>
            <a:pPr lvl="0" eaLnBrk="1" hangingPunct="1">
              <a:buFont typeface="Arial" pitchFamily="34" charset="0"/>
              <a:buChar char="•"/>
            </a:pPr>
            <a:fld id="{BB962C8B-B14F-4D97-AF65-F5344CB8AC3E}" type="datetime5">
              <a:rPr lang="en-US" altLang="en-US" sz="1200">
                <a:solidFill>
                  <a:srgbClr val="898989"/>
                </a:solidFill>
                <a:latin typeface="Cambria" panose="02040503050406030204" pitchFamily="18" charset="0"/>
                <a:ea typeface="黑体" panose="02010609060101010101" pitchFamily="49" charset="-122"/>
              </a:rPr>
              <a:pPr lvl="0" eaLnBrk="1" hangingPunct="1">
                <a:buFont typeface="Arial" pitchFamily="34" charset="0"/>
                <a:buChar char="•"/>
              </a:pPr>
              <a:t>16-Sep-24</a:t>
            </a:fld>
            <a:endParaRPr lang="en-US" altLang="en-US" sz="1200">
              <a:solidFill>
                <a:srgbClr val="898989"/>
              </a:solidFill>
              <a:latin typeface="Cambria" panose="02040503050406030204" pitchFamily="18" charset="0"/>
              <a:ea typeface="黑体" panose="02010609060101010101" pitchFamily="49" charset="-122"/>
            </a:endParaRPr>
          </a:p>
        </p:txBody>
      </p:sp>
    </p:spTree>
  </p:cSld>
  <p:clrMapOvr>
    <a:masterClrMapping/>
  </p:clrMapOvr>
  <p:transition spd="slow"/>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标题 4"/>
          <p:cNvSpPr>
            <a:spLocks noGrp="1"/>
          </p:cNvSpPr>
          <p:nvPr>
            <p:ph type="title"/>
          </p:nvPr>
        </p:nvSpPr>
        <p:spPr>
          <a:xfrm>
            <a:off x="357158" y="19034"/>
            <a:ext cx="8643998" cy="981074"/>
          </a:xfrm>
        </p:spPr>
        <p:txBody>
          <a:bodyPr/>
          <a:lstStyle/>
          <a:p>
            <a:r>
              <a:rPr lang="en-US" smtClean="0"/>
              <a:t> </a:t>
            </a:r>
            <a:r>
              <a:rPr lang="zh-CN" altLang="en-US" sz="2800" noProof="1" smtClean="0">
                <a:solidFill>
                  <a:srgbClr val="FF0000"/>
                </a:solidFill>
                <a:effectLst>
                  <a:outerShdw blurRad="38100" dist="38100" dir="2700000">
                    <a:srgbClr val="000000"/>
                  </a:outerShdw>
                </a:effectLst>
              </a:rPr>
              <a:t>第三方面：</a:t>
            </a:r>
            <a:r>
              <a:rPr lang="en-US" sz="2800" smtClean="0">
                <a:solidFill>
                  <a:srgbClr val="FF0000"/>
                </a:solidFill>
              </a:rPr>
              <a:t>“</a:t>
            </a:r>
            <a:r>
              <a:rPr lang="zh-CN" altLang="en-US" sz="2800" smtClean="0">
                <a:solidFill>
                  <a:srgbClr val="FF0000"/>
                </a:solidFill>
              </a:rPr>
              <a:t>煤与瓦斯突出矿井，未依照规定实施防突出措施</a:t>
            </a:r>
            <a:r>
              <a:rPr lang="en-US" sz="2800" smtClean="0">
                <a:solidFill>
                  <a:srgbClr val="FF0000"/>
                </a:solidFill>
              </a:rPr>
              <a:t>”</a:t>
            </a:r>
            <a:r>
              <a:rPr lang="zh-CN" altLang="en-US" sz="2800" smtClean="0">
                <a:solidFill>
                  <a:srgbClr val="FF0000"/>
                </a:solidFill>
              </a:rPr>
              <a:t>重大事故隐患</a:t>
            </a:r>
            <a:endParaRPr lang="zh-CN" altLang="en-US" sz="2800">
              <a:solidFill>
                <a:srgbClr val="FF0000"/>
              </a:solidFill>
            </a:endParaRPr>
          </a:p>
        </p:txBody>
      </p:sp>
      <p:sp>
        <p:nvSpPr>
          <p:cNvPr id="24579" name="内容占位符 20482"/>
          <p:cNvSpPr>
            <a:spLocks noGrp="1" noChangeArrowheads="1"/>
          </p:cNvSpPr>
          <p:nvPr>
            <p:ph idx="1"/>
          </p:nvPr>
        </p:nvSpPr>
        <p:spPr>
          <a:xfrm>
            <a:off x="214282" y="1103313"/>
            <a:ext cx="8929718" cy="5468938"/>
          </a:xfrm>
        </p:spPr>
        <p:txBody>
          <a:bodyPr vert="horz" wrap="square" lIns="91440" tIns="45720" rIns="91440" bIns="45720" numCol="1" anchor="t" anchorCtr="0" compatLnSpc="1"/>
          <a:lstStyle/>
          <a:p>
            <a:r>
              <a:rPr lang="zh-CN" altLang="en-US" sz="2400" smtClean="0">
                <a:solidFill>
                  <a:srgbClr val="FF0000"/>
                </a:solidFill>
              </a:rPr>
              <a:t>（一）未设立防突机构并配备相应专业人员的；</a:t>
            </a:r>
          </a:p>
          <a:p>
            <a:r>
              <a:rPr lang="zh-CN" altLang="en-US" sz="2400" smtClean="0">
                <a:solidFill>
                  <a:srgbClr val="FF0000"/>
                </a:solidFill>
              </a:rPr>
              <a:t>（二）未建立地面永久瓦斯抽采系统或者系统不能正常运行的</a:t>
            </a:r>
          </a:p>
          <a:p>
            <a:r>
              <a:rPr lang="zh-CN" altLang="en-US" sz="2400" smtClean="0">
                <a:solidFill>
                  <a:srgbClr val="FF0000"/>
                </a:solidFill>
              </a:rPr>
              <a:t>（三）未按照国家规定进行区域或者工作面突出危险性预测的（直接认定为突出危险区域或者突出危险工作面的除外）；</a:t>
            </a:r>
            <a:r>
              <a:rPr kumimoji="0" lang="en-US" altLang="zh-CN" sz="2400" b="1" i="0" u="none" strike="noStrike" kern="0" cap="none" spc="0" normalizeH="0" baseline="0" noProof="1" smtClean="0">
                <a:ln>
                  <a:noFill/>
                </a:ln>
                <a:solidFill>
                  <a:srgbClr val="FF0000"/>
                </a:solidFill>
                <a:effectLst/>
                <a:uLnTx/>
                <a:uFillTx/>
                <a:latin typeface="楷体_GB2312" pitchFamily="49" charset="-122"/>
                <a:ea typeface="楷体_GB2312" pitchFamily="49" charset="-122"/>
                <a:cs typeface="楷体_GB2312" pitchFamily="49" charset="-122"/>
              </a:rPr>
              <a:t>   </a:t>
            </a:r>
            <a:endParaRPr kumimoji="0" lang="zh-CN" altLang="en-US" sz="2400" b="0" i="0" u="none" strike="noStrike" kern="0" cap="none" spc="0" normalizeH="0" baseline="0" noProof="0" smtClean="0">
              <a:ln>
                <a:noFill/>
              </a:ln>
              <a:solidFill>
                <a:srgbClr val="FF0000"/>
              </a:solidFill>
              <a:effectLst/>
              <a:uLnTx/>
              <a:uFillTx/>
              <a:latin typeface="楷体_GB2312" pitchFamily="49" charset="-122"/>
              <a:ea typeface="楷体_GB2312" pitchFamily="49" charset="-122"/>
              <a:cs typeface="楷体_GB2312" pitchFamily="49" charset="-122"/>
            </a:endParaRPr>
          </a:p>
          <a:p>
            <a:r>
              <a:rPr lang="en-US" altLang="zh-CN" sz="2000" smtClean="0">
                <a:solidFill>
                  <a:srgbClr val="FF0000"/>
                </a:solidFill>
              </a:rPr>
              <a:t>【</a:t>
            </a:r>
            <a:r>
              <a:rPr lang="zh-CN" altLang="en-US" sz="2000" smtClean="0">
                <a:solidFill>
                  <a:srgbClr val="FF0000"/>
                </a:solidFill>
              </a:rPr>
              <a:t>解读</a:t>
            </a:r>
            <a:r>
              <a:rPr lang="en-US" altLang="zh-CN" sz="2000" smtClean="0">
                <a:solidFill>
                  <a:srgbClr val="FF0000"/>
                </a:solidFill>
              </a:rPr>
              <a:t>】</a:t>
            </a:r>
          </a:p>
          <a:p>
            <a:r>
              <a:rPr lang="en-US" sz="2000" smtClean="0"/>
              <a:t>1.</a:t>
            </a:r>
            <a:r>
              <a:rPr lang="zh-CN" altLang="en-US" sz="2000" smtClean="0"/>
              <a:t>本条中</a:t>
            </a:r>
            <a:r>
              <a:rPr lang="en-US" sz="2000" smtClean="0"/>
              <a:t>“</a:t>
            </a:r>
            <a:r>
              <a:rPr lang="zh-CN" altLang="en-US" sz="2000" smtClean="0"/>
              <a:t>未按照国家规定进行区域突出危险性预测</a:t>
            </a:r>
            <a:r>
              <a:rPr lang="en-US" sz="2000" smtClean="0"/>
              <a:t>”</a:t>
            </a:r>
            <a:r>
              <a:rPr lang="zh-CN" altLang="en-US" sz="2000" smtClean="0"/>
              <a:t>，是指违反</a:t>
            </a:r>
            <a:r>
              <a:rPr lang="en-US" altLang="zh-CN" sz="2000" smtClean="0">
                <a:solidFill>
                  <a:srgbClr val="FF0000"/>
                </a:solidFill>
              </a:rPr>
              <a:t>《</a:t>
            </a:r>
            <a:r>
              <a:rPr lang="zh-CN" altLang="en-US" sz="2000" smtClean="0">
                <a:solidFill>
                  <a:srgbClr val="FF0000"/>
                </a:solidFill>
              </a:rPr>
              <a:t>煤矿安全规程</a:t>
            </a:r>
            <a:r>
              <a:rPr lang="en-US" altLang="zh-CN" sz="2000" smtClean="0">
                <a:solidFill>
                  <a:srgbClr val="FF0000"/>
                </a:solidFill>
              </a:rPr>
              <a:t>》</a:t>
            </a:r>
            <a:r>
              <a:rPr lang="zh-CN" altLang="en-US" sz="2000" smtClean="0">
                <a:solidFill>
                  <a:srgbClr val="FF0000"/>
                </a:solidFill>
              </a:rPr>
              <a:t>第一百九十一条</a:t>
            </a:r>
            <a:r>
              <a:rPr lang="zh-CN" altLang="en-US" sz="2000" smtClean="0"/>
              <a:t>和</a:t>
            </a:r>
            <a:r>
              <a:rPr lang="en-US" altLang="zh-CN" sz="2000" smtClean="0"/>
              <a:t>《</a:t>
            </a:r>
            <a:r>
              <a:rPr lang="zh-CN" altLang="en-US" sz="2000" smtClean="0">
                <a:solidFill>
                  <a:srgbClr val="FF0000"/>
                </a:solidFill>
              </a:rPr>
              <a:t>防治煤与瓦斯突出细则</a:t>
            </a:r>
            <a:r>
              <a:rPr lang="en-US" altLang="zh-CN" sz="2000" smtClean="0">
                <a:solidFill>
                  <a:srgbClr val="FF0000"/>
                </a:solidFill>
              </a:rPr>
              <a:t>》</a:t>
            </a:r>
            <a:r>
              <a:rPr lang="zh-CN" altLang="en-US" sz="2000" smtClean="0">
                <a:solidFill>
                  <a:srgbClr val="FF0000"/>
                </a:solidFill>
              </a:rPr>
              <a:t>第五十一条、第五十二条</a:t>
            </a:r>
            <a:r>
              <a:rPr lang="zh-CN" altLang="en-US" sz="2000" smtClean="0"/>
              <a:t>有关规定，存在下列情形之一的：</a:t>
            </a:r>
          </a:p>
          <a:p>
            <a:r>
              <a:rPr lang="zh-CN" altLang="en-US" sz="2000" smtClean="0"/>
              <a:t>（</a:t>
            </a:r>
            <a:r>
              <a:rPr lang="en-US" sz="2000" smtClean="0"/>
              <a:t>1</a:t>
            </a:r>
            <a:r>
              <a:rPr lang="zh-CN" altLang="en-US" sz="2000" smtClean="0"/>
              <a:t>）未依据煤层瓦斯的井下实测资料，并结合地质勘查资料、上水平及邻近区域的实测和生产资料等对开采的突出煤层进行区域突出危险性预测的。</a:t>
            </a:r>
          </a:p>
          <a:p>
            <a:r>
              <a:rPr lang="zh-CN" altLang="en-US" sz="2000" smtClean="0"/>
              <a:t>（</a:t>
            </a:r>
            <a:r>
              <a:rPr lang="en-US" sz="2000" smtClean="0"/>
              <a:t>2</a:t>
            </a:r>
            <a:r>
              <a:rPr lang="zh-CN" altLang="en-US" sz="2000" smtClean="0"/>
              <a:t>）区域突出危险性预测的范围未根据突出矿井的开拓方式、巷道布置、地质构造分布、测试点布置等情况划定；或者 </a:t>
            </a:r>
            <a:r>
              <a:rPr lang="en-US" sz="2000" smtClean="0"/>
              <a:t>1</a:t>
            </a:r>
            <a:r>
              <a:rPr lang="zh-CN" altLang="en-US" sz="2000" smtClean="0"/>
              <a:t>个区段预测为突出危险区的，在该区段内划分无突出危险区的。</a:t>
            </a:r>
          </a:p>
          <a:p>
            <a:r>
              <a:rPr lang="zh-CN" altLang="en-US" sz="2000" smtClean="0"/>
              <a:t>（</a:t>
            </a:r>
            <a:r>
              <a:rPr lang="en-US" sz="2000" smtClean="0"/>
              <a:t>3</a:t>
            </a:r>
            <a:r>
              <a:rPr lang="zh-CN" altLang="en-US" sz="2000" smtClean="0"/>
              <a:t>）预测采用的方法违反</a:t>
            </a:r>
            <a:r>
              <a:rPr lang="en-US" altLang="zh-CN" sz="2000" smtClean="0"/>
              <a:t>《</a:t>
            </a:r>
            <a:r>
              <a:rPr lang="zh-CN" altLang="en-US" sz="2000" smtClean="0"/>
              <a:t>防治煤与瓦斯突出细则</a:t>
            </a:r>
            <a:r>
              <a:rPr lang="en-US" altLang="zh-CN" sz="2000" smtClean="0"/>
              <a:t>》</a:t>
            </a:r>
            <a:r>
              <a:rPr lang="zh-CN" altLang="en-US" sz="2000" smtClean="0"/>
              <a:t>规定的。</a:t>
            </a:r>
            <a:endParaRPr lang="en-US" altLang="zh-CN" sz="2000" smtClean="0"/>
          </a:p>
          <a:p>
            <a:r>
              <a:rPr lang="zh-CN" altLang="en-US" sz="2000" smtClean="0"/>
              <a:t>（</a:t>
            </a:r>
            <a:r>
              <a:rPr lang="en-US" sz="2000" smtClean="0"/>
              <a:t>4</a:t>
            </a:r>
            <a:r>
              <a:rPr lang="zh-CN" altLang="en-US" sz="2000" smtClean="0"/>
              <a:t>）预测过程中数据不真实、存在错误，导致预测结果发生较大偏差的。</a:t>
            </a:r>
          </a:p>
          <a:p>
            <a:endParaRPr lang="zh-CN" altLang="en-US" sz="2000" smtClean="0"/>
          </a:p>
          <a:p>
            <a:endParaRPr lang="zh-CN" altLang="en-US" sz="2000" smtClean="0"/>
          </a:p>
          <a:p>
            <a:pPr marL="0" marR="0" lvl="0" indent="0" algn="l" defTabSz="914400" rtl="0" eaLnBrk="0" fontAlgn="base" latinLnBrk="0" hangingPunct="0">
              <a:lnSpc>
                <a:spcPts val="3300"/>
              </a:lnSpc>
              <a:spcBef>
                <a:spcPct val="0"/>
              </a:spcBef>
              <a:spcAft>
                <a:spcPct val="0"/>
              </a:spcAft>
              <a:buClrTx/>
              <a:buSzTx/>
              <a:buFont typeface="Arial" pitchFamily="34" charset="0"/>
              <a:buNone/>
              <a:defRPr/>
            </a:pPr>
            <a:endParaRPr kumimoji="0" lang="zh-CN" altLang="en-US" sz="2000" b="0" i="0" u="none" strike="noStrike" kern="0" cap="none" spc="0" normalizeH="0" baseline="0" noProof="0"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0" algn="l" defTabSz="914400" rtl="0" eaLnBrk="0" fontAlgn="base" latinLnBrk="0" hangingPunct="0">
              <a:lnSpc>
                <a:spcPts val="3675"/>
              </a:lnSpc>
              <a:spcBef>
                <a:spcPct val="0"/>
              </a:spcBef>
              <a:spcAft>
                <a:spcPct val="0"/>
              </a:spcAft>
              <a:buClrTx/>
              <a:buSzTx/>
              <a:buFont typeface="Arial" pitchFamily="34" charset="0"/>
              <a:buNone/>
              <a:defRPr/>
            </a:pPr>
            <a:endParaRPr kumimoji="0" lang="en-US" altLang="zh-CN" sz="2400" b="1" i="0" u="none" strike="noStrike" kern="0" cap="none" spc="0" normalizeH="0" baseline="0" noProof="1"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457200" algn="l" defTabSz="914400" rtl="0" eaLnBrk="0" fontAlgn="base" latinLnBrk="0" hangingPunct="0">
              <a:lnSpc>
                <a:spcPts val="3675"/>
              </a:lnSpc>
              <a:spcBef>
                <a:spcPct val="0"/>
              </a:spcBef>
              <a:spcAft>
                <a:spcPct val="0"/>
              </a:spcAft>
              <a:buClrTx/>
              <a:buSzTx/>
              <a:buFont typeface="Arial" pitchFamily="34" charset="0"/>
              <a:buNone/>
              <a:defRPr/>
            </a:pPr>
            <a:endParaRPr kumimoji="0" lang="en-US" altLang="zh-CN" sz="2400" b="1" i="0" u="none" strike="noStrike" kern="0" cap="none" spc="0" normalizeH="0" baseline="0" noProof="1"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457200" algn="l" defTabSz="914400" rtl="0" eaLnBrk="0" fontAlgn="base" latinLnBrk="0" hangingPunct="0">
              <a:lnSpc>
                <a:spcPts val="3675"/>
              </a:lnSpc>
              <a:spcBef>
                <a:spcPct val="0"/>
              </a:spcBef>
              <a:spcAft>
                <a:spcPct val="0"/>
              </a:spcAft>
              <a:buClrTx/>
              <a:buSzTx/>
              <a:buFont typeface="Arial" pitchFamily="34" charset="0"/>
              <a:buNone/>
              <a:defRPr/>
            </a:pPr>
            <a:endParaRPr kumimoji="0" lang="en-US" altLang="zh-CN" sz="2400" b="1" i="0" u="none" strike="noStrike" kern="0" cap="none" spc="0" normalizeH="0" baseline="0" noProof="1"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0" algn="l" defTabSz="914400" rtl="0" eaLnBrk="0" fontAlgn="base" latinLnBrk="0" hangingPunct="0">
              <a:lnSpc>
                <a:spcPts val="3000"/>
              </a:lnSpc>
              <a:spcBef>
                <a:spcPct val="0"/>
              </a:spcBef>
              <a:spcAft>
                <a:spcPct val="0"/>
              </a:spcAft>
              <a:buClrTx/>
              <a:buSzTx/>
              <a:buFont typeface="Arial" pitchFamily="34" charset="0"/>
              <a:buNone/>
              <a:defRPr/>
            </a:pPr>
            <a:endParaRPr kumimoji="0" lang="en-US" altLang="zh-CN" sz="2400" b="1" i="0" u="none" strike="noStrike" kern="0" cap="none" spc="0" normalizeH="0" baseline="0" noProof="1"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457200" algn="l" defTabSz="914400" rtl="0" eaLnBrk="0" fontAlgn="base" latinLnBrk="0" hangingPunct="0">
              <a:lnSpc>
                <a:spcPts val="3675"/>
              </a:lnSpc>
              <a:spcBef>
                <a:spcPct val="0"/>
              </a:spcBef>
              <a:spcAft>
                <a:spcPct val="0"/>
              </a:spcAft>
              <a:buClrTx/>
              <a:buSzTx/>
              <a:buFont typeface="Arial" pitchFamily="34" charset="0"/>
              <a:buNone/>
              <a:defRPr/>
            </a:pPr>
            <a:endParaRPr kumimoji="0" lang="en-US" altLang="zh-CN" sz="2400" b="1" i="0" u="none" strike="noStrike" kern="0" cap="none" spc="0" normalizeH="0" baseline="0" noProof="1" smtClean="0">
              <a:ln>
                <a:noFill/>
              </a:ln>
              <a:solidFill>
                <a:schemeClr val="tx1"/>
              </a:solidFill>
              <a:effectLst/>
              <a:uLnTx/>
              <a:uFillTx/>
              <a:latin typeface="楷体_GB2312" pitchFamily="49" charset="-122"/>
              <a:ea typeface="楷体_GB2312" pitchFamily="49" charset="-122"/>
              <a:cs typeface="楷体_GB2312" pitchFamily="49" charset="-122"/>
            </a:endParaRPr>
          </a:p>
        </p:txBody>
      </p:sp>
      <p:sp>
        <p:nvSpPr>
          <p:cNvPr id="41988" name="日期占位符 20483"/>
          <p:cNvSpPr txBox="1">
            <a:spLocks noGrp="1"/>
          </p:cNvSpPr>
          <p:nvPr>
            <p:ph type="dt" sz="half" idx="10"/>
          </p:nvPr>
        </p:nvSpPr>
        <p:spPr/>
        <p:txBody>
          <a:bodyPr anchor="ctr" anchorCtr="0"/>
          <a:lstStyle>
            <a:lvl1pPr marL="0" lvl="0" indent="0" algn="l" defTabSz="914400" rtl="0" eaLnBrk="0" fontAlgn="base" latinLnBrk="0" hangingPunct="0">
              <a:lnSpc>
                <a:spcPct val="100000"/>
              </a:lnSpc>
              <a:spcBef>
                <a:spcPct val="0"/>
              </a:spcBef>
              <a:spcAft>
                <a:spcPct val="0"/>
              </a:spcAft>
              <a:buSzTx/>
              <a:buFont typeface="Times New Roman" panose="02020603050405020304" pitchFamily="18"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5pPr>
          </a:lstStyle>
          <a:p>
            <a:pPr lvl="0" eaLnBrk="1" hangingPunct="1">
              <a:buFont typeface="Arial" pitchFamily="34" charset="0"/>
              <a:buChar char="•"/>
            </a:pPr>
            <a:fld id="{BB962C8B-B14F-4D97-AF65-F5344CB8AC3E}" type="datetime5">
              <a:rPr lang="en-US" altLang="en-US" sz="1200">
                <a:solidFill>
                  <a:srgbClr val="898989"/>
                </a:solidFill>
                <a:latin typeface="Cambria" panose="02040503050406030204" pitchFamily="18" charset="0"/>
                <a:ea typeface="黑体" panose="02010609060101010101" pitchFamily="49" charset="-122"/>
              </a:rPr>
              <a:pPr lvl="0" eaLnBrk="1" hangingPunct="1">
                <a:buFont typeface="Arial" pitchFamily="34" charset="0"/>
                <a:buChar char="•"/>
              </a:pPr>
              <a:t>16-Sep-24</a:t>
            </a:fld>
            <a:endParaRPr lang="en-US" altLang="en-US" sz="1200">
              <a:solidFill>
                <a:srgbClr val="898989"/>
              </a:solidFill>
              <a:latin typeface="Cambria" panose="02040503050406030204" pitchFamily="18" charset="0"/>
              <a:ea typeface="黑体" panose="02010609060101010101" pitchFamily="49" charset="-122"/>
            </a:endParaRPr>
          </a:p>
        </p:txBody>
      </p:sp>
    </p:spTree>
  </p:cSld>
  <p:clrMapOvr>
    <a:masterClrMapping/>
  </p:clrMapOvr>
  <p:transition spd="slow"/>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标题 4"/>
          <p:cNvSpPr>
            <a:spLocks noGrp="1"/>
          </p:cNvSpPr>
          <p:nvPr>
            <p:ph type="title"/>
          </p:nvPr>
        </p:nvSpPr>
        <p:spPr>
          <a:xfrm>
            <a:off x="357158" y="19034"/>
            <a:ext cx="8643998" cy="981074"/>
          </a:xfrm>
        </p:spPr>
        <p:txBody>
          <a:bodyPr/>
          <a:lstStyle/>
          <a:p>
            <a:r>
              <a:rPr lang="en-US" smtClean="0"/>
              <a:t> </a:t>
            </a:r>
            <a:r>
              <a:rPr lang="zh-CN" altLang="en-US" sz="2800" noProof="1" smtClean="0">
                <a:solidFill>
                  <a:srgbClr val="FF0000"/>
                </a:solidFill>
                <a:effectLst>
                  <a:outerShdw blurRad="38100" dist="38100" dir="2700000">
                    <a:srgbClr val="000000"/>
                  </a:outerShdw>
                </a:effectLst>
              </a:rPr>
              <a:t>第三方面：</a:t>
            </a:r>
            <a:r>
              <a:rPr lang="en-US" sz="2800" smtClean="0">
                <a:solidFill>
                  <a:srgbClr val="FF0000"/>
                </a:solidFill>
              </a:rPr>
              <a:t>“</a:t>
            </a:r>
            <a:r>
              <a:rPr lang="zh-CN" altLang="en-US" sz="2800" smtClean="0">
                <a:solidFill>
                  <a:srgbClr val="FF0000"/>
                </a:solidFill>
              </a:rPr>
              <a:t>煤与瓦斯突出矿井，未依照规定实施防突出措施</a:t>
            </a:r>
            <a:r>
              <a:rPr lang="en-US" sz="2800" smtClean="0">
                <a:solidFill>
                  <a:srgbClr val="FF0000"/>
                </a:solidFill>
              </a:rPr>
              <a:t>”</a:t>
            </a:r>
            <a:r>
              <a:rPr lang="zh-CN" altLang="en-US" sz="2800" smtClean="0">
                <a:solidFill>
                  <a:srgbClr val="FF0000"/>
                </a:solidFill>
              </a:rPr>
              <a:t>重大事故隐患</a:t>
            </a:r>
            <a:endParaRPr lang="zh-CN" altLang="en-US" sz="2800">
              <a:solidFill>
                <a:srgbClr val="FF0000"/>
              </a:solidFill>
            </a:endParaRPr>
          </a:p>
        </p:txBody>
      </p:sp>
      <p:sp>
        <p:nvSpPr>
          <p:cNvPr id="24579" name="内容占位符 20482"/>
          <p:cNvSpPr>
            <a:spLocks noGrp="1" noChangeArrowheads="1"/>
          </p:cNvSpPr>
          <p:nvPr>
            <p:ph idx="1"/>
          </p:nvPr>
        </p:nvSpPr>
        <p:spPr>
          <a:xfrm>
            <a:off x="714375" y="1103313"/>
            <a:ext cx="8062913" cy="5468938"/>
          </a:xfrm>
        </p:spPr>
        <p:txBody>
          <a:bodyPr vert="horz" wrap="square" lIns="91440" tIns="45720" rIns="91440" bIns="45720" numCol="1" anchor="t" anchorCtr="0" compatLnSpc="1"/>
          <a:lstStyle/>
          <a:p>
            <a:pPr marL="0" lvl="0" indent="0">
              <a:lnSpc>
                <a:spcPts val="3000"/>
              </a:lnSpc>
              <a:spcBef>
                <a:spcPct val="0"/>
              </a:spcBef>
              <a:buSzTx/>
              <a:buNone/>
              <a:defRPr/>
            </a:pPr>
            <a:r>
              <a:rPr lang="en-US" altLang="zh-CN" sz="2000" smtClean="0">
                <a:sym typeface="+mn-ea"/>
              </a:rPr>
              <a:t>    </a:t>
            </a:r>
            <a:endParaRPr kumimoji="0" lang="en-US" altLang="zh-CN" sz="2400" b="1" i="0" u="none" strike="noStrike" kern="0" cap="none" spc="0" normalizeH="0" baseline="0" noProof="1"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0" algn="l" defTabSz="914400" rtl="0" eaLnBrk="0" fontAlgn="base" latinLnBrk="0" hangingPunct="0">
              <a:lnSpc>
                <a:spcPts val="3000"/>
              </a:lnSpc>
              <a:spcBef>
                <a:spcPct val="0"/>
              </a:spcBef>
              <a:spcAft>
                <a:spcPct val="0"/>
              </a:spcAft>
              <a:buClrTx/>
              <a:buSzTx/>
              <a:buFont typeface="Arial" pitchFamily="34" charset="0"/>
              <a:buNone/>
              <a:defRPr/>
            </a:pPr>
            <a:endParaRPr kumimoji="0" lang="en-US" altLang="zh-CN" sz="2400" b="1" i="0" u="none" strike="noStrike" kern="0" cap="none" spc="0" normalizeH="0" baseline="0" noProof="1"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457200" algn="l" defTabSz="914400" rtl="0" eaLnBrk="0" fontAlgn="base" latinLnBrk="0" hangingPunct="0">
              <a:lnSpc>
                <a:spcPts val="3675"/>
              </a:lnSpc>
              <a:spcBef>
                <a:spcPct val="0"/>
              </a:spcBef>
              <a:spcAft>
                <a:spcPct val="0"/>
              </a:spcAft>
              <a:buClrTx/>
              <a:buSzTx/>
              <a:buFont typeface="Arial" pitchFamily="34" charset="0"/>
              <a:buNone/>
              <a:defRPr/>
            </a:pPr>
            <a:endParaRPr kumimoji="0" lang="en-US" altLang="zh-CN" sz="2400" b="1" i="0" u="none" strike="noStrike" kern="0" cap="none" spc="0" normalizeH="0" baseline="0" noProof="1" smtClean="0">
              <a:ln>
                <a:noFill/>
              </a:ln>
              <a:solidFill>
                <a:schemeClr val="tx1"/>
              </a:solidFill>
              <a:effectLst/>
              <a:uLnTx/>
              <a:uFillTx/>
              <a:latin typeface="楷体_GB2312" pitchFamily="49" charset="-122"/>
              <a:ea typeface="楷体_GB2312" pitchFamily="49" charset="-122"/>
              <a:cs typeface="楷体_GB2312" pitchFamily="49" charset="-122"/>
            </a:endParaRPr>
          </a:p>
        </p:txBody>
      </p:sp>
      <p:sp>
        <p:nvSpPr>
          <p:cNvPr id="43012" name="日期占位符 20483"/>
          <p:cNvSpPr txBox="1">
            <a:spLocks noGrp="1"/>
          </p:cNvSpPr>
          <p:nvPr>
            <p:ph type="dt" sz="half" idx="10"/>
          </p:nvPr>
        </p:nvSpPr>
        <p:spPr/>
        <p:txBody>
          <a:bodyPr anchor="ctr" anchorCtr="0"/>
          <a:lstStyle>
            <a:lvl1pPr marL="0" lvl="0" indent="0" algn="l" defTabSz="914400" rtl="0" eaLnBrk="0" fontAlgn="base" latinLnBrk="0" hangingPunct="0">
              <a:lnSpc>
                <a:spcPct val="100000"/>
              </a:lnSpc>
              <a:spcBef>
                <a:spcPct val="0"/>
              </a:spcBef>
              <a:spcAft>
                <a:spcPct val="0"/>
              </a:spcAft>
              <a:buSzTx/>
              <a:buFont typeface="Times New Roman" panose="02020603050405020304" pitchFamily="18"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5pPr>
          </a:lstStyle>
          <a:p>
            <a:pPr lvl="0" eaLnBrk="1" hangingPunct="1">
              <a:buFont typeface="Arial" pitchFamily="34" charset="0"/>
              <a:buChar char="•"/>
            </a:pPr>
            <a:fld id="{BB962C8B-B14F-4D97-AF65-F5344CB8AC3E}" type="datetime5">
              <a:rPr lang="en-US" altLang="en-US" sz="1200">
                <a:solidFill>
                  <a:srgbClr val="898989"/>
                </a:solidFill>
                <a:latin typeface="Cambria" panose="02040503050406030204" pitchFamily="18" charset="0"/>
                <a:ea typeface="黑体" panose="02010609060101010101" pitchFamily="49" charset="-122"/>
              </a:rPr>
              <a:pPr lvl="0" eaLnBrk="1" hangingPunct="1">
                <a:buFont typeface="Arial" pitchFamily="34" charset="0"/>
                <a:buChar char="•"/>
              </a:pPr>
              <a:t>16-Sep-24</a:t>
            </a:fld>
            <a:endParaRPr lang="en-US" altLang="en-US" sz="1200">
              <a:solidFill>
                <a:srgbClr val="898989"/>
              </a:solidFill>
              <a:latin typeface="Cambria" panose="02040503050406030204" pitchFamily="18" charset="0"/>
              <a:ea typeface="黑体" panose="02010609060101010101" pitchFamily="49" charset="-122"/>
            </a:endParaRPr>
          </a:p>
        </p:txBody>
      </p:sp>
      <p:graphicFrame>
        <p:nvGraphicFramePr>
          <p:cNvPr id="7" name="表格 6"/>
          <p:cNvGraphicFramePr>
            <a:graphicFrameLocks noGrp="1"/>
          </p:cNvGraphicFramePr>
          <p:nvPr/>
        </p:nvGraphicFramePr>
        <p:xfrm>
          <a:off x="785786" y="1231896"/>
          <a:ext cx="7572428" cy="1768476"/>
        </p:xfrm>
        <a:graphic>
          <a:graphicData uri="http://schemas.openxmlformats.org/drawingml/2006/table">
            <a:tbl>
              <a:tblPr/>
              <a:tblGrid>
                <a:gridCol w="7572428"/>
              </a:tblGrid>
              <a:tr h="1768476">
                <a:tc>
                  <a:txBody>
                    <a:bodyPr vert="horz" wrap="square"/>
                    <a:lstStyle/>
                    <a:p>
                      <a:pPr marL="405130" algn="l">
                        <a:lnSpc>
                          <a:spcPts val="1595"/>
                        </a:lnSpc>
                        <a:spcAft>
                          <a:spcPct val="0"/>
                        </a:spcAft>
                      </a:pPr>
                      <a:r>
                        <a:rPr lang="en-US" sz="2000" spc="-30">
                          <a:solidFill>
                            <a:srgbClr val="000000"/>
                          </a:solidFill>
                          <a:latin typeface="PTWVCM+FangSong_GB2312"/>
                          <a:ea typeface="楷体_GB2312"/>
                        </a:rPr>
                        <a:t>2.</a:t>
                      </a:r>
                      <a:r>
                        <a:rPr lang="zh-CN" sz="2000" spc="-30">
                          <a:solidFill>
                            <a:srgbClr val="000000"/>
                          </a:solidFill>
                          <a:latin typeface="PTWVCM+FangSong_GB2312"/>
                          <a:ea typeface="楷体_GB2312"/>
                          <a:cs typeface="PTWVCM+FangSong_GB2312"/>
                        </a:rPr>
                        <a:t>本条中</a:t>
                      </a:r>
                      <a:r>
                        <a:rPr lang="en-US" sz="2000" spc="-30">
                          <a:solidFill>
                            <a:srgbClr val="000000"/>
                          </a:solidFill>
                          <a:latin typeface="PTWVCM+FangSong_GB2312"/>
                          <a:ea typeface="楷体_GB2312"/>
                        </a:rPr>
                        <a:t>“</a:t>
                      </a:r>
                      <a:r>
                        <a:rPr lang="zh-CN" sz="2000" spc="-30">
                          <a:solidFill>
                            <a:srgbClr val="000000"/>
                          </a:solidFill>
                          <a:latin typeface="PTWVCM+FangSong_GB2312"/>
                          <a:ea typeface="楷体_GB2312"/>
                          <a:cs typeface="PTWVCM+FangSong_GB2312"/>
                        </a:rPr>
                        <a:t>未按照国家规定进行工作面突出危险性预测</a:t>
                      </a:r>
                      <a:r>
                        <a:rPr lang="en-US" sz="2000" spc="-30">
                          <a:solidFill>
                            <a:srgbClr val="000000"/>
                          </a:solidFill>
                          <a:latin typeface="PTWVCM+FangSong_GB2312"/>
                          <a:ea typeface="楷体_GB2312"/>
                        </a:rPr>
                        <a:t>”</a:t>
                      </a:r>
                      <a:r>
                        <a:rPr lang="zh-CN" sz="2000" spc="-30">
                          <a:solidFill>
                            <a:srgbClr val="000000"/>
                          </a:solidFill>
                          <a:latin typeface="PTWVCM+FangSong_GB2312"/>
                          <a:ea typeface="楷体_GB2312"/>
                          <a:cs typeface="PTWVCM+FangSong_GB2312"/>
                        </a:rPr>
                        <a:t>，</a:t>
                      </a:r>
                      <a:endParaRPr lang="zh-CN" sz="2000">
                        <a:latin typeface="Times New Roman"/>
                        <a:ea typeface="楷体_GB2312"/>
                      </a:endParaRPr>
                    </a:p>
                    <a:p>
                      <a:pPr algn="l">
                        <a:lnSpc>
                          <a:spcPts val="1595"/>
                        </a:lnSpc>
                        <a:spcBef>
                          <a:spcPts val="1200"/>
                        </a:spcBef>
                        <a:spcAft>
                          <a:spcPct val="0"/>
                        </a:spcAft>
                      </a:pPr>
                      <a:r>
                        <a:rPr lang="zh-CN" sz="2000" spc="15">
                          <a:solidFill>
                            <a:srgbClr val="000000"/>
                          </a:solidFill>
                          <a:latin typeface="PTWVCM+FangSong_GB2312"/>
                          <a:ea typeface="楷体_GB2312"/>
                          <a:cs typeface="PTWVCM+FangSong_GB2312"/>
                        </a:rPr>
                        <a:t>是指违反</a:t>
                      </a:r>
                      <a:r>
                        <a:rPr lang="zh-CN" sz="2000" spc="15">
                          <a:solidFill>
                            <a:srgbClr val="FF0000"/>
                          </a:solidFill>
                          <a:latin typeface="PTWVCM+FangSong_GB2312"/>
                          <a:ea typeface="楷体_GB2312"/>
                          <a:cs typeface="PTWVCM+FangSong_GB2312"/>
                        </a:rPr>
                        <a:t>《煤矿安全规程》第一百九十一</a:t>
                      </a:r>
                      <a:r>
                        <a:rPr lang="zh-CN" sz="2000" spc="15">
                          <a:solidFill>
                            <a:srgbClr val="000000"/>
                          </a:solidFill>
                          <a:latin typeface="PTWVCM+FangSong_GB2312"/>
                          <a:ea typeface="楷体_GB2312"/>
                          <a:cs typeface="PTWVCM+FangSong_GB2312"/>
                        </a:rPr>
                        <a:t>条和</a:t>
                      </a:r>
                      <a:r>
                        <a:rPr lang="zh-CN" sz="2000" spc="15">
                          <a:solidFill>
                            <a:srgbClr val="FF0000"/>
                          </a:solidFill>
                          <a:latin typeface="PTWVCM+FangSong_GB2312"/>
                          <a:ea typeface="楷体_GB2312"/>
                          <a:cs typeface="PTWVCM+FangSong_GB2312"/>
                        </a:rPr>
                        <a:t>《防治煤与瓦斯</a:t>
                      </a:r>
                      <a:endParaRPr lang="zh-CN" sz="2000">
                        <a:solidFill>
                          <a:srgbClr val="FF0000"/>
                        </a:solidFill>
                        <a:latin typeface="Times New Roman"/>
                        <a:ea typeface="楷体_GB2312"/>
                      </a:endParaRPr>
                    </a:p>
                    <a:p>
                      <a:pPr algn="l">
                        <a:lnSpc>
                          <a:spcPts val="1595"/>
                        </a:lnSpc>
                        <a:spcBef>
                          <a:spcPts val="1200"/>
                        </a:spcBef>
                        <a:spcAft>
                          <a:spcPct val="0"/>
                        </a:spcAft>
                      </a:pPr>
                      <a:r>
                        <a:rPr lang="zh-CN" sz="2000" spc="15">
                          <a:solidFill>
                            <a:srgbClr val="FF0000"/>
                          </a:solidFill>
                          <a:latin typeface="PTWVCM+FangSong_GB2312"/>
                          <a:ea typeface="楷体_GB2312"/>
                          <a:cs typeface="PTWVCM+FangSong_GB2312"/>
                        </a:rPr>
                        <a:t>突出细则》第七十五条</a:t>
                      </a:r>
                      <a:r>
                        <a:rPr lang="zh-CN" sz="2000" spc="15">
                          <a:solidFill>
                            <a:srgbClr val="000000"/>
                          </a:solidFill>
                          <a:latin typeface="PTWVCM+FangSong_GB2312"/>
                          <a:ea typeface="楷体_GB2312"/>
                          <a:cs typeface="PTWVCM+FangSong_GB2312"/>
                        </a:rPr>
                        <a:t>有关规定，未对井巷揭煤工作面、煤巷</a:t>
                      </a:r>
                      <a:endParaRPr lang="zh-CN" sz="2000">
                        <a:latin typeface="Times New Roman"/>
                        <a:ea typeface="楷体_GB2312"/>
                      </a:endParaRPr>
                    </a:p>
                    <a:p>
                      <a:pPr algn="l">
                        <a:lnSpc>
                          <a:spcPts val="1595"/>
                        </a:lnSpc>
                        <a:spcBef>
                          <a:spcPts val="1215"/>
                        </a:spcBef>
                        <a:spcAft>
                          <a:spcPct val="0"/>
                        </a:spcAft>
                      </a:pPr>
                      <a:r>
                        <a:rPr lang="zh-CN" sz="2000" spc="15">
                          <a:solidFill>
                            <a:srgbClr val="000000"/>
                          </a:solidFill>
                          <a:latin typeface="PTWVCM+FangSong_GB2312"/>
                          <a:ea typeface="楷体_GB2312"/>
                          <a:cs typeface="PTWVCM+FangSong_GB2312"/>
                        </a:rPr>
                        <a:t>掘进工作面、采煤工作面等采掘工作面煤体的突出危险性进行</a:t>
                      </a:r>
                      <a:endParaRPr lang="zh-CN" sz="2000">
                        <a:latin typeface="Times New Roman"/>
                        <a:ea typeface="楷体_GB2312"/>
                      </a:endParaRPr>
                    </a:p>
                    <a:p>
                      <a:pPr algn="l">
                        <a:lnSpc>
                          <a:spcPts val="1595"/>
                        </a:lnSpc>
                        <a:spcBef>
                          <a:spcPts val="1200"/>
                        </a:spcBef>
                        <a:spcAft>
                          <a:spcPct val="0"/>
                        </a:spcAft>
                      </a:pPr>
                      <a:r>
                        <a:rPr lang="zh-CN" sz="2000">
                          <a:solidFill>
                            <a:srgbClr val="000000"/>
                          </a:solidFill>
                          <a:latin typeface="PTWVCM+FangSong_GB2312"/>
                          <a:ea typeface="楷体_GB2312"/>
                          <a:cs typeface="PTWVCM+FangSong_GB2312"/>
                        </a:rPr>
                        <a:t>预测的。</a:t>
                      </a:r>
                      <a:endParaRPr lang="zh-CN" sz="2000">
                        <a:latin typeface="Times New Roman"/>
                        <a:ea typeface="楷体_GB2312"/>
                      </a:endParaRPr>
                    </a:p>
                  </a:txBody>
                  <a:tcPr marL="0" marR="0" marT="0" marB="0">
                    <a:lnL>
                      <a:noFill/>
                    </a:lnL>
                    <a:lnR>
                      <a:noFill/>
                    </a:lnR>
                    <a:lnT>
                      <a:noFill/>
                    </a:lnT>
                    <a:lnB>
                      <a:noFill/>
                    </a:lnB>
                  </a:tcPr>
                </a:tc>
              </a:tr>
            </a:tbl>
          </a:graphicData>
        </a:graphic>
      </p:graphicFrame>
    </p:spTree>
  </p:cSld>
  <p:clrMapOvr>
    <a:masterClrMapping/>
  </p:clrMapOvr>
  <p:transition spd="slow"/>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标题 4"/>
          <p:cNvSpPr>
            <a:spLocks noGrp="1"/>
          </p:cNvSpPr>
          <p:nvPr>
            <p:ph type="title"/>
          </p:nvPr>
        </p:nvSpPr>
        <p:spPr>
          <a:xfrm>
            <a:off x="357158" y="19034"/>
            <a:ext cx="8643998" cy="981074"/>
          </a:xfrm>
        </p:spPr>
        <p:txBody>
          <a:bodyPr/>
          <a:lstStyle/>
          <a:p>
            <a:r>
              <a:rPr lang="en-US" smtClean="0"/>
              <a:t> </a:t>
            </a:r>
            <a:r>
              <a:rPr lang="zh-CN" altLang="en-US" sz="2800" noProof="1" smtClean="0">
                <a:solidFill>
                  <a:srgbClr val="FF0000"/>
                </a:solidFill>
                <a:effectLst>
                  <a:outerShdw blurRad="38100" dist="38100" dir="2700000">
                    <a:srgbClr val="000000"/>
                  </a:outerShdw>
                </a:effectLst>
              </a:rPr>
              <a:t>第三方面：</a:t>
            </a:r>
            <a:r>
              <a:rPr lang="en-US" sz="2800" smtClean="0">
                <a:solidFill>
                  <a:srgbClr val="FF0000"/>
                </a:solidFill>
              </a:rPr>
              <a:t>“</a:t>
            </a:r>
            <a:r>
              <a:rPr lang="zh-CN" altLang="en-US" sz="2800" smtClean="0">
                <a:solidFill>
                  <a:srgbClr val="FF0000"/>
                </a:solidFill>
              </a:rPr>
              <a:t>煤与瓦斯突出矿井，未依照规定实施防突出措施</a:t>
            </a:r>
            <a:r>
              <a:rPr lang="en-US" sz="2800" smtClean="0">
                <a:solidFill>
                  <a:srgbClr val="FF0000"/>
                </a:solidFill>
              </a:rPr>
              <a:t>”</a:t>
            </a:r>
            <a:r>
              <a:rPr lang="zh-CN" altLang="en-US" sz="2800" smtClean="0">
                <a:solidFill>
                  <a:srgbClr val="FF0000"/>
                </a:solidFill>
              </a:rPr>
              <a:t>重大事故隐患</a:t>
            </a:r>
            <a:endParaRPr lang="zh-CN" altLang="en-US" sz="2800">
              <a:solidFill>
                <a:srgbClr val="FF0000"/>
              </a:solidFill>
            </a:endParaRPr>
          </a:p>
        </p:txBody>
      </p:sp>
      <p:sp>
        <p:nvSpPr>
          <p:cNvPr id="24579" name="内容占位符 20482"/>
          <p:cNvSpPr>
            <a:spLocks noGrp="1" noChangeArrowheads="1"/>
          </p:cNvSpPr>
          <p:nvPr>
            <p:ph idx="1"/>
          </p:nvPr>
        </p:nvSpPr>
        <p:spPr>
          <a:xfrm>
            <a:off x="714375" y="1103312"/>
            <a:ext cx="8062913" cy="5611835"/>
          </a:xfrm>
        </p:spPr>
        <p:txBody>
          <a:bodyPr vert="horz" wrap="square" lIns="91440" tIns="45720" rIns="91440" bIns="45720" numCol="1" anchor="t" anchorCtr="0" compatLnSpc="1"/>
          <a:lstStyle/>
          <a:p>
            <a:r>
              <a:rPr lang="zh-CN" altLang="en-US" sz="2400" smtClean="0">
                <a:solidFill>
                  <a:srgbClr val="FF0000"/>
                </a:solidFill>
              </a:rPr>
              <a:t>（四）未按照国家规定采取防治突出措施的；</a:t>
            </a:r>
          </a:p>
          <a:p>
            <a:r>
              <a:rPr lang="en-US" altLang="zh-CN" sz="2000" smtClean="0">
                <a:solidFill>
                  <a:srgbClr val="FF0000"/>
                </a:solidFill>
              </a:rPr>
              <a:t>【</a:t>
            </a:r>
            <a:r>
              <a:rPr lang="zh-CN" altLang="en-US" sz="2000" smtClean="0">
                <a:solidFill>
                  <a:srgbClr val="FF0000"/>
                </a:solidFill>
              </a:rPr>
              <a:t>解读</a:t>
            </a:r>
            <a:r>
              <a:rPr lang="en-US" altLang="zh-CN" sz="2000" smtClean="0">
                <a:solidFill>
                  <a:srgbClr val="FF0000"/>
                </a:solidFill>
              </a:rPr>
              <a:t>】</a:t>
            </a:r>
          </a:p>
          <a:p>
            <a:r>
              <a:rPr lang="zh-CN" altLang="en-US" sz="2000" smtClean="0"/>
              <a:t>本条是指经预测有突出危险的煤层进行采掘作业前，未按照</a:t>
            </a:r>
            <a:r>
              <a:rPr lang="en-US" altLang="zh-CN" sz="2000" smtClean="0"/>
              <a:t>《</a:t>
            </a:r>
            <a:r>
              <a:rPr lang="zh-CN" altLang="en-US" sz="2000" smtClean="0"/>
              <a:t>煤矿安全规程</a:t>
            </a:r>
            <a:r>
              <a:rPr lang="en-US" altLang="zh-CN" sz="2000" smtClean="0"/>
              <a:t>》《</a:t>
            </a:r>
            <a:r>
              <a:rPr lang="zh-CN" altLang="en-US" sz="2000" smtClean="0"/>
              <a:t>防治煤与瓦斯突出细则</a:t>
            </a:r>
            <a:r>
              <a:rPr lang="en-US" altLang="zh-CN" sz="2000" smtClean="0"/>
              <a:t>》</a:t>
            </a:r>
            <a:r>
              <a:rPr lang="zh-CN" altLang="en-US" sz="2000" smtClean="0"/>
              <a:t>有关规定设计、采取区域防突措施或局部防突措施的情形。</a:t>
            </a:r>
          </a:p>
          <a:p>
            <a:r>
              <a:rPr lang="en-US" sz="2000" smtClean="0"/>
              <a:t>1.</a:t>
            </a:r>
            <a:r>
              <a:rPr lang="zh-CN" altLang="en-US" sz="2000" smtClean="0"/>
              <a:t>未按照国家规定采取</a:t>
            </a:r>
            <a:r>
              <a:rPr lang="zh-CN" altLang="en-US" sz="2000" smtClean="0">
                <a:solidFill>
                  <a:srgbClr val="FF0000"/>
                </a:solidFill>
              </a:rPr>
              <a:t>区域防突措施</a:t>
            </a:r>
            <a:r>
              <a:rPr lang="zh-CN" altLang="en-US" sz="2000" smtClean="0"/>
              <a:t>，是指应当采取区域防突措施，而采掘作业前未采取开采保护层或者预抽煤层瓦斯防突措施的，包括下列 </a:t>
            </a:r>
            <a:r>
              <a:rPr lang="en-US" sz="2000" smtClean="0"/>
              <a:t>2 </a:t>
            </a:r>
            <a:r>
              <a:rPr lang="zh-CN" altLang="en-US" sz="2000" smtClean="0"/>
              <a:t>类情形。</a:t>
            </a:r>
          </a:p>
          <a:p>
            <a:r>
              <a:rPr lang="zh-CN" altLang="en-US" sz="2000" smtClean="0">
                <a:solidFill>
                  <a:srgbClr val="FF0000"/>
                </a:solidFill>
              </a:rPr>
              <a:t>第 </a:t>
            </a:r>
            <a:r>
              <a:rPr lang="en-US" sz="2000" smtClean="0">
                <a:solidFill>
                  <a:srgbClr val="FF0000"/>
                </a:solidFill>
              </a:rPr>
              <a:t>1 </a:t>
            </a:r>
            <a:r>
              <a:rPr lang="zh-CN" altLang="en-US" sz="2000" smtClean="0">
                <a:solidFill>
                  <a:srgbClr val="FF0000"/>
                </a:solidFill>
              </a:rPr>
              <a:t>类</a:t>
            </a:r>
            <a:r>
              <a:rPr lang="zh-CN" altLang="en-US" sz="2000" smtClean="0"/>
              <a:t>，未按规定开采保护层，是指存在下列情形之一的：</a:t>
            </a:r>
          </a:p>
          <a:p>
            <a:r>
              <a:rPr lang="zh-CN" altLang="en-US" sz="2000" smtClean="0"/>
              <a:t>（</a:t>
            </a:r>
            <a:r>
              <a:rPr lang="en-US" sz="2000" smtClean="0"/>
              <a:t>1</a:t>
            </a:r>
            <a:r>
              <a:rPr lang="zh-CN" altLang="en-US" sz="2000" smtClean="0"/>
              <a:t>）具备保护层开采条件而未开采的，或保护层的选择违反</a:t>
            </a:r>
            <a:r>
              <a:rPr lang="en-US" altLang="zh-CN" sz="2000" smtClean="0"/>
              <a:t>《</a:t>
            </a:r>
            <a:r>
              <a:rPr lang="zh-CN" altLang="en-US" sz="2000" smtClean="0"/>
              <a:t>防治煤与瓦斯突出细则</a:t>
            </a:r>
            <a:r>
              <a:rPr lang="en-US" altLang="zh-CN" sz="2000" smtClean="0"/>
              <a:t>》</a:t>
            </a:r>
            <a:r>
              <a:rPr lang="zh-CN" altLang="en-US" sz="2000" smtClean="0"/>
              <a:t>第六十一条规定原则的。</a:t>
            </a:r>
          </a:p>
          <a:p>
            <a:r>
              <a:rPr lang="zh-CN" altLang="en-US" sz="2000" smtClean="0"/>
              <a:t>（</a:t>
            </a:r>
            <a:r>
              <a:rPr lang="en-US" sz="2000" smtClean="0"/>
              <a:t>2</a:t>
            </a:r>
            <a:r>
              <a:rPr lang="zh-CN" altLang="en-US" sz="2000" smtClean="0"/>
              <a:t>）实施保护层开采不符合</a:t>
            </a:r>
            <a:r>
              <a:rPr lang="en-US" altLang="zh-CN" sz="2000" smtClean="0"/>
              <a:t>《</a:t>
            </a:r>
            <a:r>
              <a:rPr lang="zh-CN" altLang="en-US" sz="2000" smtClean="0"/>
              <a:t>防治煤与瓦斯突出细则</a:t>
            </a:r>
            <a:r>
              <a:rPr lang="en-US" altLang="zh-CN" sz="2000" smtClean="0"/>
              <a:t>》</a:t>
            </a:r>
            <a:r>
              <a:rPr lang="zh-CN" altLang="en-US" sz="2000" smtClean="0"/>
              <a:t>第六十二条规定要求，不连续、不成区域规模，留有非保护区域又未采取补充区域措施消突的，或者未同时抽采被保护层瓦斯的。</a:t>
            </a:r>
          </a:p>
          <a:p>
            <a:r>
              <a:rPr lang="zh-CN" altLang="en-US" sz="2000" smtClean="0"/>
              <a:t>（</a:t>
            </a:r>
            <a:r>
              <a:rPr lang="en-US" sz="2000" smtClean="0"/>
              <a:t>3</a:t>
            </a:r>
            <a:r>
              <a:rPr lang="zh-CN" altLang="en-US" sz="2000" smtClean="0"/>
              <a:t>）保护范围、保护效果达不到</a:t>
            </a:r>
            <a:r>
              <a:rPr lang="en-US" altLang="zh-CN" sz="2000" smtClean="0"/>
              <a:t>《</a:t>
            </a:r>
            <a:r>
              <a:rPr lang="zh-CN" altLang="en-US" sz="2000" smtClean="0"/>
              <a:t>防治煤与瓦斯突出细则</a:t>
            </a:r>
            <a:r>
              <a:rPr lang="en-US" altLang="zh-CN" sz="2000" smtClean="0"/>
              <a:t>》</a:t>
            </a:r>
            <a:r>
              <a:rPr lang="zh-CN" altLang="en-US" sz="2000" smtClean="0"/>
              <a:t>第五十五条、第六十三条要求的。</a:t>
            </a:r>
          </a:p>
          <a:p>
            <a:pPr marL="0" marR="0" lvl="0" indent="457200" algn="l" defTabSz="914400" rtl="0" eaLnBrk="0" fontAlgn="base" latinLnBrk="0" hangingPunct="0">
              <a:lnSpc>
                <a:spcPts val="3875"/>
              </a:lnSpc>
              <a:spcBef>
                <a:spcPct val="0"/>
              </a:spcBef>
              <a:spcAft>
                <a:spcPct val="0"/>
              </a:spcAft>
              <a:buClrTx/>
              <a:buSzTx/>
              <a:buFont typeface="Arial" pitchFamily="34" charset="0"/>
              <a:buNone/>
              <a:defRPr/>
            </a:pPr>
            <a:endParaRPr kumimoji="0" lang="zh-CN" altLang="en-US" sz="2400" b="0" i="0" u="none" strike="noStrike" kern="0" cap="none" spc="0" normalizeH="0" baseline="0" noProof="0"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457200" algn="l" defTabSz="914400" rtl="0" eaLnBrk="0" fontAlgn="base" latinLnBrk="0" hangingPunct="0">
              <a:lnSpc>
                <a:spcPts val="3875"/>
              </a:lnSpc>
              <a:spcBef>
                <a:spcPct val="0"/>
              </a:spcBef>
              <a:spcAft>
                <a:spcPct val="0"/>
              </a:spcAft>
              <a:buClrTx/>
              <a:buSzTx/>
              <a:buFont typeface="Arial" pitchFamily="34" charset="0"/>
              <a:buNone/>
              <a:defRPr/>
            </a:pPr>
            <a:endParaRPr kumimoji="0" lang="en-US" altLang="zh-CN" sz="2400" b="1" i="0" u="none" strike="noStrike" kern="0" cap="none" spc="0" normalizeH="0" baseline="0" noProof="0"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457200" algn="l" defTabSz="914400" rtl="0" eaLnBrk="0" fontAlgn="base" latinLnBrk="0" hangingPunct="0">
              <a:lnSpc>
                <a:spcPts val="3875"/>
              </a:lnSpc>
              <a:spcBef>
                <a:spcPct val="0"/>
              </a:spcBef>
              <a:spcAft>
                <a:spcPct val="0"/>
              </a:spcAft>
              <a:buClrTx/>
              <a:buSzTx/>
              <a:buFont typeface="Arial" pitchFamily="34" charset="0"/>
              <a:buNone/>
              <a:defRPr/>
            </a:pPr>
            <a:endParaRPr kumimoji="0" lang="en-US" altLang="zh-CN" sz="2400" b="1" i="0" u="none" strike="noStrike" kern="0" cap="none" spc="0" normalizeH="0" baseline="0" noProof="0"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457200" algn="l" defTabSz="914400" rtl="0" eaLnBrk="0" fontAlgn="base" latinLnBrk="0" hangingPunct="0">
              <a:lnSpc>
                <a:spcPts val="3875"/>
              </a:lnSpc>
              <a:spcBef>
                <a:spcPct val="0"/>
              </a:spcBef>
              <a:spcAft>
                <a:spcPct val="0"/>
              </a:spcAft>
              <a:buClrTx/>
              <a:buSzTx/>
              <a:buFont typeface="Arial" pitchFamily="34" charset="0"/>
              <a:buNone/>
              <a:defRPr/>
            </a:pPr>
            <a:endParaRPr kumimoji="0" lang="zh-CN" altLang="en-US" sz="2000" b="1" i="0" u="none" strike="noStrike" kern="0" cap="none" spc="0" normalizeH="0" baseline="0" noProof="0"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0" algn="l" defTabSz="914400" rtl="0" eaLnBrk="0" fontAlgn="base" latinLnBrk="0" hangingPunct="0">
              <a:lnSpc>
                <a:spcPts val="3700"/>
              </a:lnSpc>
              <a:spcBef>
                <a:spcPct val="0"/>
              </a:spcBef>
              <a:spcAft>
                <a:spcPct val="0"/>
              </a:spcAft>
              <a:buClrTx/>
              <a:buSzTx/>
              <a:buFont typeface="Arial" pitchFamily="34" charset="0"/>
              <a:buNone/>
              <a:defRPr/>
            </a:pPr>
            <a:endParaRPr kumimoji="0" lang="zh-CN" altLang="en-US" sz="2000" b="0" i="0" u="none" strike="noStrike" kern="0" cap="none" spc="0" normalizeH="0" baseline="0" noProof="0"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0" algn="l" defTabSz="914400" rtl="0" eaLnBrk="0" fontAlgn="base" latinLnBrk="0" hangingPunct="0">
              <a:lnSpc>
                <a:spcPts val="3300"/>
              </a:lnSpc>
              <a:spcBef>
                <a:spcPct val="0"/>
              </a:spcBef>
              <a:spcAft>
                <a:spcPct val="0"/>
              </a:spcAft>
              <a:buClrTx/>
              <a:buSzTx/>
              <a:buFont typeface="Arial" pitchFamily="34" charset="0"/>
              <a:buNone/>
              <a:defRPr/>
            </a:pPr>
            <a:endParaRPr kumimoji="0" lang="en-US" altLang="zh-CN" sz="2400" b="1" i="0" u="none" strike="noStrike" kern="0" cap="none" spc="0" normalizeH="0" baseline="0" noProof="1"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457200" algn="l" defTabSz="914400" rtl="0" eaLnBrk="0" fontAlgn="base" latinLnBrk="0" hangingPunct="0">
              <a:lnSpc>
                <a:spcPts val="3675"/>
              </a:lnSpc>
              <a:spcBef>
                <a:spcPct val="0"/>
              </a:spcBef>
              <a:spcAft>
                <a:spcPct val="0"/>
              </a:spcAft>
              <a:buClrTx/>
              <a:buSzTx/>
              <a:buFont typeface="Arial" pitchFamily="34" charset="0"/>
              <a:buNone/>
              <a:defRPr/>
            </a:pPr>
            <a:endParaRPr kumimoji="0" lang="en-US" altLang="zh-CN" sz="2400" b="1" i="0" u="none" strike="noStrike" kern="0" cap="none" spc="0" normalizeH="0" baseline="0" noProof="1"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457200" algn="l" defTabSz="914400" rtl="0" eaLnBrk="0" fontAlgn="base" latinLnBrk="0" hangingPunct="0">
              <a:lnSpc>
                <a:spcPts val="3675"/>
              </a:lnSpc>
              <a:spcBef>
                <a:spcPct val="0"/>
              </a:spcBef>
              <a:spcAft>
                <a:spcPct val="0"/>
              </a:spcAft>
              <a:buClrTx/>
              <a:buSzTx/>
              <a:buFont typeface="Arial" pitchFamily="34" charset="0"/>
              <a:buNone/>
              <a:defRPr/>
            </a:pPr>
            <a:endParaRPr kumimoji="0" lang="en-US" altLang="zh-CN" sz="2400" b="1" i="0" u="none" strike="noStrike" kern="0" cap="none" spc="0" normalizeH="0" baseline="0" noProof="1"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0" algn="l" defTabSz="914400" rtl="0" eaLnBrk="0" fontAlgn="base" latinLnBrk="0" hangingPunct="0">
              <a:lnSpc>
                <a:spcPts val="3000"/>
              </a:lnSpc>
              <a:spcBef>
                <a:spcPct val="0"/>
              </a:spcBef>
              <a:spcAft>
                <a:spcPct val="0"/>
              </a:spcAft>
              <a:buClrTx/>
              <a:buSzTx/>
              <a:buFont typeface="Arial" pitchFamily="34" charset="0"/>
              <a:buNone/>
              <a:defRPr/>
            </a:pPr>
            <a:endParaRPr kumimoji="0" lang="en-US" altLang="zh-CN" sz="2400" b="1" i="0" u="none" strike="noStrike" kern="0" cap="none" spc="0" normalizeH="0" baseline="0" noProof="1"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457200" algn="l" defTabSz="914400" rtl="0" eaLnBrk="0" fontAlgn="base" latinLnBrk="0" hangingPunct="0">
              <a:lnSpc>
                <a:spcPts val="3675"/>
              </a:lnSpc>
              <a:spcBef>
                <a:spcPct val="0"/>
              </a:spcBef>
              <a:spcAft>
                <a:spcPct val="0"/>
              </a:spcAft>
              <a:buClrTx/>
              <a:buSzTx/>
              <a:buFont typeface="Arial" pitchFamily="34" charset="0"/>
              <a:buNone/>
              <a:defRPr/>
            </a:pPr>
            <a:endParaRPr kumimoji="0" lang="en-US" altLang="zh-CN" sz="2400" b="1" i="0" u="none" strike="noStrike" kern="0" cap="none" spc="0" normalizeH="0" baseline="0" noProof="1" smtClean="0">
              <a:ln>
                <a:noFill/>
              </a:ln>
              <a:solidFill>
                <a:schemeClr val="tx1"/>
              </a:solidFill>
              <a:effectLst/>
              <a:uLnTx/>
              <a:uFillTx/>
              <a:latin typeface="楷体_GB2312" pitchFamily="49" charset="-122"/>
              <a:ea typeface="楷体_GB2312" pitchFamily="49" charset="-122"/>
              <a:cs typeface="楷体_GB2312" pitchFamily="49" charset="-122"/>
            </a:endParaRPr>
          </a:p>
        </p:txBody>
      </p:sp>
    </p:spTree>
  </p:cSld>
  <p:clrMapOvr>
    <a:masterClrMapping/>
  </p:clrMapOvr>
  <p:transition spd="slow"/>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标题 4"/>
          <p:cNvSpPr>
            <a:spLocks noGrp="1"/>
          </p:cNvSpPr>
          <p:nvPr>
            <p:ph type="title"/>
          </p:nvPr>
        </p:nvSpPr>
        <p:spPr>
          <a:xfrm>
            <a:off x="357158" y="19034"/>
            <a:ext cx="8643998" cy="981074"/>
          </a:xfrm>
        </p:spPr>
        <p:txBody>
          <a:bodyPr/>
          <a:lstStyle/>
          <a:p>
            <a:r>
              <a:rPr lang="en-US" smtClean="0"/>
              <a:t> </a:t>
            </a:r>
            <a:r>
              <a:rPr lang="zh-CN" altLang="en-US" sz="2800" noProof="1" smtClean="0">
                <a:solidFill>
                  <a:srgbClr val="FF0000"/>
                </a:solidFill>
                <a:effectLst>
                  <a:outerShdw blurRad="38100" dist="38100" dir="2700000">
                    <a:srgbClr val="000000"/>
                  </a:outerShdw>
                </a:effectLst>
              </a:rPr>
              <a:t>第三方面：</a:t>
            </a:r>
            <a:r>
              <a:rPr lang="en-US" sz="2800" smtClean="0">
                <a:solidFill>
                  <a:srgbClr val="FF0000"/>
                </a:solidFill>
              </a:rPr>
              <a:t>“</a:t>
            </a:r>
            <a:r>
              <a:rPr lang="zh-CN" altLang="en-US" sz="2800" smtClean="0">
                <a:solidFill>
                  <a:srgbClr val="FF0000"/>
                </a:solidFill>
              </a:rPr>
              <a:t>煤与瓦斯突出矿井，未依照规定实施防突出措施</a:t>
            </a:r>
            <a:r>
              <a:rPr lang="en-US" sz="2800" smtClean="0">
                <a:solidFill>
                  <a:srgbClr val="FF0000"/>
                </a:solidFill>
              </a:rPr>
              <a:t>”</a:t>
            </a:r>
            <a:r>
              <a:rPr lang="zh-CN" altLang="en-US" sz="2800" smtClean="0">
                <a:solidFill>
                  <a:srgbClr val="FF0000"/>
                </a:solidFill>
              </a:rPr>
              <a:t>重大事故隐患</a:t>
            </a:r>
            <a:endParaRPr lang="zh-CN" altLang="en-US" sz="2800">
              <a:solidFill>
                <a:srgbClr val="FF0000"/>
              </a:solidFill>
            </a:endParaRPr>
          </a:p>
        </p:txBody>
      </p:sp>
      <p:sp>
        <p:nvSpPr>
          <p:cNvPr id="24579" name="内容占位符 20482"/>
          <p:cNvSpPr>
            <a:spLocks noGrp="1" noChangeArrowheads="1"/>
          </p:cNvSpPr>
          <p:nvPr>
            <p:ph idx="1"/>
          </p:nvPr>
        </p:nvSpPr>
        <p:spPr>
          <a:xfrm>
            <a:off x="428625" y="1103313"/>
            <a:ext cx="8501063" cy="5326063"/>
          </a:xfrm>
        </p:spPr>
        <p:txBody>
          <a:bodyPr vert="horz" wrap="square" lIns="91440" tIns="45720" rIns="91440" bIns="45720" numCol="1" anchor="t" anchorCtr="0" compatLnSpc="1"/>
          <a:lstStyle/>
          <a:p>
            <a:r>
              <a:rPr lang="zh-CN" altLang="en-US" sz="2000" smtClean="0">
                <a:solidFill>
                  <a:srgbClr val="FF0000"/>
                </a:solidFill>
              </a:rPr>
              <a:t>第 </a:t>
            </a:r>
            <a:r>
              <a:rPr lang="en-US" sz="2000" smtClean="0">
                <a:solidFill>
                  <a:srgbClr val="FF0000"/>
                </a:solidFill>
              </a:rPr>
              <a:t>2 </a:t>
            </a:r>
            <a:r>
              <a:rPr lang="zh-CN" altLang="en-US" sz="2000" smtClean="0">
                <a:solidFill>
                  <a:srgbClr val="FF0000"/>
                </a:solidFill>
              </a:rPr>
              <a:t>类，</a:t>
            </a:r>
            <a:r>
              <a:rPr lang="zh-CN" altLang="en-US" sz="2000" smtClean="0"/>
              <a:t>未按规定预抽煤层瓦斯，是指没有按规定采取预抽煤层瓦斯区域措施，或者瓦斯抽采不符合</a:t>
            </a:r>
            <a:r>
              <a:rPr lang="en-US" altLang="zh-CN" sz="2000" smtClean="0"/>
              <a:t>《</a:t>
            </a:r>
            <a:r>
              <a:rPr lang="zh-CN" altLang="en-US" sz="2000" smtClean="0"/>
              <a:t>防治煤与瓦斯突出细则</a:t>
            </a:r>
            <a:r>
              <a:rPr lang="en-US" altLang="zh-CN" sz="2000" smtClean="0"/>
              <a:t>》</a:t>
            </a:r>
            <a:r>
              <a:rPr lang="zh-CN" altLang="en-US" sz="2000" smtClean="0"/>
              <a:t>有关要求，存在下列情形之一的：</a:t>
            </a:r>
          </a:p>
          <a:p>
            <a:r>
              <a:rPr lang="zh-CN" altLang="en-US" sz="2000" smtClean="0"/>
              <a:t>（</a:t>
            </a:r>
            <a:r>
              <a:rPr lang="en-US" sz="2000" smtClean="0"/>
              <a:t>1</a:t>
            </a:r>
            <a:r>
              <a:rPr lang="zh-CN" altLang="en-US" sz="2000" smtClean="0"/>
              <a:t>）预抽煤层瓦斯区段钻孔、回采区域钻孔、煤巷条带钻不能有效控制整个区段、整个回采区域、整个煤巷条带及其巷道两侧的。</a:t>
            </a:r>
          </a:p>
          <a:p>
            <a:r>
              <a:rPr lang="zh-CN" altLang="en-US" sz="2000" smtClean="0"/>
              <a:t>（</a:t>
            </a:r>
            <a:r>
              <a:rPr lang="en-US" sz="2000" smtClean="0"/>
              <a:t>2</a:t>
            </a:r>
            <a:r>
              <a:rPr lang="zh-CN" altLang="en-US" sz="2000" smtClean="0"/>
              <a:t>）预抽揭煤区域煤层钻孔控制范围不符合</a:t>
            </a:r>
            <a:r>
              <a:rPr lang="en-US" altLang="zh-CN" sz="2000" smtClean="0"/>
              <a:t>《</a:t>
            </a:r>
            <a:r>
              <a:rPr lang="zh-CN" altLang="en-US" sz="2000" smtClean="0"/>
              <a:t>防治煤与瓦斯突出细则</a:t>
            </a:r>
            <a:r>
              <a:rPr lang="en-US" altLang="zh-CN" sz="2000" smtClean="0"/>
              <a:t>》</a:t>
            </a:r>
            <a:r>
              <a:rPr lang="zh-CN" altLang="en-US" sz="2000" smtClean="0"/>
              <a:t>要求，或者钻孔布置不均匀，存在瓦斯治理盲区、空白区，直接影响区域措施效果的。</a:t>
            </a:r>
          </a:p>
          <a:p>
            <a:r>
              <a:rPr lang="zh-CN" altLang="en-US" sz="2000" smtClean="0"/>
              <a:t>（</a:t>
            </a:r>
            <a:r>
              <a:rPr lang="en-US" sz="2000" smtClean="0"/>
              <a:t>3</a:t>
            </a:r>
            <a:r>
              <a:rPr lang="zh-CN" altLang="en-US" sz="2000" smtClean="0"/>
              <a:t>）采掘工作面距相邻突出煤层突出危险区法向距离 </a:t>
            </a:r>
            <a:r>
              <a:rPr lang="en-US" sz="2000" smtClean="0"/>
              <a:t>5m</a:t>
            </a:r>
            <a:r>
              <a:rPr lang="zh-CN" altLang="en-US" sz="2000" smtClean="0"/>
              <a:t>以内，没有对突出煤层采取防突措施并经过效果检验有效的。</a:t>
            </a:r>
          </a:p>
          <a:p>
            <a:r>
              <a:rPr lang="zh-CN" altLang="en-US" sz="2000" smtClean="0"/>
              <a:t>（</a:t>
            </a:r>
            <a:r>
              <a:rPr lang="en-US" sz="2000" smtClean="0"/>
              <a:t>4</a:t>
            </a:r>
            <a:r>
              <a:rPr lang="zh-CN" altLang="en-US" sz="2000" smtClean="0"/>
              <a:t>）采取</a:t>
            </a:r>
            <a:r>
              <a:rPr lang="en-US" altLang="zh-CN" sz="2000" smtClean="0"/>
              <a:t>《</a:t>
            </a:r>
            <a:r>
              <a:rPr lang="zh-CN" altLang="en-US" sz="2000" smtClean="0"/>
              <a:t>防治煤与瓦斯突出细则</a:t>
            </a:r>
            <a:r>
              <a:rPr lang="en-US" altLang="zh-CN" sz="2000" smtClean="0"/>
              <a:t>》</a:t>
            </a:r>
            <a:r>
              <a:rPr lang="zh-CN" altLang="en-US" sz="2000" smtClean="0"/>
              <a:t>限制使用或禁用的区域防突措施的，或者以局部防突措施代替区域措施的。</a:t>
            </a:r>
          </a:p>
          <a:p>
            <a:r>
              <a:rPr lang="zh-CN" altLang="en-US" sz="2000" smtClean="0"/>
              <a:t>（</a:t>
            </a:r>
            <a:r>
              <a:rPr lang="en-US" sz="2000" smtClean="0"/>
              <a:t>5</a:t>
            </a:r>
            <a:r>
              <a:rPr lang="zh-CN" altLang="en-US" sz="2000" smtClean="0"/>
              <a:t>）区域预测为突出危险区的煤层，或者在采掘生产和综合防突措施实施过程中，发现有喷孔、顶钻等明显突出预兆或者发生突出的区域，没有采取或者继续执行区域防突措施的。</a:t>
            </a:r>
          </a:p>
          <a:p>
            <a:pPr marL="0" marR="0" lvl="0" indent="0" algn="l" defTabSz="914400" rtl="0" eaLnBrk="0" fontAlgn="base" latinLnBrk="0" hangingPunct="0">
              <a:lnSpc>
                <a:spcPts val="3500"/>
              </a:lnSpc>
              <a:spcBef>
                <a:spcPct val="0"/>
              </a:spcBef>
              <a:spcAft>
                <a:spcPct val="0"/>
              </a:spcAft>
              <a:buClrTx/>
              <a:buSzTx/>
              <a:buFont typeface="Arial" pitchFamily="34" charset="0"/>
              <a:buNone/>
              <a:defRPr/>
            </a:pPr>
            <a:endParaRPr kumimoji="0" lang="zh-CN" altLang="en-US" sz="2000" b="0" i="0" u="none" strike="noStrike" kern="0" cap="none" spc="0" normalizeH="0" baseline="0" noProof="0"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457200" algn="l" defTabSz="914400" rtl="0" eaLnBrk="0" fontAlgn="base" latinLnBrk="0" hangingPunct="0">
              <a:lnSpc>
                <a:spcPts val="3875"/>
              </a:lnSpc>
              <a:spcBef>
                <a:spcPct val="0"/>
              </a:spcBef>
              <a:spcAft>
                <a:spcPct val="0"/>
              </a:spcAft>
              <a:buClrTx/>
              <a:buSzTx/>
              <a:buFont typeface="Arial" pitchFamily="34" charset="0"/>
              <a:buNone/>
              <a:defRPr/>
            </a:pPr>
            <a:endParaRPr kumimoji="0" lang="en-US" altLang="zh-CN" sz="2400" b="1" i="0" u="none" strike="noStrike" kern="0" cap="none" spc="0" normalizeH="0" baseline="0" noProof="0"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457200" algn="l" defTabSz="914400" rtl="0" eaLnBrk="0" fontAlgn="base" latinLnBrk="0" hangingPunct="0">
              <a:lnSpc>
                <a:spcPts val="3875"/>
              </a:lnSpc>
              <a:spcBef>
                <a:spcPct val="0"/>
              </a:spcBef>
              <a:spcAft>
                <a:spcPct val="0"/>
              </a:spcAft>
              <a:buClrTx/>
              <a:buSzTx/>
              <a:buFont typeface="Arial" pitchFamily="34" charset="0"/>
              <a:buNone/>
              <a:defRPr/>
            </a:pPr>
            <a:endParaRPr kumimoji="0" lang="en-US" altLang="zh-CN" sz="2400" b="1" i="0" u="none" strike="noStrike" kern="0" cap="none" spc="0" normalizeH="0" baseline="0" noProof="0"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457200" algn="l" defTabSz="914400" rtl="0" eaLnBrk="0" fontAlgn="base" latinLnBrk="0" hangingPunct="0">
              <a:lnSpc>
                <a:spcPts val="3875"/>
              </a:lnSpc>
              <a:spcBef>
                <a:spcPct val="0"/>
              </a:spcBef>
              <a:spcAft>
                <a:spcPct val="0"/>
              </a:spcAft>
              <a:buClrTx/>
              <a:buSzTx/>
              <a:buFont typeface="Arial" pitchFamily="34" charset="0"/>
              <a:buNone/>
              <a:defRPr/>
            </a:pPr>
            <a:endParaRPr kumimoji="0" lang="zh-CN" altLang="en-US" sz="2000" b="1" i="0" u="none" strike="noStrike" kern="0" cap="none" spc="0" normalizeH="0" baseline="0" noProof="0"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0" algn="l" defTabSz="914400" rtl="0" eaLnBrk="0" fontAlgn="base" latinLnBrk="0" hangingPunct="0">
              <a:lnSpc>
                <a:spcPts val="3700"/>
              </a:lnSpc>
              <a:spcBef>
                <a:spcPct val="0"/>
              </a:spcBef>
              <a:spcAft>
                <a:spcPct val="0"/>
              </a:spcAft>
              <a:buClrTx/>
              <a:buSzTx/>
              <a:buFont typeface="Arial" pitchFamily="34" charset="0"/>
              <a:buNone/>
              <a:defRPr/>
            </a:pPr>
            <a:endParaRPr kumimoji="0" lang="zh-CN" altLang="en-US" sz="2000" b="0" i="0" u="none" strike="noStrike" kern="0" cap="none" spc="0" normalizeH="0" baseline="0" noProof="0"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0" algn="l" defTabSz="914400" rtl="0" eaLnBrk="0" fontAlgn="base" latinLnBrk="0" hangingPunct="0">
              <a:lnSpc>
                <a:spcPts val="3300"/>
              </a:lnSpc>
              <a:spcBef>
                <a:spcPct val="0"/>
              </a:spcBef>
              <a:spcAft>
                <a:spcPct val="0"/>
              </a:spcAft>
              <a:buClrTx/>
              <a:buSzTx/>
              <a:buFont typeface="Arial" pitchFamily="34" charset="0"/>
              <a:buNone/>
              <a:defRPr/>
            </a:pPr>
            <a:endParaRPr kumimoji="0" lang="en-US" altLang="zh-CN" sz="2400" b="1" i="0" u="none" strike="noStrike" kern="0" cap="none" spc="0" normalizeH="0" baseline="0" noProof="1"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457200" algn="l" defTabSz="914400" rtl="0" eaLnBrk="0" fontAlgn="base" latinLnBrk="0" hangingPunct="0">
              <a:lnSpc>
                <a:spcPts val="3675"/>
              </a:lnSpc>
              <a:spcBef>
                <a:spcPct val="0"/>
              </a:spcBef>
              <a:spcAft>
                <a:spcPct val="0"/>
              </a:spcAft>
              <a:buClrTx/>
              <a:buSzTx/>
              <a:buFont typeface="Arial" pitchFamily="34" charset="0"/>
              <a:buNone/>
              <a:defRPr/>
            </a:pPr>
            <a:endParaRPr kumimoji="0" lang="en-US" altLang="zh-CN" sz="2400" b="1" i="0" u="none" strike="noStrike" kern="0" cap="none" spc="0" normalizeH="0" baseline="0" noProof="1"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457200" algn="l" defTabSz="914400" rtl="0" eaLnBrk="0" fontAlgn="base" latinLnBrk="0" hangingPunct="0">
              <a:lnSpc>
                <a:spcPts val="3675"/>
              </a:lnSpc>
              <a:spcBef>
                <a:spcPct val="0"/>
              </a:spcBef>
              <a:spcAft>
                <a:spcPct val="0"/>
              </a:spcAft>
              <a:buClrTx/>
              <a:buSzTx/>
              <a:buFont typeface="Arial" pitchFamily="34" charset="0"/>
              <a:buNone/>
              <a:defRPr/>
            </a:pPr>
            <a:endParaRPr kumimoji="0" lang="en-US" altLang="zh-CN" sz="2400" b="1" i="0" u="none" strike="noStrike" kern="0" cap="none" spc="0" normalizeH="0" baseline="0" noProof="1"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0" algn="l" defTabSz="914400" rtl="0" eaLnBrk="0" fontAlgn="base" latinLnBrk="0" hangingPunct="0">
              <a:lnSpc>
                <a:spcPts val="3000"/>
              </a:lnSpc>
              <a:spcBef>
                <a:spcPct val="0"/>
              </a:spcBef>
              <a:spcAft>
                <a:spcPct val="0"/>
              </a:spcAft>
              <a:buClrTx/>
              <a:buSzTx/>
              <a:buFont typeface="Arial" pitchFamily="34" charset="0"/>
              <a:buNone/>
              <a:defRPr/>
            </a:pPr>
            <a:endParaRPr kumimoji="0" lang="en-US" altLang="zh-CN" sz="2400" b="1" i="0" u="none" strike="noStrike" kern="0" cap="none" spc="0" normalizeH="0" baseline="0" noProof="1"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457200" algn="l" defTabSz="914400" rtl="0" eaLnBrk="0" fontAlgn="base" latinLnBrk="0" hangingPunct="0">
              <a:lnSpc>
                <a:spcPts val="3675"/>
              </a:lnSpc>
              <a:spcBef>
                <a:spcPct val="0"/>
              </a:spcBef>
              <a:spcAft>
                <a:spcPct val="0"/>
              </a:spcAft>
              <a:buClrTx/>
              <a:buSzTx/>
              <a:buFont typeface="Arial" pitchFamily="34" charset="0"/>
              <a:buNone/>
              <a:defRPr/>
            </a:pPr>
            <a:endParaRPr kumimoji="0" lang="en-US" altLang="zh-CN" sz="2400" b="1" i="0" u="none" strike="noStrike" kern="0" cap="none" spc="0" normalizeH="0" baseline="0" noProof="1" smtClean="0">
              <a:ln>
                <a:noFill/>
              </a:ln>
              <a:solidFill>
                <a:schemeClr val="tx1"/>
              </a:solidFill>
              <a:effectLst/>
              <a:uLnTx/>
              <a:uFillTx/>
              <a:latin typeface="楷体_GB2312" pitchFamily="49" charset="-122"/>
              <a:ea typeface="楷体_GB2312" pitchFamily="49" charset="-122"/>
              <a:cs typeface="楷体_GB2312" pitchFamily="49" charset="-122"/>
            </a:endParaRPr>
          </a:p>
        </p:txBody>
      </p:sp>
      <p:sp>
        <p:nvSpPr>
          <p:cNvPr id="47108" name="日期占位符 20483"/>
          <p:cNvSpPr txBox="1">
            <a:spLocks noGrp="1"/>
          </p:cNvSpPr>
          <p:nvPr>
            <p:ph type="dt" sz="half" idx="10"/>
          </p:nvPr>
        </p:nvSpPr>
        <p:spPr/>
        <p:txBody>
          <a:bodyPr anchor="ctr" anchorCtr="0"/>
          <a:lstStyle>
            <a:lvl1pPr marL="0" lvl="0" indent="0" algn="l" defTabSz="914400" rtl="0" eaLnBrk="0" fontAlgn="base" latinLnBrk="0" hangingPunct="0">
              <a:lnSpc>
                <a:spcPct val="100000"/>
              </a:lnSpc>
              <a:spcBef>
                <a:spcPct val="0"/>
              </a:spcBef>
              <a:spcAft>
                <a:spcPct val="0"/>
              </a:spcAft>
              <a:buSzTx/>
              <a:buFont typeface="Times New Roman" panose="02020603050405020304" pitchFamily="18"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5pPr>
          </a:lstStyle>
          <a:p>
            <a:pPr lvl="0" eaLnBrk="1" hangingPunct="1">
              <a:buFont typeface="Arial" pitchFamily="34" charset="0"/>
              <a:buChar char="•"/>
            </a:pPr>
            <a:fld id="{BB962C8B-B14F-4D97-AF65-F5344CB8AC3E}" type="datetime5">
              <a:rPr lang="en-US" altLang="en-US" sz="1200">
                <a:solidFill>
                  <a:srgbClr val="898989"/>
                </a:solidFill>
                <a:latin typeface="Cambria" panose="02040503050406030204" pitchFamily="18" charset="0"/>
                <a:ea typeface="黑体" panose="02010609060101010101" pitchFamily="49" charset="-122"/>
              </a:rPr>
              <a:pPr lvl="0" eaLnBrk="1" hangingPunct="1">
                <a:buFont typeface="Arial" pitchFamily="34" charset="0"/>
                <a:buChar char="•"/>
              </a:pPr>
              <a:t>16-Sep-24</a:t>
            </a:fld>
            <a:endParaRPr lang="en-US" altLang="en-US" sz="1200">
              <a:solidFill>
                <a:srgbClr val="898989"/>
              </a:solidFill>
              <a:latin typeface="Cambria" panose="02040503050406030204" pitchFamily="18" charset="0"/>
              <a:ea typeface="黑体" panose="02010609060101010101" pitchFamily="49" charset="-122"/>
            </a:endParaRPr>
          </a:p>
        </p:txBody>
      </p:sp>
    </p:spTree>
  </p:cSld>
  <p:clrMapOvr>
    <a:masterClrMapping/>
  </p:clrMapOvr>
  <p:transition spd="slow"/>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标题 4"/>
          <p:cNvSpPr>
            <a:spLocks noGrp="1"/>
          </p:cNvSpPr>
          <p:nvPr>
            <p:ph type="title"/>
          </p:nvPr>
        </p:nvSpPr>
        <p:spPr>
          <a:xfrm>
            <a:off x="357158" y="19034"/>
            <a:ext cx="8643998" cy="981074"/>
          </a:xfrm>
        </p:spPr>
        <p:txBody>
          <a:bodyPr/>
          <a:lstStyle/>
          <a:p>
            <a:r>
              <a:rPr lang="en-US" smtClean="0"/>
              <a:t> </a:t>
            </a:r>
            <a:r>
              <a:rPr lang="zh-CN" altLang="en-US" sz="2800" noProof="1" smtClean="0">
                <a:solidFill>
                  <a:srgbClr val="FF0000"/>
                </a:solidFill>
                <a:effectLst>
                  <a:outerShdw blurRad="38100" dist="38100" dir="2700000">
                    <a:srgbClr val="000000"/>
                  </a:outerShdw>
                </a:effectLst>
              </a:rPr>
              <a:t>第三方面：</a:t>
            </a:r>
            <a:r>
              <a:rPr lang="en-US" sz="2800" smtClean="0">
                <a:solidFill>
                  <a:srgbClr val="FF0000"/>
                </a:solidFill>
              </a:rPr>
              <a:t>“</a:t>
            </a:r>
            <a:r>
              <a:rPr lang="zh-CN" altLang="en-US" sz="2800" smtClean="0">
                <a:solidFill>
                  <a:srgbClr val="FF0000"/>
                </a:solidFill>
              </a:rPr>
              <a:t>煤与瓦斯突出矿井，未依照规定实施防突出措施</a:t>
            </a:r>
            <a:r>
              <a:rPr lang="en-US" sz="2800" smtClean="0">
                <a:solidFill>
                  <a:srgbClr val="FF0000"/>
                </a:solidFill>
              </a:rPr>
              <a:t>”</a:t>
            </a:r>
            <a:r>
              <a:rPr lang="zh-CN" altLang="en-US" sz="2800" smtClean="0">
                <a:solidFill>
                  <a:srgbClr val="FF0000"/>
                </a:solidFill>
              </a:rPr>
              <a:t>重大事故隐患。</a:t>
            </a:r>
            <a:endParaRPr lang="zh-CN" altLang="en-US" sz="2800">
              <a:solidFill>
                <a:srgbClr val="FF0000"/>
              </a:solidFill>
            </a:endParaRPr>
          </a:p>
        </p:txBody>
      </p:sp>
      <p:sp>
        <p:nvSpPr>
          <p:cNvPr id="24579" name="内容占位符 20482"/>
          <p:cNvSpPr>
            <a:spLocks noGrp="1" noChangeArrowheads="1"/>
          </p:cNvSpPr>
          <p:nvPr>
            <p:ph idx="1"/>
          </p:nvPr>
        </p:nvSpPr>
        <p:spPr>
          <a:xfrm>
            <a:off x="428625" y="1103313"/>
            <a:ext cx="8501063" cy="5326063"/>
          </a:xfrm>
        </p:spPr>
        <p:txBody>
          <a:bodyPr vert="horz" wrap="square" lIns="91440" tIns="45720" rIns="91440" bIns="45720" numCol="1" anchor="t" anchorCtr="0" compatLnSpc="1"/>
          <a:lstStyle/>
          <a:p>
            <a:r>
              <a:rPr lang="en-US" sz="2000" smtClean="0"/>
              <a:t>2.</a:t>
            </a:r>
            <a:r>
              <a:rPr lang="zh-CN" altLang="en-US" sz="2000" smtClean="0"/>
              <a:t>未按照国家规定采取</a:t>
            </a:r>
            <a:r>
              <a:rPr lang="zh-CN" altLang="en-US" sz="2000" smtClean="0">
                <a:solidFill>
                  <a:srgbClr val="FF0000"/>
                </a:solidFill>
              </a:rPr>
              <a:t>局部防突措施</a:t>
            </a:r>
            <a:r>
              <a:rPr lang="zh-CN" altLang="en-US" sz="2000" smtClean="0"/>
              <a:t>，是指经工作面预测有突出危险的工作面存在下列情形之一的：</a:t>
            </a:r>
          </a:p>
          <a:p>
            <a:r>
              <a:rPr lang="zh-CN" altLang="en-US" sz="2000" smtClean="0"/>
              <a:t>（</a:t>
            </a:r>
            <a:r>
              <a:rPr lang="en-US" sz="2000" smtClean="0"/>
              <a:t>1</a:t>
            </a:r>
            <a:r>
              <a:rPr lang="zh-CN" altLang="en-US" sz="2000" smtClean="0"/>
              <a:t>）未采取工作面防突措施的，或者揭煤作业程序和措施不符合规定要求的。</a:t>
            </a:r>
          </a:p>
          <a:p>
            <a:r>
              <a:rPr lang="zh-CN" altLang="en-US" sz="2000" smtClean="0"/>
              <a:t>（</a:t>
            </a:r>
            <a:r>
              <a:rPr lang="en-US" sz="2000" smtClean="0"/>
              <a:t>2</a:t>
            </a:r>
            <a:r>
              <a:rPr lang="zh-CN" altLang="en-US" sz="2000" smtClean="0"/>
              <a:t>）采掘作业进入最小防突措施超前距以内的。</a:t>
            </a:r>
          </a:p>
          <a:p>
            <a:pPr marL="0" marR="0" lvl="0" indent="457200" algn="l" defTabSz="914400" rtl="0" eaLnBrk="0" fontAlgn="base" latinLnBrk="0" hangingPunct="0">
              <a:lnSpc>
                <a:spcPts val="3875"/>
              </a:lnSpc>
              <a:spcBef>
                <a:spcPct val="0"/>
              </a:spcBef>
              <a:spcAft>
                <a:spcPct val="0"/>
              </a:spcAft>
              <a:buClrTx/>
              <a:buSzTx/>
              <a:buFont typeface="Arial" pitchFamily="34" charset="0"/>
              <a:buNone/>
              <a:defRPr/>
            </a:pPr>
            <a:endParaRPr kumimoji="0" lang="en-US" altLang="zh-CN" sz="2400" b="1" i="0" u="none" strike="noStrike" kern="0" cap="none" spc="0" normalizeH="0" baseline="0" noProof="0"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457200" algn="l" defTabSz="914400" rtl="0" eaLnBrk="0" fontAlgn="base" latinLnBrk="0" hangingPunct="0">
              <a:lnSpc>
                <a:spcPts val="3875"/>
              </a:lnSpc>
              <a:spcBef>
                <a:spcPct val="0"/>
              </a:spcBef>
              <a:spcAft>
                <a:spcPct val="0"/>
              </a:spcAft>
              <a:buClrTx/>
              <a:buSzTx/>
              <a:buFont typeface="Arial" pitchFamily="34" charset="0"/>
              <a:buNone/>
              <a:defRPr/>
            </a:pPr>
            <a:endParaRPr kumimoji="0" lang="en-US" altLang="zh-CN" sz="2400" b="1" i="0" u="none" strike="noStrike" kern="0" cap="none" spc="0" normalizeH="0" baseline="0" noProof="0"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457200" algn="l" defTabSz="914400" rtl="0" eaLnBrk="0" fontAlgn="base" latinLnBrk="0" hangingPunct="0">
              <a:lnSpc>
                <a:spcPts val="3875"/>
              </a:lnSpc>
              <a:spcBef>
                <a:spcPct val="0"/>
              </a:spcBef>
              <a:spcAft>
                <a:spcPct val="0"/>
              </a:spcAft>
              <a:buClrTx/>
              <a:buSzTx/>
              <a:buFont typeface="Arial" pitchFamily="34" charset="0"/>
              <a:buNone/>
              <a:defRPr/>
            </a:pPr>
            <a:endParaRPr kumimoji="0" lang="zh-CN" altLang="en-US" sz="2000" b="1" i="0" u="none" strike="noStrike" kern="0" cap="none" spc="0" normalizeH="0" baseline="0" noProof="0"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0" algn="l" defTabSz="914400" rtl="0" eaLnBrk="0" fontAlgn="base" latinLnBrk="0" hangingPunct="0">
              <a:lnSpc>
                <a:spcPts val="3700"/>
              </a:lnSpc>
              <a:spcBef>
                <a:spcPct val="0"/>
              </a:spcBef>
              <a:spcAft>
                <a:spcPct val="0"/>
              </a:spcAft>
              <a:buClrTx/>
              <a:buSzTx/>
              <a:buFont typeface="Arial" pitchFamily="34" charset="0"/>
              <a:buNone/>
              <a:defRPr/>
            </a:pPr>
            <a:endParaRPr kumimoji="0" lang="zh-CN" altLang="en-US" sz="2000" b="0" i="0" u="none" strike="noStrike" kern="0" cap="none" spc="0" normalizeH="0" baseline="0" noProof="0"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0" algn="l" defTabSz="914400" rtl="0" eaLnBrk="0" fontAlgn="base" latinLnBrk="0" hangingPunct="0">
              <a:lnSpc>
                <a:spcPts val="3300"/>
              </a:lnSpc>
              <a:spcBef>
                <a:spcPct val="0"/>
              </a:spcBef>
              <a:spcAft>
                <a:spcPct val="0"/>
              </a:spcAft>
              <a:buClrTx/>
              <a:buSzTx/>
              <a:buFont typeface="Arial" pitchFamily="34" charset="0"/>
              <a:buNone/>
              <a:defRPr/>
            </a:pPr>
            <a:endParaRPr kumimoji="0" lang="en-US" altLang="zh-CN" sz="2400" b="1" i="0" u="none" strike="noStrike" kern="0" cap="none" spc="0" normalizeH="0" baseline="0" noProof="1"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457200" algn="l" defTabSz="914400" rtl="0" eaLnBrk="0" fontAlgn="base" latinLnBrk="0" hangingPunct="0">
              <a:lnSpc>
                <a:spcPts val="3675"/>
              </a:lnSpc>
              <a:spcBef>
                <a:spcPct val="0"/>
              </a:spcBef>
              <a:spcAft>
                <a:spcPct val="0"/>
              </a:spcAft>
              <a:buClrTx/>
              <a:buSzTx/>
              <a:buFont typeface="Arial" pitchFamily="34" charset="0"/>
              <a:buNone/>
              <a:defRPr/>
            </a:pPr>
            <a:endParaRPr kumimoji="0" lang="en-US" altLang="zh-CN" sz="2400" b="1" i="0" u="none" strike="noStrike" kern="0" cap="none" spc="0" normalizeH="0" baseline="0" noProof="1"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457200" algn="l" defTabSz="914400" rtl="0" eaLnBrk="0" fontAlgn="base" latinLnBrk="0" hangingPunct="0">
              <a:lnSpc>
                <a:spcPts val="3675"/>
              </a:lnSpc>
              <a:spcBef>
                <a:spcPct val="0"/>
              </a:spcBef>
              <a:spcAft>
                <a:spcPct val="0"/>
              </a:spcAft>
              <a:buClrTx/>
              <a:buSzTx/>
              <a:buFont typeface="Arial" pitchFamily="34" charset="0"/>
              <a:buNone/>
              <a:defRPr/>
            </a:pPr>
            <a:endParaRPr kumimoji="0" lang="en-US" altLang="zh-CN" sz="2400" b="1" i="0" u="none" strike="noStrike" kern="0" cap="none" spc="0" normalizeH="0" baseline="0" noProof="1"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0" algn="l" defTabSz="914400" rtl="0" eaLnBrk="0" fontAlgn="base" latinLnBrk="0" hangingPunct="0">
              <a:lnSpc>
                <a:spcPts val="3000"/>
              </a:lnSpc>
              <a:spcBef>
                <a:spcPct val="0"/>
              </a:spcBef>
              <a:spcAft>
                <a:spcPct val="0"/>
              </a:spcAft>
              <a:buClrTx/>
              <a:buSzTx/>
              <a:buFont typeface="Arial" pitchFamily="34" charset="0"/>
              <a:buNone/>
              <a:defRPr/>
            </a:pPr>
            <a:endParaRPr kumimoji="0" lang="en-US" altLang="zh-CN" sz="2400" b="1" i="0" u="none" strike="noStrike" kern="0" cap="none" spc="0" normalizeH="0" baseline="0" noProof="1"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457200" algn="l" defTabSz="914400" rtl="0" eaLnBrk="0" fontAlgn="base" latinLnBrk="0" hangingPunct="0">
              <a:lnSpc>
                <a:spcPts val="3675"/>
              </a:lnSpc>
              <a:spcBef>
                <a:spcPct val="0"/>
              </a:spcBef>
              <a:spcAft>
                <a:spcPct val="0"/>
              </a:spcAft>
              <a:buClrTx/>
              <a:buSzTx/>
              <a:buFont typeface="Arial" pitchFamily="34" charset="0"/>
              <a:buNone/>
              <a:defRPr/>
            </a:pPr>
            <a:endParaRPr kumimoji="0" lang="en-US" altLang="zh-CN" sz="2400" b="1" i="0" u="none" strike="noStrike" kern="0" cap="none" spc="0" normalizeH="0" baseline="0" noProof="1" smtClean="0">
              <a:ln>
                <a:noFill/>
              </a:ln>
              <a:solidFill>
                <a:schemeClr val="tx1"/>
              </a:solidFill>
              <a:effectLst/>
              <a:uLnTx/>
              <a:uFillTx/>
              <a:latin typeface="楷体_GB2312" pitchFamily="49" charset="-122"/>
              <a:ea typeface="楷体_GB2312" pitchFamily="49" charset="-122"/>
              <a:cs typeface="楷体_GB2312" pitchFamily="49" charset="-122"/>
            </a:endParaRPr>
          </a:p>
        </p:txBody>
      </p:sp>
      <p:sp>
        <p:nvSpPr>
          <p:cNvPr id="48132" name="日期占位符 20483"/>
          <p:cNvSpPr txBox="1">
            <a:spLocks noGrp="1"/>
          </p:cNvSpPr>
          <p:nvPr>
            <p:ph type="dt" sz="half" idx="10"/>
          </p:nvPr>
        </p:nvSpPr>
        <p:spPr/>
        <p:txBody>
          <a:bodyPr anchor="ctr" anchorCtr="0"/>
          <a:lstStyle>
            <a:lvl1pPr marL="0" lvl="0" indent="0" algn="l" defTabSz="914400" rtl="0" eaLnBrk="0" fontAlgn="base" latinLnBrk="0" hangingPunct="0">
              <a:lnSpc>
                <a:spcPct val="100000"/>
              </a:lnSpc>
              <a:spcBef>
                <a:spcPct val="0"/>
              </a:spcBef>
              <a:spcAft>
                <a:spcPct val="0"/>
              </a:spcAft>
              <a:buSzTx/>
              <a:buFont typeface="Times New Roman" panose="02020603050405020304" pitchFamily="18"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5pPr>
          </a:lstStyle>
          <a:p>
            <a:pPr lvl="0" eaLnBrk="1" hangingPunct="1">
              <a:buFont typeface="Arial" pitchFamily="34" charset="0"/>
              <a:buChar char="•"/>
            </a:pPr>
            <a:endParaRPr lang="en-US" altLang="en-US" sz="1200">
              <a:solidFill>
                <a:srgbClr val="898989"/>
              </a:solidFill>
              <a:latin typeface="Cambria" panose="02040503050406030204" pitchFamily="18" charset="0"/>
              <a:ea typeface="黑体" panose="02010609060101010101" pitchFamily="49" charset="-122"/>
            </a:endParaRPr>
          </a:p>
        </p:txBody>
      </p:sp>
    </p:spTree>
  </p:cSld>
  <p:clrMapOvr>
    <a:masterClrMapping/>
  </p:clrMapOvr>
  <p:transition spd="slow"/>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标题 4"/>
          <p:cNvSpPr>
            <a:spLocks noGrp="1"/>
          </p:cNvSpPr>
          <p:nvPr>
            <p:ph type="title"/>
          </p:nvPr>
        </p:nvSpPr>
        <p:spPr>
          <a:xfrm>
            <a:off x="357158" y="19034"/>
            <a:ext cx="8643998" cy="981074"/>
          </a:xfrm>
        </p:spPr>
        <p:txBody>
          <a:bodyPr/>
          <a:lstStyle/>
          <a:p>
            <a:r>
              <a:rPr lang="en-US" smtClean="0"/>
              <a:t> </a:t>
            </a:r>
            <a:r>
              <a:rPr lang="zh-CN" altLang="en-US" sz="2800" noProof="1" smtClean="0">
                <a:solidFill>
                  <a:srgbClr val="FF0000"/>
                </a:solidFill>
                <a:effectLst>
                  <a:outerShdw blurRad="38100" dist="38100" dir="2700000">
                    <a:srgbClr val="000000"/>
                  </a:outerShdw>
                </a:effectLst>
              </a:rPr>
              <a:t>第三方面：</a:t>
            </a:r>
            <a:r>
              <a:rPr lang="en-US" sz="2800" smtClean="0">
                <a:solidFill>
                  <a:srgbClr val="FF0000"/>
                </a:solidFill>
              </a:rPr>
              <a:t>“</a:t>
            </a:r>
            <a:r>
              <a:rPr lang="zh-CN" altLang="en-US" sz="2800" smtClean="0">
                <a:solidFill>
                  <a:srgbClr val="FF0000"/>
                </a:solidFill>
              </a:rPr>
              <a:t>煤与瓦斯突出矿井，未依照规定实施防突出措施</a:t>
            </a:r>
            <a:r>
              <a:rPr lang="en-US" sz="2800" smtClean="0">
                <a:solidFill>
                  <a:srgbClr val="FF0000"/>
                </a:solidFill>
              </a:rPr>
              <a:t>”</a:t>
            </a:r>
            <a:r>
              <a:rPr lang="zh-CN" altLang="en-US" sz="2800" smtClean="0">
                <a:solidFill>
                  <a:srgbClr val="FF0000"/>
                </a:solidFill>
              </a:rPr>
              <a:t>重大事故隐患。</a:t>
            </a:r>
            <a:endParaRPr lang="zh-CN" altLang="en-US" sz="2800">
              <a:solidFill>
                <a:srgbClr val="FF0000"/>
              </a:solidFill>
            </a:endParaRPr>
          </a:p>
        </p:txBody>
      </p:sp>
      <p:sp>
        <p:nvSpPr>
          <p:cNvPr id="24579" name="内容占位符 20482"/>
          <p:cNvSpPr>
            <a:spLocks noGrp="1" noChangeArrowheads="1"/>
          </p:cNvSpPr>
          <p:nvPr>
            <p:ph idx="1"/>
          </p:nvPr>
        </p:nvSpPr>
        <p:spPr>
          <a:xfrm>
            <a:off x="428625" y="1103313"/>
            <a:ext cx="8501063" cy="5326063"/>
          </a:xfrm>
        </p:spPr>
        <p:txBody>
          <a:bodyPr vert="horz" wrap="square" lIns="91440" tIns="45720" rIns="91440" bIns="45720" numCol="1" anchor="t" anchorCtr="0" compatLnSpc="1"/>
          <a:lstStyle/>
          <a:p>
            <a:pPr>
              <a:buNone/>
            </a:pPr>
            <a:r>
              <a:rPr lang="zh-CN" altLang="en-US" sz="2400" smtClean="0">
                <a:solidFill>
                  <a:srgbClr val="FF0000"/>
                </a:solidFill>
              </a:rPr>
              <a:t>（五）未按照国家规定进行防突措施效果检验和验证，或者防突措施效果检验和验证不达标仍然组织生产建设，或者防突措施效果检验和验证数据造假的；</a:t>
            </a:r>
          </a:p>
          <a:p>
            <a:r>
              <a:rPr lang="en-US" altLang="zh-CN" sz="2000" smtClean="0"/>
              <a:t>【</a:t>
            </a:r>
            <a:r>
              <a:rPr lang="zh-CN" altLang="en-US" sz="2000" smtClean="0"/>
              <a:t>解读</a:t>
            </a:r>
            <a:r>
              <a:rPr lang="en-US" altLang="zh-CN" sz="2000" smtClean="0"/>
              <a:t>】</a:t>
            </a:r>
          </a:p>
          <a:p>
            <a:r>
              <a:rPr lang="zh-CN" altLang="en-US" sz="2000" smtClean="0"/>
              <a:t>本条中</a:t>
            </a:r>
            <a:r>
              <a:rPr lang="en-US" sz="2000" smtClean="0"/>
              <a:t>“</a:t>
            </a:r>
            <a:r>
              <a:rPr lang="zh-CN" altLang="en-US" sz="2000" smtClean="0"/>
              <a:t>未按照国家规定进行防突措施效果</a:t>
            </a:r>
            <a:r>
              <a:rPr lang="zh-CN" altLang="en-US" sz="2000" smtClean="0">
                <a:solidFill>
                  <a:srgbClr val="FF0000"/>
                </a:solidFill>
              </a:rPr>
              <a:t>检验</a:t>
            </a:r>
            <a:r>
              <a:rPr lang="zh-CN" altLang="en-US" sz="2000" smtClean="0"/>
              <a:t>和</a:t>
            </a:r>
            <a:r>
              <a:rPr lang="zh-CN" altLang="en-US" sz="2000" smtClean="0">
                <a:solidFill>
                  <a:srgbClr val="FF0000"/>
                </a:solidFill>
              </a:rPr>
              <a:t>验证</a:t>
            </a:r>
            <a:r>
              <a:rPr lang="en-US" sz="2000" smtClean="0"/>
              <a:t>”</a:t>
            </a:r>
            <a:r>
              <a:rPr lang="zh-CN" altLang="en-US" sz="2000" smtClean="0"/>
              <a:t>，是指存在下列情形之一的：</a:t>
            </a:r>
          </a:p>
          <a:p>
            <a:r>
              <a:rPr lang="zh-CN" altLang="en-US" sz="2000" smtClean="0"/>
              <a:t>（</a:t>
            </a:r>
            <a:r>
              <a:rPr lang="en-US" sz="2000" smtClean="0"/>
              <a:t>1</a:t>
            </a:r>
            <a:r>
              <a:rPr lang="zh-CN" altLang="en-US" sz="2000" smtClean="0"/>
              <a:t>）实施防突措施以后，在突出煤层内或者在距突出煤层突出危险区法向距离小于 </a:t>
            </a:r>
            <a:r>
              <a:rPr lang="en-US" sz="2000" smtClean="0"/>
              <a:t>5m </a:t>
            </a:r>
            <a:r>
              <a:rPr lang="zh-CN" altLang="en-US" sz="2000" smtClean="0"/>
              <a:t>的邻近煤、岩层内进行采掘作业前，</a:t>
            </a:r>
          </a:p>
          <a:p>
            <a:r>
              <a:rPr lang="zh-CN" altLang="en-US" sz="2000" smtClean="0"/>
              <a:t>未对突出煤层相应区域或者工作面进行区域（局部）效果检验的，或者效果检验的方法不符合</a:t>
            </a:r>
            <a:r>
              <a:rPr lang="en-US" altLang="zh-CN" sz="2000" smtClean="0"/>
              <a:t>《</a:t>
            </a:r>
            <a:r>
              <a:rPr lang="zh-CN" altLang="en-US" sz="2000" smtClean="0"/>
              <a:t>防治煤与瓦斯突出细则</a:t>
            </a:r>
            <a:r>
              <a:rPr lang="en-US" altLang="zh-CN" sz="2000" smtClean="0"/>
              <a:t>》</a:t>
            </a:r>
            <a:r>
              <a:rPr lang="zh-CN" altLang="en-US" sz="2000" smtClean="0"/>
              <a:t>规定要求，直接影响检验结果的。</a:t>
            </a:r>
          </a:p>
          <a:p>
            <a:r>
              <a:rPr lang="zh-CN" altLang="en-US" sz="2000" smtClean="0"/>
              <a:t>（</a:t>
            </a:r>
            <a:r>
              <a:rPr lang="en-US" sz="2000" smtClean="0"/>
              <a:t>2</a:t>
            </a:r>
            <a:r>
              <a:rPr lang="zh-CN" altLang="en-US" sz="2000" smtClean="0"/>
              <a:t>）在区域预测为无突出危险区或者采取区域措施后判定为无突出危险区内进行采掘作业前，未对突出煤层相应区域进行区域验证的（直接采用局部综合防突措施的除外），或者验证的方法不符合</a:t>
            </a:r>
            <a:r>
              <a:rPr lang="en-US" altLang="zh-CN" sz="2000" smtClean="0"/>
              <a:t>《</a:t>
            </a:r>
            <a:r>
              <a:rPr lang="zh-CN" altLang="en-US" sz="2000" smtClean="0"/>
              <a:t>防治煤与瓦斯突出细则</a:t>
            </a:r>
            <a:r>
              <a:rPr lang="en-US" altLang="zh-CN" sz="2000" smtClean="0"/>
              <a:t>》</a:t>
            </a:r>
            <a:r>
              <a:rPr lang="zh-CN" altLang="en-US" sz="2000" smtClean="0"/>
              <a:t>规定要求，直接影响验证结果的。</a:t>
            </a:r>
          </a:p>
          <a:p>
            <a:pPr marL="0" marR="0" lvl="0" indent="0" algn="l" defTabSz="914400" rtl="0" eaLnBrk="0" fontAlgn="base" latinLnBrk="0" hangingPunct="0">
              <a:lnSpc>
                <a:spcPts val="3675"/>
              </a:lnSpc>
              <a:spcBef>
                <a:spcPct val="0"/>
              </a:spcBef>
              <a:spcAft>
                <a:spcPct val="0"/>
              </a:spcAft>
              <a:buClrTx/>
              <a:buSzTx/>
              <a:buFont typeface="Arial" pitchFamily="34" charset="0"/>
              <a:buNone/>
              <a:defRPr/>
            </a:pPr>
            <a:endParaRPr kumimoji="0" lang="en-US" altLang="zh-CN" sz="2400" b="1" i="0" u="none" strike="noStrike" kern="0" cap="none" spc="0" normalizeH="0" baseline="0" noProof="1"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457200" algn="l" defTabSz="914400" rtl="0" eaLnBrk="0" fontAlgn="base" latinLnBrk="0" hangingPunct="0">
              <a:lnSpc>
                <a:spcPts val="3875"/>
              </a:lnSpc>
              <a:spcBef>
                <a:spcPct val="0"/>
              </a:spcBef>
              <a:spcAft>
                <a:spcPct val="0"/>
              </a:spcAft>
              <a:buClrTx/>
              <a:buSzTx/>
              <a:buFont typeface="Arial" pitchFamily="34" charset="0"/>
              <a:buNone/>
              <a:defRPr/>
            </a:pPr>
            <a:endParaRPr kumimoji="0" lang="en-US" altLang="zh-CN" sz="2400" b="1" i="0" u="none" strike="noStrike" kern="0" cap="none" spc="0" normalizeH="0" baseline="0" noProof="0"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457200" algn="l" defTabSz="914400" rtl="0" eaLnBrk="0" fontAlgn="base" latinLnBrk="0" hangingPunct="0">
              <a:lnSpc>
                <a:spcPts val="3875"/>
              </a:lnSpc>
              <a:spcBef>
                <a:spcPct val="0"/>
              </a:spcBef>
              <a:spcAft>
                <a:spcPct val="0"/>
              </a:spcAft>
              <a:buClrTx/>
              <a:buSzTx/>
              <a:buFont typeface="Arial" pitchFamily="34" charset="0"/>
              <a:buNone/>
              <a:defRPr/>
            </a:pPr>
            <a:endParaRPr kumimoji="0" lang="en-US" altLang="zh-CN" sz="2400" b="1" i="0" u="none" strike="noStrike" kern="0" cap="none" spc="0" normalizeH="0" baseline="0" noProof="0"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457200" algn="l" defTabSz="914400" rtl="0" eaLnBrk="0" fontAlgn="base" latinLnBrk="0" hangingPunct="0">
              <a:lnSpc>
                <a:spcPts val="3875"/>
              </a:lnSpc>
              <a:spcBef>
                <a:spcPct val="0"/>
              </a:spcBef>
              <a:spcAft>
                <a:spcPct val="0"/>
              </a:spcAft>
              <a:buClrTx/>
              <a:buSzTx/>
              <a:buFont typeface="Arial" pitchFamily="34" charset="0"/>
              <a:buNone/>
              <a:defRPr/>
            </a:pPr>
            <a:endParaRPr kumimoji="0" lang="zh-CN" altLang="en-US" sz="2000" b="1" i="0" u="none" strike="noStrike" kern="0" cap="none" spc="0" normalizeH="0" baseline="0" noProof="0"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0" algn="l" defTabSz="914400" rtl="0" eaLnBrk="0" fontAlgn="base" latinLnBrk="0" hangingPunct="0">
              <a:lnSpc>
                <a:spcPts val="3700"/>
              </a:lnSpc>
              <a:spcBef>
                <a:spcPct val="0"/>
              </a:spcBef>
              <a:spcAft>
                <a:spcPct val="0"/>
              </a:spcAft>
              <a:buClrTx/>
              <a:buSzTx/>
              <a:buFont typeface="Arial" pitchFamily="34" charset="0"/>
              <a:buNone/>
              <a:defRPr/>
            </a:pPr>
            <a:endParaRPr kumimoji="0" lang="zh-CN" altLang="en-US" sz="2000" b="0" i="0" u="none" strike="noStrike" kern="0" cap="none" spc="0" normalizeH="0" baseline="0" noProof="0"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0" algn="l" defTabSz="914400" rtl="0" eaLnBrk="0" fontAlgn="base" latinLnBrk="0" hangingPunct="0">
              <a:lnSpc>
                <a:spcPts val="3300"/>
              </a:lnSpc>
              <a:spcBef>
                <a:spcPct val="0"/>
              </a:spcBef>
              <a:spcAft>
                <a:spcPct val="0"/>
              </a:spcAft>
              <a:buClrTx/>
              <a:buSzTx/>
              <a:buFont typeface="Arial" pitchFamily="34" charset="0"/>
              <a:buNone/>
              <a:defRPr/>
            </a:pPr>
            <a:endParaRPr kumimoji="0" lang="en-US" altLang="zh-CN" sz="2400" b="1" i="0" u="none" strike="noStrike" kern="0" cap="none" spc="0" normalizeH="0" baseline="0" noProof="1"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457200" algn="l" defTabSz="914400" rtl="0" eaLnBrk="0" fontAlgn="base" latinLnBrk="0" hangingPunct="0">
              <a:lnSpc>
                <a:spcPts val="3675"/>
              </a:lnSpc>
              <a:spcBef>
                <a:spcPct val="0"/>
              </a:spcBef>
              <a:spcAft>
                <a:spcPct val="0"/>
              </a:spcAft>
              <a:buClrTx/>
              <a:buSzTx/>
              <a:buFont typeface="Arial" pitchFamily="34" charset="0"/>
              <a:buNone/>
              <a:defRPr/>
            </a:pPr>
            <a:endParaRPr kumimoji="0" lang="en-US" altLang="zh-CN" sz="2400" b="1" i="0" u="none" strike="noStrike" kern="0" cap="none" spc="0" normalizeH="0" baseline="0" noProof="1"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457200" algn="l" defTabSz="914400" rtl="0" eaLnBrk="0" fontAlgn="base" latinLnBrk="0" hangingPunct="0">
              <a:lnSpc>
                <a:spcPts val="3675"/>
              </a:lnSpc>
              <a:spcBef>
                <a:spcPct val="0"/>
              </a:spcBef>
              <a:spcAft>
                <a:spcPct val="0"/>
              </a:spcAft>
              <a:buClrTx/>
              <a:buSzTx/>
              <a:buFont typeface="Arial" pitchFamily="34" charset="0"/>
              <a:buNone/>
              <a:defRPr/>
            </a:pPr>
            <a:endParaRPr kumimoji="0" lang="en-US" altLang="zh-CN" sz="2400" b="1" i="0" u="none" strike="noStrike" kern="0" cap="none" spc="0" normalizeH="0" baseline="0" noProof="1"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0" algn="l" defTabSz="914400" rtl="0" eaLnBrk="0" fontAlgn="base" latinLnBrk="0" hangingPunct="0">
              <a:lnSpc>
                <a:spcPts val="3000"/>
              </a:lnSpc>
              <a:spcBef>
                <a:spcPct val="0"/>
              </a:spcBef>
              <a:spcAft>
                <a:spcPct val="0"/>
              </a:spcAft>
              <a:buClrTx/>
              <a:buSzTx/>
              <a:buFont typeface="Arial" pitchFamily="34" charset="0"/>
              <a:buNone/>
              <a:defRPr/>
            </a:pPr>
            <a:endParaRPr kumimoji="0" lang="en-US" altLang="zh-CN" sz="2400" b="1" i="0" u="none" strike="noStrike" kern="0" cap="none" spc="0" normalizeH="0" baseline="0" noProof="1"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457200" algn="l" defTabSz="914400" rtl="0" eaLnBrk="0" fontAlgn="base" latinLnBrk="0" hangingPunct="0">
              <a:lnSpc>
                <a:spcPts val="3675"/>
              </a:lnSpc>
              <a:spcBef>
                <a:spcPct val="0"/>
              </a:spcBef>
              <a:spcAft>
                <a:spcPct val="0"/>
              </a:spcAft>
              <a:buClrTx/>
              <a:buSzTx/>
              <a:buFont typeface="Arial" pitchFamily="34" charset="0"/>
              <a:buNone/>
              <a:defRPr/>
            </a:pPr>
            <a:endParaRPr kumimoji="0" lang="en-US" altLang="zh-CN" sz="2400" b="1" i="0" u="none" strike="noStrike" kern="0" cap="none" spc="0" normalizeH="0" baseline="0" noProof="1" smtClean="0">
              <a:ln>
                <a:noFill/>
              </a:ln>
              <a:solidFill>
                <a:schemeClr val="tx1"/>
              </a:solidFill>
              <a:effectLst/>
              <a:uLnTx/>
              <a:uFillTx/>
              <a:latin typeface="楷体_GB2312" pitchFamily="49" charset="-122"/>
              <a:ea typeface="楷体_GB2312" pitchFamily="49" charset="-122"/>
              <a:cs typeface="楷体_GB2312" pitchFamily="49" charset="-122"/>
            </a:endParaRPr>
          </a:p>
        </p:txBody>
      </p:sp>
    </p:spTree>
  </p:cSld>
  <p:clrMapOvr>
    <a:masterClrMapping/>
  </p:clrMapOvr>
  <p:transition spd="slow"/>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标题 4"/>
          <p:cNvSpPr>
            <a:spLocks noGrp="1"/>
          </p:cNvSpPr>
          <p:nvPr>
            <p:ph type="title"/>
          </p:nvPr>
        </p:nvSpPr>
        <p:spPr>
          <a:xfrm>
            <a:off x="357158" y="19034"/>
            <a:ext cx="8643998" cy="981074"/>
          </a:xfrm>
        </p:spPr>
        <p:txBody>
          <a:bodyPr/>
          <a:lstStyle/>
          <a:p>
            <a:r>
              <a:rPr lang="en-US" smtClean="0"/>
              <a:t> </a:t>
            </a:r>
            <a:r>
              <a:rPr lang="zh-CN" altLang="en-US" sz="2800" noProof="1" smtClean="0">
                <a:solidFill>
                  <a:srgbClr val="FF0000"/>
                </a:solidFill>
                <a:effectLst>
                  <a:outerShdw blurRad="38100" dist="38100" dir="2700000">
                    <a:srgbClr val="000000"/>
                  </a:outerShdw>
                </a:effectLst>
              </a:rPr>
              <a:t>第三方面：</a:t>
            </a:r>
            <a:r>
              <a:rPr lang="en-US" sz="2800" smtClean="0">
                <a:solidFill>
                  <a:srgbClr val="FF0000"/>
                </a:solidFill>
              </a:rPr>
              <a:t>“</a:t>
            </a:r>
            <a:r>
              <a:rPr lang="zh-CN" altLang="en-US" sz="2800" smtClean="0">
                <a:solidFill>
                  <a:srgbClr val="FF0000"/>
                </a:solidFill>
              </a:rPr>
              <a:t>煤与瓦斯突出矿井，未依照规定实施防突出措施</a:t>
            </a:r>
            <a:r>
              <a:rPr lang="en-US" sz="2800" smtClean="0">
                <a:solidFill>
                  <a:srgbClr val="FF0000"/>
                </a:solidFill>
              </a:rPr>
              <a:t>”</a:t>
            </a:r>
            <a:r>
              <a:rPr lang="zh-CN" altLang="en-US" sz="2800" smtClean="0">
                <a:solidFill>
                  <a:srgbClr val="FF0000"/>
                </a:solidFill>
              </a:rPr>
              <a:t>重大事故隐患。</a:t>
            </a:r>
            <a:endParaRPr lang="zh-CN" altLang="en-US" sz="2800">
              <a:solidFill>
                <a:srgbClr val="FF0000"/>
              </a:solidFill>
            </a:endParaRPr>
          </a:p>
        </p:txBody>
      </p:sp>
      <p:sp>
        <p:nvSpPr>
          <p:cNvPr id="24579" name="内容占位符 20482"/>
          <p:cNvSpPr>
            <a:spLocks noGrp="1" noChangeArrowheads="1"/>
          </p:cNvSpPr>
          <p:nvPr>
            <p:ph idx="1"/>
          </p:nvPr>
        </p:nvSpPr>
        <p:spPr>
          <a:xfrm>
            <a:off x="285721" y="1103313"/>
            <a:ext cx="8643968" cy="5326063"/>
          </a:xfrm>
        </p:spPr>
        <p:txBody>
          <a:bodyPr vert="horz" wrap="square" lIns="91440" tIns="45720" rIns="91440" bIns="45720" numCol="1" anchor="t" anchorCtr="0" compatLnSpc="1"/>
          <a:lstStyle/>
          <a:p>
            <a:r>
              <a:rPr lang="zh-CN" altLang="en-US" sz="2000" smtClean="0"/>
              <a:t>（</a:t>
            </a:r>
            <a:r>
              <a:rPr lang="en-US" sz="2000" smtClean="0"/>
              <a:t>3</a:t>
            </a:r>
            <a:r>
              <a:rPr lang="zh-CN" altLang="en-US" sz="2000" smtClean="0"/>
              <a:t>）保护层开采存在以下情形的：</a:t>
            </a:r>
            <a:endParaRPr lang="en-US" altLang="zh-CN" sz="2000" smtClean="0"/>
          </a:p>
          <a:p>
            <a:r>
              <a:rPr lang="en-US" sz="2000" smtClean="0"/>
              <a:t>①</a:t>
            </a:r>
            <a:r>
              <a:rPr lang="zh-CN" altLang="en-US" sz="2000" smtClean="0"/>
              <a:t>未实际考察保护效果和保护范围，且未对每个被保护层工作面的保护效果进行检验的；</a:t>
            </a:r>
            <a:endParaRPr lang="en-US" altLang="zh-CN" sz="2000" smtClean="0"/>
          </a:p>
          <a:p>
            <a:r>
              <a:rPr lang="en-US" sz="2000" smtClean="0"/>
              <a:t>②</a:t>
            </a:r>
            <a:r>
              <a:rPr lang="zh-CN" altLang="en-US" sz="2000" smtClean="0"/>
              <a:t>最大膨胀变形量未超过 </a:t>
            </a:r>
            <a:r>
              <a:rPr lang="en-US" sz="2000" smtClean="0"/>
              <a:t>3‰</a:t>
            </a:r>
            <a:r>
              <a:rPr lang="zh-CN" altLang="en-US" sz="2000" smtClean="0"/>
              <a:t>，且未对每个被保护层工作面的保护效果进行检验的；</a:t>
            </a:r>
            <a:endParaRPr lang="en-US" altLang="zh-CN" sz="2000" smtClean="0"/>
          </a:p>
          <a:p>
            <a:r>
              <a:rPr lang="en-US" sz="2000" smtClean="0"/>
              <a:t>③</a:t>
            </a:r>
            <a:r>
              <a:rPr lang="zh-CN" altLang="en-US" sz="2000" smtClean="0"/>
              <a:t>保护层的开采厚度小于或者等于</a:t>
            </a:r>
            <a:r>
              <a:rPr lang="en-US" sz="2000" smtClean="0"/>
              <a:t>0.5m</a:t>
            </a:r>
            <a:r>
              <a:rPr lang="zh-CN" altLang="en-US" sz="2000" smtClean="0"/>
              <a:t>，且未对每个被保护层工作面的保护效果进行检验的；</a:t>
            </a:r>
            <a:endParaRPr lang="en-US" altLang="zh-CN" sz="2000" smtClean="0"/>
          </a:p>
          <a:p>
            <a:r>
              <a:rPr lang="en-US" sz="2000" smtClean="0"/>
              <a:t>④</a:t>
            </a:r>
            <a:r>
              <a:rPr lang="zh-CN" altLang="en-US" sz="2000" smtClean="0"/>
              <a:t>上保护层与被保护突出煤层间距大于 </a:t>
            </a:r>
            <a:r>
              <a:rPr lang="en-US" sz="2000" smtClean="0"/>
              <a:t>50m </a:t>
            </a:r>
            <a:r>
              <a:rPr lang="zh-CN" altLang="en-US" sz="2000" smtClean="0"/>
              <a:t>或者下保护层与被保护突出煤层间距大于 </a:t>
            </a:r>
            <a:r>
              <a:rPr lang="en-US" sz="2000" smtClean="0"/>
              <a:t>80m</a:t>
            </a:r>
            <a:r>
              <a:rPr lang="zh-CN" altLang="en-US" sz="2000" smtClean="0"/>
              <a:t>，且未对每个被保护层工作面的保护效果进行检验的。</a:t>
            </a:r>
          </a:p>
          <a:p>
            <a:pPr marL="0" marR="0" lvl="0" indent="0" algn="l" defTabSz="914400" rtl="0" eaLnBrk="0" fontAlgn="base" latinLnBrk="0" hangingPunct="0">
              <a:lnSpc>
                <a:spcPts val="4000"/>
              </a:lnSpc>
              <a:spcBef>
                <a:spcPct val="0"/>
              </a:spcBef>
              <a:spcAft>
                <a:spcPct val="0"/>
              </a:spcAft>
              <a:buClrTx/>
              <a:buSzTx/>
              <a:buFont typeface="Arial" pitchFamily="34" charset="0"/>
              <a:buNone/>
              <a:defRPr/>
            </a:pPr>
            <a:endParaRPr kumimoji="0" lang="zh-CN" altLang="en-US" sz="2000" b="0" i="0" u="none" strike="noStrike" kern="0" cap="none" spc="0" normalizeH="0" baseline="0" noProof="0"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0" algn="l" defTabSz="914400" rtl="0" eaLnBrk="0" fontAlgn="base" latinLnBrk="0" hangingPunct="0">
              <a:lnSpc>
                <a:spcPts val="3675"/>
              </a:lnSpc>
              <a:spcBef>
                <a:spcPct val="0"/>
              </a:spcBef>
              <a:spcAft>
                <a:spcPct val="0"/>
              </a:spcAft>
              <a:buClrTx/>
              <a:buSzTx/>
              <a:buFont typeface="Arial" pitchFamily="34" charset="0"/>
              <a:buNone/>
              <a:defRPr/>
            </a:pPr>
            <a:endParaRPr kumimoji="0" lang="zh-CN" altLang="en-US" sz="2000" b="0" i="0" u="none" strike="noStrike" kern="0" cap="none" spc="0" normalizeH="0" baseline="0" noProof="0"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457200" algn="l" defTabSz="914400" rtl="0" eaLnBrk="0" fontAlgn="base" latinLnBrk="0" hangingPunct="0">
              <a:lnSpc>
                <a:spcPts val="3675"/>
              </a:lnSpc>
              <a:spcBef>
                <a:spcPct val="0"/>
              </a:spcBef>
              <a:spcAft>
                <a:spcPct val="0"/>
              </a:spcAft>
              <a:buClrTx/>
              <a:buSzTx/>
              <a:buFont typeface="Arial" pitchFamily="34" charset="0"/>
              <a:buNone/>
              <a:defRPr/>
            </a:pPr>
            <a:endParaRPr kumimoji="0" lang="en-US" altLang="zh-CN" sz="2400" b="1" i="0" u="none" strike="noStrike" kern="0" cap="none" spc="0" normalizeH="0" baseline="0" noProof="1"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457200" algn="l" defTabSz="914400" rtl="0" eaLnBrk="0" fontAlgn="base" latinLnBrk="0" hangingPunct="0">
              <a:lnSpc>
                <a:spcPts val="3675"/>
              </a:lnSpc>
              <a:spcBef>
                <a:spcPct val="0"/>
              </a:spcBef>
              <a:spcAft>
                <a:spcPct val="0"/>
              </a:spcAft>
              <a:buClrTx/>
              <a:buSzTx/>
              <a:buFont typeface="Arial" pitchFamily="34" charset="0"/>
              <a:buNone/>
              <a:defRPr/>
            </a:pPr>
            <a:endParaRPr kumimoji="0" lang="en-US" altLang="zh-CN" sz="2400" b="1" i="0" u="none" strike="noStrike" kern="0" cap="none" spc="0" normalizeH="0" baseline="0" noProof="1"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457200" algn="l" defTabSz="914400" rtl="0" eaLnBrk="0" fontAlgn="base" latinLnBrk="0" hangingPunct="0">
              <a:lnSpc>
                <a:spcPts val="3875"/>
              </a:lnSpc>
              <a:spcBef>
                <a:spcPct val="0"/>
              </a:spcBef>
              <a:spcAft>
                <a:spcPct val="0"/>
              </a:spcAft>
              <a:buClrTx/>
              <a:buSzTx/>
              <a:buFont typeface="Arial" pitchFamily="34" charset="0"/>
              <a:buNone/>
              <a:defRPr/>
            </a:pPr>
            <a:endParaRPr kumimoji="0" lang="en-US" altLang="zh-CN" sz="2400" b="1" i="0" u="none" strike="noStrike" kern="0" cap="none" spc="0" normalizeH="0" baseline="0" noProof="0"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457200" algn="l" defTabSz="914400" rtl="0" eaLnBrk="0" fontAlgn="base" latinLnBrk="0" hangingPunct="0">
              <a:lnSpc>
                <a:spcPts val="3875"/>
              </a:lnSpc>
              <a:spcBef>
                <a:spcPct val="0"/>
              </a:spcBef>
              <a:spcAft>
                <a:spcPct val="0"/>
              </a:spcAft>
              <a:buClrTx/>
              <a:buSzTx/>
              <a:buFont typeface="Arial" pitchFamily="34" charset="0"/>
              <a:buNone/>
              <a:defRPr/>
            </a:pPr>
            <a:endParaRPr kumimoji="0" lang="en-US" altLang="zh-CN" sz="2400" b="1" i="0" u="none" strike="noStrike" kern="0" cap="none" spc="0" normalizeH="0" baseline="0" noProof="0"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457200" algn="l" defTabSz="914400" rtl="0" eaLnBrk="0" fontAlgn="base" latinLnBrk="0" hangingPunct="0">
              <a:lnSpc>
                <a:spcPts val="3875"/>
              </a:lnSpc>
              <a:spcBef>
                <a:spcPct val="0"/>
              </a:spcBef>
              <a:spcAft>
                <a:spcPct val="0"/>
              </a:spcAft>
              <a:buClrTx/>
              <a:buSzTx/>
              <a:buFont typeface="Arial" pitchFamily="34" charset="0"/>
              <a:buNone/>
              <a:defRPr/>
            </a:pPr>
            <a:endParaRPr kumimoji="0" lang="zh-CN" altLang="en-US" sz="2000" b="1" i="0" u="none" strike="noStrike" kern="0" cap="none" spc="0" normalizeH="0" baseline="0" noProof="0"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0" algn="l" defTabSz="914400" rtl="0" eaLnBrk="0" fontAlgn="base" latinLnBrk="0" hangingPunct="0">
              <a:lnSpc>
                <a:spcPts val="3700"/>
              </a:lnSpc>
              <a:spcBef>
                <a:spcPct val="0"/>
              </a:spcBef>
              <a:spcAft>
                <a:spcPct val="0"/>
              </a:spcAft>
              <a:buClrTx/>
              <a:buSzTx/>
              <a:buFont typeface="Arial" pitchFamily="34" charset="0"/>
              <a:buNone/>
              <a:defRPr/>
            </a:pPr>
            <a:endParaRPr kumimoji="0" lang="zh-CN" altLang="en-US" sz="2000" b="0" i="0" u="none" strike="noStrike" kern="0" cap="none" spc="0" normalizeH="0" baseline="0" noProof="0"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0" algn="l" defTabSz="914400" rtl="0" eaLnBrk="0" fontAlgn="base" latinLnBrk="0" hangingPunct="0">
              <a:lnSpc>
                <a:spcPts val="3300"/>
              </a:lnSpc>
              <a:spcBef>
                <a:spcPct val="0"/>
              </a:spcBef>
              <a:spcAft>
                <a:spcPct val="0"/>
              </a:spcAft>
              <a:buClrTx/>
              <a:buSzTx/>
              <a:buFont typeface="Arial" pitchFamily="34" charset="0"/>
              <a:buNone/>
              <a:defRPr/>
            </a:pPr>
            <a:endParaRPr kumimoji="0" lang="en-US" altLang="zh-CN" sz="2400" b="1" i="0" u="none" strike="noStrike" kern="0" cap="none" spc="0" normalizeH="0" baseline="0" noProof="1"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457200" algn="l" defTabSz="914400" rtl="0" eaLnBrk="0" fontAlgn="base" latinLnBrk="0" hangingPunct="0">
              <a:lnSpc>
                <a:spcPts val="3675"/>
              </a:lnSpc>
              <a:spcBef>
                <a:spcPct val="0"/>
              </a:spcBef>
              <a:spcAft>
                <a:spcPct val="0"/>
              </a:spcAft>
              <a:buClrTx/>
              <a:buSzTx/>
              <a:buFont typeface="Arial" pitchFamily="34" charset="0"/>
              <a:buNone/>
              <a:defRPr/>
            </a:pPr>
            <a:endParaRPr kumimoji="0" lang="en-US" altLang="zh-CN" sz="2400" b="1" i="0" u="none" strike="noStrike" kern="0" cap="none" spc="0" normalizeH="0" baseline="0" noProof="1"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457200" algn="l" defTabSz="914400" rtl="0" eaLnBrk="0" fontAlgn="base" latinLnBrk="0" hangingPunct="0">
              <a:lnSpc>
                <a:spcPts val="3675"/>
              </a:lnSpc>
              <a:spcBef>
                <a:spcPct val="0"/>
              </a:spcBef>
              <a:spcAft>
                <a:spcPct val="0"/>
              </a:spcAft>
              <a:buClrTx/>
              <a:buSzTx/>
              <a:buFont typeface="Arial" pitchFamily="34" charset="0"/>
              <a:buNone/>
              <a:defRPr/>
            </a:pPr>
            <a:endParaRPr kumimoji="0" lang="en-US" altLang="zh-CN" sz="2400" b="1" i="0" u="none" strike="noStrike" kern="0" cap="none" spc="0" normalizeH="0" baseline="0" noProof="1"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0" algn="l" defTabSz="914400" rtl="0" eaLnBrk="0" fontAlgn="base" latinLnBrk="0" hangingPunct="0">
              <a:lnSpc>
                <a:spcPts val="3000"/>
              </a:lnSpc>
              <a:spcBef>
                <a:spcPct val="0"/>
              </a:spcBef>
              <a:spcAft>
                <a:spcPct val="0"/>
              </a:spcAft>
              <a:buClrTx/>
              <a:buSzTx/>
              <a:buFont typeface="Arial" pitchFamily="34" charset="0"/>
              <a:buNone/>
              <a:defRPr/>
            </a:pPr>
            <a:endParaRPr kumimoji="0" lang="en-US" altLang="zh-CN" sz="2400" b="1" i="0" u="none" strike="noStrike" kern="0" cap="none" spc="0" normalizeH="0" baseline="0" noProof="1"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457200" algn="l" defTabSz="914400" rtl="0" eaLnBrk="0" fontAlgn="base" latinLnBrk="0" hangingPunct="0">
              <a:lnSpc>
                <a:spcPts val="3675"/>
              </a:lnSpc>
              <a:spcBef>
                <a:spcPct val="0"/>
              </a:spcBef>
              <a:spcAft>
                <a:spcPct val="0"/>
              </a:spcAft>
              <a:buClrTx/>
              <a:buSzTx/>
              <a:buFont typeface="Arial" pitchFamily="34" charset="0"/>
              <a:buNone/>
              <a:defRPr/>
            </a:pPr>
            <a:endParaRPr kumimoji="0" lang="en-US" altLang="zh-CN" sz="2400" b="1" i="0" u="none" strike="noStrike" kern="0" cap="none" spc="0" normalizeH="0" baseline="0" noProof="1" smtClean="0">
              <a:ln>
                <a:noFill/>
              </a:ln>
              <a:solidFill>
                <a:schemeClr val="tx1"/>
              </a:solidFill>
              <a:effectLst/>
              <a:uLnTx/>
              <a:uFillTx/>
              <a:latin typeface="楷体_GB2312" pitchFamily="49" charset="-122"/>
              <a:ea typeface="楷体_GB2312" pitchFamily="49" charset="-122"/>
              <a:cs typeface="楷体_GB2312" pitchFamily="49" charset="-122"/>
            </a:endParaRPr>
          </a:p>
        </p:txBody>
      </p:sp>
      <p:sp>
        <p:nvSpPr>
          <p:cNvPr id="51204" name="日期占位符 20483"/>
          <p:cNvSpPr txBox="1">
            <a:spLocks noGrp="1"/>
          </p:cNvSpPr>
          <p:nvPr>
            <p:ph type="dt" sz="half" idx="10"/>
          </p:nvPr>
        </p:nvSpPr>
        <p:spPr/>
        <p:txBody>
          <a:bodyPr anchor="ctr" anchorCtr="0"/>
          <a:lstStyle>
            <a:lvl1pPr marL="0" lvl="0" indent="0" algn="l" defTabSz="914400" rtl="0" eaLnBrk="0" fontAlgn="base" latinLnBrk="0" hangingPunct="0">
              <a:lnSpc>
                <a:spcPct val="100000"/>
              </a:lnSpc>
              <a:spcBef>
                <a:spcPct val="0"/>
              </a:spcBef>
              <a:spcAft>
                <a:spcPct val="0"/>
              </a:spcAft>
              <a:buSzTx/>
              <a:buFont typeface="Times New Roman" panose="02020603050405020304" pitchFamily="18"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5pPr>
          </a:lstStyle>
          <a:p>
            <a:pPr lvl="0" eaLnBrk="1" hangingPunct="1">
              <a:buFont typeface="Arial" pitchFamily="34" charset="0"/>
              <a:buChar char="•"/>
            </a:pPr>
            <a:fld id="{BB962C8B-B14F-4D97-AF65-F5344CB8AC3E}" type="datetime5">
              <a:rPr lang="en-US" altLang="en-US" sz="1200">
                <a:solidFill>
                  <a:srgbClr val="898989"/>
                </a:solidFill>
                <a:latin typeface="Cambria" panose="02040503050406030204" pitchFamily="18" charset="0"/>
                <a:ea typeface="黑体" panose="02010609060101010101" pitchFamily="49" charset="-122"/>
              </a:rPr>
              <a:pPr lvl="0" eaLnBrk="1" hangingPunct="1">
                <a:buFont typeface="Arial" pitchFamily="34" charset="0"/>
                <a:buChar char="•"/>
              </a:pPr>
              <a:t>16-Sep-24</a:t>
            </a:fld>
            <a:endParaRPr lang="en-US" altLang="en-US" sz="1200">
              <a:solidFill>
                <a:srgbClr val="898989"/>
              </a:solidFill>
              <a:latin typeface="Cambria" panose="02040503050406030204" pitchFamily="18" charset="0"/>
              <a:ea typeface="黑体" panose="02010609060101010101" pitchFamily="49" charset="-122"/>
            </a:endParaRPr>
          </a:p>
        </p:txBody>
      </p:sp>
    </p:spTree>
  </p:cSld>
  <p:clrMapOvr>
    <a:masterClrMapping/>
  </p:clrMapOvr>
  <p:transition spd="slow"/>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标题 4"/>
          <p:cNvSpPr>
            <a:spLocks noGrp="1"/>
          </p:cNvSpPr>
          <p:nvPr>
            <p:ph type="title"/>
          </p:nvPr>
        </p:nvSpPr>
        <p:spPr>
          <a:xfrm>
            <a:off x="357158" y="19034"/>
            <a:ext cx="8643998" cy="981074"/>
          </a:xfrm>
        </p:spPr>
        <p:txBody>
          <a:bodyPr/>
          <a:lstStyle/>
          <a:p>
            <a:r>
              <a:rPr lang="en-US" smtClean="0"/>
              <a:t> </a:t>
            </a:r>
            <a:r>
              <a:rPr lang="zh-CN" altLang="en-US" sz="2800" noProof="1" smtClean="0">
                <a:solidFill>
                  <a:srgbClr val="FF0000"/>
                </a:solidFill>
                <a:effectLst>
                  <a:outerShdw blurRad="38100" dist="38100" dir="2700000">
                    <a:srgbClr val="000000"/>
                  </a:outerShdw>
                </a:effectLst>
              </a:rPr>
              <a:t>第三方面：</a:t>
            </a:r>
            <a:r>
              <a:rPr lang="en-US" sz="2800" smtClean="0">
                <a:solidFill>
                  <a:srgbClr val="FF0000"/>
                </a:solidFill>
              </a:rPr>
              <a:t>“</a:t>
            </a:r>
            <a:r>
              <a:rPr lang="zh-CN" altLang="en-US" sz="2800" smtClean="0">
                <a:solidFill>
                  <a:srgbClr val="FF0000"/>
                </a:solidFill>
              </a:rPr>
              <a:t>煤与瓦斯突出矿井，未依照规定实施防突出措施</a:t>
            </a:r>
            <a:r>
              <a:rPr lang="en-US" sz="2800" smtClean="0">
                <a:solidFill>
                  <a:srgbClr val="FF0000"/>
                </a:solidFill>
              </a:rPr>
              <a:t>”</a:t>
            </a:r>
            <a:r>
              <a:rPr lang="zh-CN" altLang="en-US" sz="2800" smtClean="0">
                <a:solidFill>
                  <a:srgbClr val="FF0000"/>
                </a:solidFill>
              </a:rPr>
              <a:t>重大事故隐患</a:t>
            </a:r>
            <a:endParaRPr lang="zh-CN" altLang="en-US" sz="2800">
              <a:solidFill>
                <a:srgbClr val="FF0000"/>
              </a:solidFill>
            </a:endParaRPr>
          </a:p>
        </p:txBody>
      </p:sp>
      <p:sp>
        <p:nvSpPr>
          <p:cNvPr id="24579" name="内容占位符 20482"/>
          <p:cNvSpPr>
            <a:spLocks noGrp="1" noChangeArrowheads="1"/>
          </p:cNvSpPr>
          <p:nvPr>
            <p:ph idx="1"/>
          </p:nvPr>
        </p:nvSpPr>
        <p:spPr>
          <a:xfrm>
            <a:off x="428625" y="1103313"/>
            <a:ext cx="8501063" cy="5326063"/>
          </a:xfrm>
        </p:spPr>
        <p:txBody>
          <a:bodyPr vert="horz" wrap="square" lIns="91440" tIns="45720" rIns="91440" bIns="45720" numCol="1" anchor="t" anchorCtr="0" compatLnSpc="1"/>
          <a:lstStyle/>
          <a:p>
            <a:r>
              <a:rPr lang="zh-CN" altLang="en-US" sz="2400" smtClean="0">
                <a:solidFill>
                  <a:srgbClr val="FF0000"/>
                </a:solidFill>
              </a:rPr>
              <a:t>（六）未按照国家规定采取安全防护措施的；</a:t>
            </a:r>
          </a:p>
          <a:p>
            <a:r>
              <a:rPr lang="en-US" altLang="zh-CN" sz="2000" smtClean="0">
                <a:solidFill>
                  <a:srgbClr val="FF0000"/>
                </a:solidFill>
              </a:rPr>
              <a:t>【</a:t>
            </a:r>
            <a:r>
              <a:rPr lang="zh-CN" altLang="en-US" sz="2000" smtClean="0">
                <a:solidFill>
                  <a:srgbClr val="FF0000"/>
                </a:solidFill>
              </a:rPr>
              <a:t>解读</a:t>
            </a:r>
            <a:r>
              <a:rPr lang="en-US" altLang="zh-CN" sz="2000" smtClean="0">
                <a:solidFill>
                  <a:srgbClr val="FF0000"/>
                </a:solidFill>
              </a:rPr>
              <a:t>】</a:t>
            </a:r>
          </a:p>
          <a:p>
            <a:r>
              <a:rPr lang="zh-CN" altLang="en-US" sz="2000" smtClean="0"/>
              <a:t>本条是指违反</a:t>
            </a:r>
            <a:r>
              <a:rPr lang="en-US" altLang="zh-CN" sz="2000" smtClean="0"/>
              <a:t>《</a:t>
            </a:r>
            <a:r>
              <a:rPr lang="zh-CN" altLang="en-US" sz="2000" smtClean="0"/>
              <a:t>煤矿安全规程</a:t>
            </a:r>
            <a:r>
              <a:rPr lang="en-US" altLang="zh-CN" sz="2000" smtClean="0"/>
              <a:t>》</a:t>
            </a:r>
            <a:r>
              <a:rPr lang="zh-CN" altLang="en-US" sz="2000" smtClean="0"/>
              <a:t>第二百二十条有关规定，井巷揭穿突出煤层和在突出煤层中进行采掘作业时，未采取避难硐室、反向风门、压风自救装置、隔离式自救器、远距离爆破等安全防护措施的。</a:t>
            </a:r>
          </a:p>
          <a:p>
            <a:r>
              <a:rPr lang="zh-CN" altLang="en-US" sz="2400" smtClean="0">
                <a:solidFill>
                  <a:srgbClr val="FF0000"/>
                </a:solidFill>
              </a:rPr>
              <a:t>（七）使用架线式电机车的。</a:t>
            </a:r>
          </a:p>
          <a:p>
            <a:pPr marL="0" marR="0" lvl="0" indent="0" algn="l" defTabSz="914400" rtl="0" eaLnBrk="0" fontAlgn="base" latinLnBrk="0" hangingPunct="0">
              <a:lnSpc>
                <a:spcPts val="3400"/>
              </a:lnSpc>
              <a:spcBef>
                <a:spcPct val="0"/>
              </a:spcBef>
              <a:spcAft>
                <a:spcPct val="0"/>
              </a:spcAft>
              <a:buClrTx/>
              <a:buSzTx/>
              <a:buFont typeface="Arial" pitchFamily="34" charset="0"/>
              <a:buNone/>
              <a:defRPr/>
            </a:pPr>
            <a:endParaRPr kumimoji="0" lang="zh-CN" altLang="en-US" sz="2000" b="0" i="0" u="none" strike="noStrike" kern="0" cap="none" spc="0" normalizeH="0" baseline="0" noProof="0"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0" algn="l" defTabSz="914400" rtl="0" eaLnBrk="0" fontAlgn="base" latinLnBrk="0" hangingPunct="0">
              <a:lnSpc>
                <a:spcPts val="4000"/>
              </a:lnSpc>
              <a:spcBef>
                <a:spcPct val="0"/>
              </a:spcBef>
              <a:spcAft>
                <a:spcPct val="0"/>
              </a:spcAft>
              <a:buClrTx/>
              <a:buSzTx/>
              <a:buFont typeface="Arial" pitchFamily="34" charset="0"/>
              <a:buNone/>
              <a:defRPr/>
            </a:pPr>
            <a:endParaRPr kumimoji="0" lang="zh-CN" altLang="en-US" sz="2000" b="0" i="0" u="none" strike="noStrike" kern="0" cap="none" spc="0" normalizeH="0" baseline="0" noProof="0"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0" algn="l" defTabSz="914400" rtl="0" eaLnBrk="0" fontAlgn="base" latinLnBrk="0" hangingPunct="0">
              <a:lnSpc>
                <a:spcPts val="3675"/>
              </a:lnSpc>
              <a:spcBef>
                <a:spcPct val="0"/>
              </a:spcBef>
              <a:spcAft>
                <a:spcPct val="0"/>
              </a:spcAft>
              <a:buClrTx/>
              <a:buSzTx/>
              <a:buFont typeface="Arial" pitchFamily="34" charset="0"/>
              <a:buNone/>
              <a:defRPr/>
            </a:pPr>
            <a:endParaRPr kumimoji="0" lang="zh-CN" altLang="en-US" sz="2000" b="0" i="0" u="none" strike="noStrike" kern="0" cap="none" spc="0" normalizeH="0" baseline="0" noProof="0"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457200" algn="l" defTabSz="914400" rtl="0" eaLnBrk="0" fontAlgn="base" latinLnBrk="0" hangingPunct="0">
              <a:lnSpc>
                <a:spcPts val="3675"/>
              </a:lnSpc>
              <a:spcBef>
                <a:spcPct val="0"/>
              </a:spcBef>
              <a:spcAft>
                <a:spcPct val="0"/>
              </a:spcAft>
              <a:buClrTx/>
              <a:buSzTx/>
              <a:buFont typeface="Arial" pitchFamily="34" charset="0"/>
              <a:buNone/>
              <a:defRPr/>
            </a:pPr>
            <a:endParaRPr kumimoji="0" lang="en-US" altLang="zh-CN" sz="2400" b="1" i="0" u="none" strike="noStrike" kern="0" cap="none" spc="0" normalizeH="0" baseline="0" noProof="1"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457200" algn="l" defTabSz="914400" rtl="0" eaLnBrk="0" fontAlgn="base" latinLnBrk="0" hangingPunct="0">
              <a:lnSpc>
                <a:spcPts val="3675"/>
              </a:lnSpc>
              <a:spcBef>
                <a:spcPct val="0"/>
              </a:spcBef>
              <a:spcAft>
                <a:spcPct val="0"/>
              </a:spcAft>
              <a:buClrTx/>
              <a:buSzTx/>
              <a:buFont typeface="Arial" pitchFamily="34" charset="0"/>
              <a:buNone/>
              <a:defRPr/>
            </a:pPr>
            <a:endParaRPr kumimoji="0" lang="en-US" altLang="zh-CN" sz="2400" b="1" i="0" u="none" strike="noStrike" kern="0" cap="none" spc="0" normalizeH="0" baseline="0" noProof="1"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457200" algn="l" defTabSz="914400" rtl="0" eaLnBrk="0" fontAlgn="base" latinLnBrk="0" hangingPunct="0">
              <a:lnSpc>
                <a:spcPts val="3875"/>
              </a:lnSpc>
              <a:spcBef>
                <a:spcPct val="0"/>
              </a:spcBef>
              <a:spcAft>
                <a:spcPct val="0"/>
              </a:spcAft>
              <a:buClrTx/>
              <a:buSzTx/>
              <a:buFont typeface="Arial" pitchFamily="34" charset="0"/>
              <a:buNone/>
              <a:defRPr/>
            </a:pPr>
            <a:endParaRPr kumimoji="0" lang="en-US" altLang="zh-CN" sz="2400" b="1" i="0" u="none" strike="noStrike" kern="0" cap="none" spc="0" normalizeH="0" baseline="0" noProof="0"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457200" algn="l" defTabSz="914400" rtl="0" eaLnBrk="0" fontAlgn="base" latinLnBrk="0" hangingPunct="0">
              <a:lnSpc>
                <a:spcPts val="3875"/>
              </a:lnSpc>
              <a:spcBef>
                <a:spcPct val="0"/>
              </a:spcBef>
              <a:spcAft>
                <a:spcPct val="0"/>
              </a:spcAft>
              <a:buClrTx/>
              <a:buSzTx/>
              <a:buFont typeface="Arial" pitchFamily="34" charset="0"/>
              <a:buNone/>
              <a:defRPr/>
            </a:pPr>
            <a:endParaRPr kumimoji="0" lang="en-US" altLang="zh-CN" sz="2400" b="1" i="0" u="none" strike="noStrike" kern="0" cap="none" spc="0" normalizeH="0" baseline="0" noProof="0"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457200" algn="l" defTabSz="914400" rtl="0" eaLnBrk="0" fontAlgn="base" latinLnBrk="0" hangingPunct="0">
              <a:lnSpc>
                <a:spcPts val="3875"/>
              </a:lnSpc>
              <a:spcBef>
                <a:spcPct val="0"/>
              </a:spcBef>
              <a:spcAft>
                <a:spcPct val="0"/>
              </a:spcAft>
              <a:buClrTx/>
              <a:buSzTx/>
              <a:buFont typeface="Arial" pitchFamily="34" charset="0"/>
              <a:buNone/>
              <a:defRPr/>
            </a:pPr>
            <a:endParaRPr kumimoji="0" lang="zh-CN" altLang="en-US" sz="2000" b="1" i="0" u="none" strike="noStrike" kern="0" cap="none" spc="0" normalizeH="0" baseline="0" noProof="0"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0" algn="l" defTabSz="914400" rtl="0" eaLnBrk="0" fontAlgn="base" latinLnBrk="0" hangingPunct="0">
              <a:lnSpc>
                <a:spcPts val="3700"/>
              </a:lnSpc>
              <a:spcBef>
                <a:spcPct val="0"/>
              </a:spcBef>
              <a:spcAft>
                <a:spcPct val="0"/>
              </a:spcAft>
              <a:buClrTx/>
              <a:buSzTx/>
              <a:buFont typeface="Arial" pitchFamily="34" charset="0"/>
              <a:buNone/>
              <a:defRPr/>
            </a:pPr>
            <a:endParaRPr kumimoji="0" lang="zh-CN" altLang="en-US" sz="2000" b="0" i="0" u="none" strike="noStrike" kern="0" cap="none" spc="0" normalizeH="0" baseline="0" noProof="0"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0" algn="l" defTabSz="914400" rtl="0" eaLnBrk="0" fontAlgn="base" latinLnBrk="0" hangingPunct="0">
              <a:lnSpc>
                <a:spcPts val="3300"/>
              </a:lnSpc>
              <a:spcBef>
                <a:spcPct val="0"/>
              </a:spcBef>
              <a:spcAft>
                <a:spcPct val="0"/>
              </a:spcAft>
              <a:buClrTx/>
              <a:buSzTx/>
              <a:buFont typeface="Arial" pitchFamily="34" charset="0"/>
              <a:buNone/>
              <a:defRPr/>
            </a:pPr>
            <a:endParaRPr kumimoji="0" lang="en-US" altLang="zh-CN" sz="2400" b="1" i="0" u="none" strike="noStrike" kern="0" cap="none" spc="0" normalizeH="0" baseline="0" noProof="1"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457200" algn="l" defTabSz="914400" rtl="0" eaLnBrk="0" fontAlgn="base" latinLnBrk="0" hangingPunct="0">
              <a:lnSpc>
                <a:spcPts val="3675"/>
              </a:lnSpc>
              <a:spcBef>
                <a:spcPct val="0"/>
              </a:spcBef>
              <a:spcAft>
                <a:spcPct val="0"/>
              </a:spcAft>
              <a:buClrTx/>
              <a:buSzTx/>
              <a:buFont typeface="Arial" pitchFamily="34" charset="0"/>
              <a:buNone/>
              <a:defRPr/>
            </a:pPr>
            <a:endParaRPr kumimoji="0" lang="en-US" altLang="zh-CN" sz="2400" b="1" i="0" u="none" strike="noStrike" kern="0" cap="none" spc="0" normalizeH="0" baseline="0" noProof="1"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457200" algn="l" defTabSz="914400" rtl="0" eaLnBrk="0" fontAlgn="base" latinLnBrk="0" hangingPunct="0">
              <a:lnSpc>
                <a:spcPts val="3675"/>
              </a:lnSpc>
              <a:spcBef>
                <a:spcPct val="0"/>
              </a:spcBef>
              <a:spcAft>
                <a:spcPct val="0"/>
              </a:spcAft>
              <a:buClrTx/>
              <a:buSzTx/>
              <a:buFont typeface="Arial" pitchFamily="34" charset="0"/>
              <a:buNone/>
              <a:defRPr/>
            </a:pPr>
            <a:endParaRPr kumimoji="0" lang="en-US" altLang="zh-CN" sz="2400" b="1" i="0" u="none" strike="noStrike" kern="0" cap="none" spc="0" normalizeH="0" baseline="0" noProof="1"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0" algn="l" defTabSz="914400" rtl="0" eaLnBrk="0" fontAlgn="base" latinLnBrk="0" hangingPunct="0">
              <a:lnSpc>
                <a:spcPts val="3000"/>
              </a:lnSpc>
              <a:spcBef>
                <a:spcPct val="0"/>
              </a:spcBef>
              <a:spcAft>
                <a:spcPct val="0"/>
              </a:spcAft>
              <a:buClrTx/>
              <a:buSzTx/>
              <a:buFont typeface="Arial" pitchFamily="34" charset="0"/>
              <a:buNone/>
              <a:defRPr/>
            </a:pPr>
            <a:endParaRPr kumimoji="0" lang="en-US" altLang="zh-CN" sz="2400" b="1" i="0" u="none" strike="noStrike" kern="0" cap="none" spc="0" normalizeH="0" baseline="0" noProof="1" smtClean="0">
              <a:ln>
                <a:noFill/>
              </a:ln>
              <a:solidFill>
                <a:schemeClr val="tx1"/>
              </a:solidFill>
              <a:effectLst/>
              <a:uLnTx/>
              <a:uFillTx/>
              <a:latin typeface="楷体_GB2312" pitchFamily="49" charset="-122"/>
              <a:ea typeface="楷体_GB2312" pitchFamily="49" charset="-122"/>
              <a:cs typeface="楷体_GB2312" pitchFamily="49" charset="-122"/>
            </a:endParaRPr>
          </a:p>
          <a:p>
            <a:pPr marL="0" marR="0" lvl="0" indent="457200" algn="l" defTabSz="914400" rtl="0" eaLnBrk="0" fontAlgn="base" latinLnBrk="0" hangingPunct="0">
              <a:lnSpc>
                <a:spcPts val="3675"/>
              </a:lnSpc>
              <a:spcBef>
                <a:spcPct val="0"/>
              </a:spcBef>
              <a:spcAft>
                <a:spcPct val="0"/>
              </a:spcAft>
              <a:buClrTx/>
              <a:buSzTx/>
              <a:buFont typeface="Arial" pitchFamily="34" charset="0"/>
              <a:buNone/>
              <a:defRPr/>
            </a:pPr>
            <a:endParaRPr kumimoji="0" lang="en-US" altLang="zh-CN" sz="2400" b="1" i="0" u="none" strike="noStrike" kern="0" cap="none" spc="0" normalizeH="0" baseline="0" noProof="1" smtClean="0">
              <a:ln>
                <a:noFill/>
              </a:ln>
              <a:solidFill>
                <a:schemeClr val="tx1"/>
              </a:solidFill>
              <a:effectLst/>
              <a:uLnTx/>
              <a:uFillTx/>
              <a:latin typeface="楷体_GB2312" pitchFamily="49" charset="-122"/>
              <a:ea typeface="楷体_GB2312" pitchFamily="49" charset="-122"/>
              <a:cs typeface="楷体_GB2312" pitchFamily="49" charset="-122"/>
            </a:endParaRPr>
          </a:p>
        </p:txBody>
      </p:sp>
      <p:sp>
        <p:nvSpPr>
          <p:cNvPr id="53252" name="日期占位符 20483"/>
          <p:cNvSpPr txBox="1">
            <a:spLocks noGrp="1"/>
          </p:cNvSpPr>
          <p:nvPr>
            <p:ph type="dt" sz="half" idx="10"/>
          </p:nvPr>
        </p:nvSpPr>
        <p:spPr/>
        <p:txBody>
          <a:bodyPr anchor="ctr" anchorCtr="0"/>
          <a:lstStyle>
            <a:lvl1pPr marL="0" lvl="0" indent="0" algn="l" defTabSz="914400" rtl="0" eaLnBrk="0" fontAlgn="base" latinLnBrk="0" hangingPunct="0">
              <a:lnSpc>
                <a:spcPct val="100000"/>
              </a:lnSpc>
              <a:spcBef>
                <a:spcPct val="0"/>
              </a:spcBef>
              <a:spcAft>
                <a:spcPct val="0"/>
              </a:spcAft>
              <a:buSzTx/>
              <a:buFont typeface="Times New Roman" panose="02020603050405020304" pitchFamily="18"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5pPr>
          </a:lstStyle>
          <a:p>
            <a:pPr lvl="0" eaLnBrk="1" hangingPunct="1">
              <a:buFont typeface="Arial" pitchFamily="34" charset="0"/>
              <a:buChar char="•"/>
            </a:pPr>
            <a:fld id="{BB962C8B-B14F-4D97-AF65-F5344CB8AC3E}" type="datetime5">
              <a:rPr lang="en-US" altLang="en-US" sz="1200">
                <a:solidFill>
                  <a:srgbClr val="898989"/>
                </a:solidFill>
                <a:latin typeface="Cambria" panose="02040503050406030204" pitchFamily="18" charset="0"/>
                <a:ea typeface="黑体" panose="02010609060101010101" pitchFamily="49" charset="-122"/>
              </a:rPr>
              <a:pPr lvl="0" eaLnBrk="1" hangingPunct="1">
                <a:buFont typeface="Arial" pitchFamily="34" charset="0"/>
                <a:buChar char="•"/>
              </a:pPr>
              <a:t>16-Sep-24</a:t>
            </a:fld>
            <a:endParaRPr lang="en-US" altLang="en-US" sz="1200">
              <a:solidFill>
                <a:srgbClr val="898989"/>
              </a:solidFill>
              <a:latin typeface="Cambria" panose="02040503050406030204" pitchFamily="18" charset="0"/>
              <a:ea typeface="黑体" panose="02010609060101010101" pitchFamily="49" charset="-122"/>
            </a:endParaRPr>
          </a:p>
        </p:txBody>
      </p:sp>
    </p:spTree>
  </p:cSld>
  <p:clrMapOvr>
    <a:masterClrMapping/>
  </p:clrMapOvr>
  <p:transition spd="slow"/>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82" name="标题 20481"/>
          <p:cNvSpPr>
            <a:spLocks noGrp="1"/>
          </p:cNvSpPr>
          <p:nvPr>
            <p:ph type="title"/>
          </p:nvPr>
        </p:nvSpPr>
        <p:spPr>
          <a:xfrm>
            <a:off x="395288" y="285728"/>
            <a:ext cx="8177240" cy="581025"/>
          </a:xfrm>
        </p:spPr>
        <p:txBody>
          <a:bodyPr vert="horz" wrap="square" lIns="91440" tIns="45720" rIns="91440" bIns="45720" numCol="1" anchor="ctr" anchorCtr="0" compatLnSpc="1"/>
          <a:lstStyle/>
          <a:p>
            <a:r>
              <a:rPr kumimoji="0" lang="zh-CN" sz="2800" b="1" i="0" u="none" strike="noStrike" kern="0" cap="none" spc="0" normalizeH="0" baseline="0" noProof="1" smtClean="0">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sym typeface="+mn-ea"/>
              </a:rPr>
              <a:t>第</a:t>
            </a:r>
            <a:r>
              <a:rPr kumimoji="0" lang="zh-CN" altLang="en-US" sz="2800" b="1" i="0" u="none" strike="noStrike" kern="0" cap="none" spc="0" normalizeH="0" baseline="0" noProof="1" smtClean="0">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sym typeface="+mn-ea"/>
              </a:rPr>
              <a:t>四方面</a:t>
            </a:r>
            <a:r>
              <a:rPr kumimoji="0" lang="zh-CN" sz="2800" b="1" i="0" u="none" strike="noStrike" kern="0" cap="none" spc="0" normalizeH="0" baseline="0" noProof="1" smtClean="0">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sym typeface="+mn-ea"/>
              </a:rPr>
              <a:t>：</a:t>
            </a:r>
            <a:r>
              <a:rPr lang="en-US" sz="2800" smtClean="0">
                <a:solidFill>
                  <a:srgbClr val="FF0000"/>
                </a:solidFill>
              </a:rPr>
              <a:t> “</a:t>
            </a:r>
            <a:r>
              <a:rPr lang="zh-CN" altLang="en-US" sz="2800" smtClean="0">
                <a:solidFill>
                  <a:srgbClr val="FF0000"/>
                </a:solidFill>
              </a:rPr>
              <a:t>高瓦斯矿井未建立瓦斯抽采系统和监控系统，或者系统不能正常运行</a:t>
            </a:r>
            <a:r>
              <a:rPr lang="en-US" sz="2800" smtClean="0">
                <a:solidFill>
                  <a:srgbClr val="FF0000"/>
                </a:solidFill>
              </a:rPr>
              <a:t>”</a:t>
            </a:r>
            <a:r>
              <a:rPr lang="zh-CN" altLang="en-US" sz="2800" smtClean="0">
                <a:solidFill>
                  <a:srgbClr val="FF0000"/>
                </a:solidFill>
              </a:rPr>
              <a:t>重大事故隐患</a:t>
            </a:r>
            <a:endParaRPr lang="zh-CN" altLang="en-US" sz="2800"/>
          </a:p>
        </p:txBody>
      </p:sp>
      <p:sp>
        <p:nvSpPr>
          <p:cNvPr id="50179" name="内容占位符 20482"/>
          <p:cNvSpPr>
            <a:spLocks noGrp="1" noChangeArrowheads="1"/>
          </p:cNvSpPr>
          <p:nvPr>
            <p:ph idx="1"/>
          </p:nvPr>
        </p:nvSpPr>
        <p:spPr>
          <a:xfrm>
            <a:off x="565150" y="976313"/>
            <a:ext cx="8226425" cy="5859463"/>
          </a:xfrm>
        </p:spPr>
        <p:txBody>
          <a:bodyPr vert="horz" wrap="square" lIns="91440" tIns="45720" rIns="91440" bIns="45720" numCol="1" anchor="t" anchorCtr="0" compatLnSpc="1"/>
          <a:lstStyle/>
          <a:p>
            <a:r>
              <a:rPr lang="zh-CN" altLang="en-US" sz="2400" smtClean="0">
                <a:solidFill>
                  <a:srgbClr val="FF0000"/>
                </a:solidFill>
              </a:rPr>
              <a:t>（一）按照</a:t>
            </a:r>
            <a:r>
              <a:rPr lang="en-US" altLang="zh-CN" sz="2400" smtClean="0">
                <a:solidFill>
                  <a:srgbClr val="FF0000"/>
                </a:solidFill>
              </a:rPr>
              <a:t>《</a:t>
            </a:r>
            <a:r>
              <a:rPr lang="zh-CN" altLang="en-US" sz="2400" smtClean="0">
                <a:solidFill>
                  <a:srgbClr val="FF0000"/>
                </a:solidFill>
              </a:rPr>
              <a:t>煤矿安全规程</a:t>
            </a:r>
            <a:r>
              <a:rPr lang="en-US" altLang="zh-CN" sz="2400" smtClean="0">
                <a:solidFill>
                  <a:srgbClr val="FF0000"/>
                </a:solidFill>
              </a:rPr>
              <a:t>》</a:t>
            </a:r>
            <a:r>
              <a:rPr lang="zh-CN" altLang="en-US" sz="2400" smtClean="0">
                <a:solidFill>
                  <a:srgbClr val="FF0000"/>
                </a:solidFill>
              </a:rPr>
              <a:t>规定应当建立而未建立瓦斯</a:t>
            </a:r>
          </a:p>
          <a:p>
            <a:r>
              <a:rPr lang="zh-CN" altLang="en-US" sz="2400" smtClean="0">
                <a:solidFill>
                  <a:srgbClr val="FF0000"/>
                </a:solidFill>
              </a:rPr>
              <a:t>抽采系统或者系统不正常使用的；</a:t>
            </a:r>
          </a:p>
          <a:p>
            <a:r>
              <a:rPr lang="en-US" altLang="zh-CN" sz="2000" smtClean="0"/>
              <a:t>【</a:t>
            </a:r>
            <a:r>
              <a:rPr lang="zh-CN" altLang="en-US" sz="2000" smtClean="0"/>
              <a:t>解读</a:t>
            </a:r>
            <a:r>
              <a:rPr lang="en-US" altLang="zh-CN" sz="2000" smtClean="0"/>
              <a:t>】</a:t>
            </a:r>
          </a:p>
          <a:p>
            <a:r>
              <a:rPr lang="en-US" sz="2000" smtClean="0"/>
              <a:t>1.</a:t>
            </a:r>
            <a:r>
              <a:rPr lang="zh-CN" altLang="en-US" sz="2000" smtClean="0"/>
              <a:t>本条中</a:t>
            </a:r>
            <a:r>
              <a:rPr lang="en-US" sz="2000" smtClean="0"/>
              <a:t>“</a:t>
            </a:r>
            <a:r>
              <a:rPr lang="zh-CN" altLang="en-US" sz="2000" smtClean="0"/>
              <a:t>按照</a:t>
            </a:r>
            <a:r>
              <a:rPr lang="en-US" altLang="zh-CN" sz="2000" smtClean="0"/>
              <a:t>《</a:t>
            </a:r>
            <a:r>
              <a:rPr lang="zh-CN" altLang="en-US" sz="2000" smtClean="0"/>
              <a:t>煤矿安全规程</a:t>
            </a:r>
            <a:r>
              <a:rPr lang="en-US" altLang="zh-CN" sz="2000" smtClean="0"/>
              <a:t>》</a:t>
            </a:r>
            <a:r>
              <a:rPr lang="zh-CN" altLang="en-US" sz="2000" smtClean="0"/>
              <a:t>规定应当建立而未建立瓦斯抽采系统</a:t>
            </a:r>
            <a:r>
              <a:rPr lang="en-US" sz="2000" smtClean="0"/>
              <a:t>”</a:t>
            </a:r>
            <a:r>
              <a:rPr lang="zh-CN" altLang="en-US" sz="2000" smtClean="0"/>
              <a:t>，是指违反</a:t>
            </a:r>
            <a:r>
              <a:rPr lang="en-US" altLang="zh-CN" sz="2000" smtClean="0"/>
              <a:t>《</a:t>
            </a:r>
            <a:r>
              <a:rPr lang="zh-CN" altLang="en-US" sz="2000" smtClean="0"/>
              <a:t>煤矿安全规程</a:t>
            </a:r>
            <a:r>
              <a:rPr lang="en-US" altLang="zh-CN" sz="2000" smtClean="0"/>
              <a:t>》</a:t>
            </a:r>
            <a:r>
              <a:rPr lang="zh-CN" altLang="en-US" sz="2000" smtClean="0"/>
              <a:t>第一百八十一条规定，有下列情况之一的矿井，未建立地面永久抽采瓦斯系统或者井下临时抽采瓦斯系统的：</a:t>
            </a:r>
          </a:p>
          <a:p>
            <a:r>
              <a:rPr lang="en-US" sz="2000" smtClean="0"/>
              <a:t>（1）任一采煤工作面的瓦斯涌出量大于 5</a:t>
            </a:r>
            <a:r>
              <a:rPr lang="en-US" altLang="zh-CN" sz="2000" smtClean="0"/>
              <a:t>m³</a:t>
            </a:r>
            <a:r>
              <a:rPr lang="en-US" sz="2000" smtClean="0"/>
              <a:t>/min 或者任一</a:t>
            </a:r>
            <a:r>
              <a:rPr lang="zh-CN" altLang="en-US" sz="2000" smtClean="0"/>
              <a:t>掘进工作面瓦斯涌出量大于 </a:t>
            </a:r>
            <a:r>
              <a:rPr lang="en-US" sz="2000" smtClean="0"/>
              <a:t>3m/min</a:t>
            </a:r>
            <a:r>
              <a:rPr lang="zh-CN" altLang="en-US" sz="2000" smtClean="0"/>
              <a:t>，用通风方法解决瓦斯问题不合理的。</a:t>
            </a:r>
          </a:p>
          <a:p>
            <a:r>
              <a:rPr lang="zh-CN" altLang="en-US" sz="2000" smtClean="0"/>
              <a:t>（</a:t>
            </a:r>
            <a:r>
              <a:rPr lang="en-US" sz="2000" smtClean="0"/>
              <a:t>2</a:t>
            </a:r>
            <a:r>
              <a:rPr lang="zh-CN" altLang="en-US" sz="2000" smtClean="0"/>
              <a:t>）矿井绝对瓦斯涌出量达到下列条件的：大于或者等于</a:t>
            </a:r>
            <a:r>
              <a:rPr lang="en-US" altLang="zh-CN" sz="2000" smtClean="0"/>
              <a:t>40m³</a:t>
            </a:r>
            <a:r>
              <a:rPr lang="en-US" sz="2000" smtClean="0"/>
              <a:t>/min</a:t>
            </a:r>
            <a:r>
              <a:rPr lang="zh-CN" altLang="en-US" sz="2000" smtClean="0"/>
              <a:t>；年产量 </a:t>
            </a:r>
            <a:r>
              <a:rPr lang="en-US" sz="2000" smtClean="0"/>
              <a:t>1.0</a:t>
            </a:r>
            <a:r>
              <a:rPr lang="zh-CN" altLang="en-US" sz="2000" smtClean="0"/>
              <a:t>～</a:t>
            </a:r>
            <a:r>
              <a:rPr lang="en-US" sz="2000" smtClean="0"/>
              <a:t>1.5Mt </a:t>
            </a:r>
            <a:r>
              <a:rPr lang="zh-CN" altLang="en-US" sz="2000" smtClean="0"/>
              <a:t>的矿井，大于 </a:t>
            </a:r>
            <a:r>
              <a:rPr lang="en-US" sz="2000" smtClean="0"/>
              <a:t>30</a:t>
            </a:r>
            <a:r>
              <a:rPr lang="en-US" altLang="zh-CN" sz="2000" smtClean="0"/>
              <a:t>m³</a:t>
            </a:r>
            <a:r>
              <a:rPr lang="en-US" sz="2000" smtClean="0"/>
              <a:t> /min</a:t>
            </a:r>
            <a:r>
              <a:rPr lang="zh-CN" altLang="en-US" sz="2000" smtClean="0"/>
              <a:t>；</a:t>
            </a:r>
            <a:r>
              <a:rPr lang="en-US" sz="2000" smtClean="0"/>
              <a:t>.</a:t>
            </a:r>
            <a:r>
              <a:rPr lang="zh-CN" altLang="en-US" sz="2000" smtClean="0"/>
              <a:t>年产量</a:t>
            </a:r>
            <a:r>
              <a:rPr lang="en-US" sz="2000" smtClean="0"/>
              <a:t>0.6</a:t>
            </a:r>
            <a:r>
              <a:rPr lang="zh-CN" altLang="en-US" sz="2000" smtClean="0"/>
              <a:t>～</a:t>
            </a:r>
            <a:r>
              <a:rPr lang="en-US" sz="2000" smtClean="0"/>
              <a:t>1.0Mt </a:t>
            </a:r>
            <a:r>
              <a:rPr lang="zh-CN" altLang="en-US" sz="2000" smtClean="0"/>
              <a:t>的矿井，大于 </a:t>
            </a:r>
            <a:r>
              <a:rPr lang="en-US" sz="2000" smtClean="0"/>
              <a:t>25m /min</a:t>
            </a:r>
            <a:r>
              <a:rPr lang="zh-CN" altLang="en-US" sz="2000" smtClean="0"/>
              <a:t>；年产量 </a:t>
            </a:r>
            <a:r>
              <a:rPr lang="en-US" sz="2000" smtClean="0"/>
              <a:t>0.4</a:t>
            </a:r>
            <a:r>
              <a:rPr lang="zh-CN" altLang="en-US" sz="2000" smtClean="0"/>
              <a:t>～</a:t>
            </a:r>
            <a:r>
              <a:rPr lang="en-US" sz="2000" smtClean="0"/>
              <a:t>0.6Mt </a:t>
            </a:r>
            <a:r>
              <a:rPr lang="zh-CN" altLang="en-US" sz="2000" smtClean="0"/>
              <a:t>的矿井，大于</a:t>
            </a:r>
            <a:r>
              <a:rPr lang="en-US" altLang="zh-CN" sz="2000" smtClean="0"/>
              <a:t>20m³</a:t>
            </a:r>
            <a:r>
              <a:rPr lang="en-US" sz="2000" smtClean="0"/>
              <a:t>/min</a:t>
            </a:r>
            <a:r>
              <a:rPr lang="zh-CN" altLang="en-US" sz="2000" smtClean="0"/>
              <a:t>；年产量小于或者等于 </a:t>
            </a:r>
            <a:r>
              <a:rPr lang="en-US" sz="2000" smtClean="0"/>
              <a:t>0.4Mt </a:t>
            </a:r>
            <a:r>
              <a:rPr lang="zh-CN" altLang="en-US" sz="2000" smtClean="0"/>
              <a:t>的矿井，大于</a:t>
            </a:r>
            <a:r>
              <a:rPr lang="en-US" altLang="zh-CN" sz="2000" smtClean="0"/>
              <a:t>15m³</a:t>
            </a:r>
            <a:r>
              <a:rPr lang="en-US" sz="2000" smtClean="0"/>
              <a:t>/min</a:t>
            </a:r>
            <a:r>
              <a:rPr lang="zh-CN" altLang="en-US" sz="2000" smtClean="0"/>
              <a:t>。</a:t>
            </a:r>
            <a:endParaRPr lang="en-US" altLang="zh-CN" sz="2000" smtClean="0"/>
          </a:p>
          <a:p>
            <a:r>
              <a:rPr lang="en-US" sz="2000" smtClean="0"/>
              <a:t>2.</a:t>
            </a:r>
            <a:r>
              <a:rPr lang="zh-CN" altLang="en-US" sz="2000" smtClean="0"/>
              <a:t>本条中</a:t>
            </a:r>
            <a:r>
              <a:rPr lang="en-US" sz="2000" smtClean="0"/>
              <a:t>“</a:t>
            </a:r>
            <a:r>
              <a:rPr lang="zh-CN" altLang="en-US" sz="2000" smtClean="0"/>
              <a:t>系统不能正常运行</a:t>
            </a:r>
            <a:r>
              <a:rPr lang="en-US" sz="2000" smtClean="0"/>
              <a:t>”</a:t>
            </a:r>
            <a:r>
              <a:rPr lang="zh-CN" altLang="en-US" sz="2000" smtClean="0"/>
              <a:t>，是指存在下列情形之一的：</a:t>
            </a:r>
          </a:p>
          <a:p>
            <a:r>
              <a:rPr lang="zh-CN" altLang="en-US" sz="2000" smtClean="0"/>
              <a:t>（</a:t>
            </a:r>
            <a:r>
              <a:rPr lang="en-US" sz="2000" smtClean="0"/>
              <a:t>1</a:t>
            </a:r>
            <a:r>
              <a:rPr lang="zh-CN" altLang="en-US" sz="2000" smtClean="0"/>
              <a:t>）瓦斯抽采系统故障不能运转且未及时修复。</a:t>
            </a:r>
          </a:p>
          <a:p>
            <a:r>
              <a:rPr lang="zh-CN" altLang="en-US" sz="2000" smtClean="0"/>
              <a:t>（</a:t>
            </a:r>
            <a:r>
              <a:rPr lang="en-US" sz="2000" smtClean="0"/>
              <a:t>2</a:t>
            </a:r>
            <a:r>
              <a:rPr lang="zh-CN" altLang="en-US" sz="2000" smtClean="0"/>
              <a:t>）应使用瓦斯抽采系统抽采而未使用的。</a:t>
            </a:r>
          </a:p>
        </p:txBody>
      </p:sp>
    </p:spTree>
  </p:cSld>
  <p:clrMapOvr>
    <a:masterClrMapping/>
  </p:clrMapOvr>
  <p:transition spd="slow"/>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标题 20481"/>
          <p:cNvSpPr>
            <a:spLocks noGrp="1"/>
          </p:cNvSpPr>
          <p:nvPr>
            <p:ph type="title"/>
          </p:nvPr>
        </p:nvSpPr>
        <p:spPr>
          <a:xfrm>
            <a:off x="395288" y="285728"/>
            <a:ext cx="8177240" cy="581025"/>
          </a:xfrm>
        </p:spPr>
        <p:txBody>
          <a:bodyPr vert="horz" wrap="square" lIns="91440" tIns="45720" rIns="91440" bIns="45720" numCol="1" anchor="ctr" anchorCtr="0" compatLnSpc="1"/>
          <a:lstStyle/>
          <a:p>
            <a:r>
              <a:rPr kumimoji="0" lang="zh-CN" sz="2800" b="1" i="0" u="none" strike="noStrike" kern="0" cap="none" spc="0" normalizeH="0" baseline="0" noProof="1" smtClean="0">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sym typeface="+mn-ea"/>
              </a:rPr>
              <a:t>第</a:t>
            </a:r>
            <a:r>
              <a:rPr kumimoji="0" lang="zh-CN" altLang="en-US" sz="2800" b="1" i="0" u="none" strike="noStrike" kern="0" cap="none" spc="0" normalizeH="0" baseline="0" noProof="1" smtClean="0">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sym typeface="+mn-ea"/>
              </a:rPr>
              <a:t>四方面</a:t>
            </a:r>
            <a:r>
              <a:rPr kumimoji="0" lang="zh-CN" sz="2800" b="1" i="0" u="none" strike="noStrike" kern="0" cap="none" spc="0" normalizeH="0" baseline="0" noProof="1" smtClean="0">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sym typeface="+mn-ea"/>
              </a:rPr>
              <a:t>：</a:t>
            </a:r>
            <a:r>
              <a:rPr lang="en-US" sz="2800" smtClean="0">
                <a:solidFill>
                  <a:srgbClr val="FF0000"/>
                </a:solidFill>
              </a:rPr>
              <a:t> “</a:t>
            </a:r>
            <a:r>
              <a:rPr lang="zh-CN" altLang="en-US" sz="2800" smtClean="0">
                <a:solidFill>
                  <a:srgbClr val="FF0000"/>
                </a:solidFill>
              </a:rPr>
              <a:t>高瓦斯矿井未建立瓦斯抽采系统和监控系统，或者系统不能正常运行</a:t>
            </a:r>
            <a:r>
              <a:rPr lang="en-US" sz="2800" smtClean="0">
                <a:solidFill>
                  <a:srgbClr val="FF0000"/>
                </a:solidFill>
              </a:rPr>
              <a:t>”</a:t>
            </a:r>
            <a:r>
              <a:rPr lang="zh-CN" altLang="en-US" sz="2800" smtClean="0">
                <a:solidFill>
                  <a:srgbClr val="FF0000"/>
                </a:solidFill>
              </a:rPr>
              <a:t>重大事故隐患</a:t>
            </a:r>
            <a:endParaRPr lang="zh-CN" altLang="en-US" sz="2800"/>
          </a:p>
        </p:txBody>
      </p:sp>
      <p:sp>
        <p:nvSpPr>
          <p:cNvPr id="55299" name="内容占位符 20482"/>
          <p:cNvSpPr>
            <a:spLocks noGrp="1"/>
          </p:cNvSpPr>
          <p:nvPr>
            <p:ph idx="1"/>
          </p:nvPr>
        </p:nvSpPr>
        <p:spPr>
          <a:xfrm>
            <a:off x="285720" y="976313"/>
            <a:ext cx="8572560" cy="5859462"/>
          </a:xfrm>
        </p:spPr>
        <p:txBody>
          <a:bodyPr vert="horz" wrap="square" lIns="91440" tIns="45720" rIns="91440" bIns="45720" anchor="t" anchorCtr="0"/>
          <a:lstStyle/>
          <a:p>
            <a:pPr marL="0" indent="0" latinLnBrk="0">
              <a:lnSpc>
                <a:spcPts val="4000"/>
              </a:lnSpc>
              <a:spcBef>
                <a:spcPct val="0"/>
              </a:spcBef>
              <a:buSzTx/>
              <a:buFont typeface="Arial" pitchFamily="34" charset="0"/>
              <a:buNone/>
            </a:pPr>
            <a:r>
              <a:rPr lang="zh-CN" altLang="en-US" sz="2400" smtClean="0"/>
              <a:t>（</a:t>
            </a:r>
            <a:r>
              <a:rPr lang="zh-CN" altLang="en-US" sz="2400" smtClean="0">
                <a:solidFill>
                  <a:srgbClr val="FF0000"/>
                </a:solidFill>
              </a:rPr>
              <a:t>二）未按照国家规定安设、调校甲烷传感器，人为造成甲烷传感器失效，或者瓦斯超限后不能报警、断电或者断电范围不符合国家规定的。</a:t>
            </a:r>
          </a:p>
          <a:p>
            <a:r>
              <a:rPr lang="en-US" altLang="zh-CN" sz="2000" smtClean="0">
                <a:solidFill>
                  <a:srgbClr val="FF0000"/>
                </a:solidFill>
              </a:rPr>
              <a:t>【</a:t>
            </a:r>
            <a:r>
              <a:rPr lang="zh-CN" altLang="en-US" sz="2000" smtClean="0">
                <a:solidFill>
                  <a:srgbClr val="FF0000"/>
                </a:solidFill>
              </a:rPr>
              <a:t>解读</a:t>
            </a:r>
            <a:r>
              <a:rPr lang="en-US" altLang="zh-CN" sz="2000" smtClean="0">
                <a:solidFill>
                  <a:srgbClr val="FF0000"/>
                </a:solidFill>
              </a:rPr>
              <a:t>】</a:t>
            </a:r>
          </a:p>
          <a:p>
            <a:r>
              <a:rPr lang="en-US" sz="2000" smtClean="0"/>
              <a:t>1.</a:t>
            </a:r>
            <a:r>
              <a:rPr lang="zh-CN" altLang="en-US" sz="2000" smtClean="0"/>
              <a:t>本条中</a:t>
            </a:r>
            <a:r>
              <a:rPr lang="en-US" sz="2000" smtClean="0"/>
              <a:t>“</a:t>
            </a:r>
            <a:r>
              <a:rPr lang="zh-CN" altLang="en-US" sz="2000" smtClean="0">
                <a:solidFill>
                  <a:srgbClr val="FF0000"/>
                </a:solidFill>
              </a:rPr>
              <a:t>未按照国家规定安设甲烷传感器</a:t>
            </a:r>
            <a:r>
              <a:rPr lang="en-US" sz="2000" smtClean="0"/>
              <a:t>”</a:t>
            </a:r>
            <a:r>
              <a:rPr lang="zh-CN" altLang="en-US" sz="2000" smtClean="0"/>
              <a:t>，是指存在下列情形之一的：</a:t>
            </a:r>
          </a:p>
          <a:p>
            <a:r>
              <a:rPr lang="zh-CN" altLang="en-US" sz="2000" smtClean="0"/>
              <a:t>（</a:t>
            </a:r>
            <a:r>
              <a:rPr lang="en-US" sz="2000" smtClean="0"/>
              <a:t>1</a:t>
            </a:r>
            <a:r>
              <a:rPr lang="zh-CN" altLang="en-US" sz="2000" smtClean="0"/>
              <a:t>）违反</a:t>
            </a:r>
            <a:r>
              <a:rPr lang="en-US" altLang="zh-CN" sz="2000" smtClean="0">
                <a:solidFill>
                  <a:srgbClr val="FF0000"/>
                </a:solidFill>
              </a:rPr>
              <a:t>《</a:t>
            </a:r>
            <a:r>
              <a:rPr lang="zh-CN" altLang="en-US" sz="2000" smtClean="0">
                <a:solidFill>
                  <a:srgbClr val="FF0000"/>
                </a:solidFill>
              </a:rPr>
              <a:t>煤矿安全规程</a:t>
            </a:r>
            <a:r>
              <a:rPr lang="en-US" altLang="zh-CN" sz="2000" smtClean="0">
                <a:solidFill>
                  <a:srgbClr val="FF0000"/>
                </a:solidFill>
              </a:rPr>
              <a:t>》</a:t>
            </a:r>
            <a:r>
              <a:rPr lang="zh-CN" altLang="en-US" sz="2000" smtClean="0">
                <a:solidFill>
                  <a:srgbClr val="FF0000"/>
                </a:solidFill>
              </a:rPr>
              <a:t>第四百九十九</a:t>
            </a:r>
            <a:r>
              <a:rPr lang="zh-CN" altLang="en-US" sz="2000" smtClean="0"/>
              <a:t>条有关规定，下列地点未设置甲烷传感器的：</a:t>
            </a:r>
            <a:r>
              <a:rPr lang="en-US" sz="2000" smtClean="0"/>
              <a:t>①</a:t>
            </a:r>
            <a:r>
              <a:rPr lang="zh-CN" altLang="en-US" sz="2000" smtClean="0"/>
              <a:t>采煤工作面及其回风巷和回风隅角，高瓦斯和突出矿井采煤工作面回风巷长度大于 </a:t>
            </a:r>
            <a:r>
              <a:rPr lang="en-US" sz="2000" smtClean="0"/>
              <a:t>1000m </a:t>
            </a:r>
            <a:r>
              <a:rPr lang="zh-CN" altLang="en-US" sz="2000" smtClean="0"/>
              <a:t>时回风巷中部；</a:t>
            </a:r>
            <a:r>
              <a:rPr lang="en-US" sz="2000" smtClean="0"/>
              <a:t>②</a:t>
            </a:r>
            <a:r>
              <a:rPr lang="zh-CN" altLang="en-US" sz="2000" smtClean="0"/>
              <a:t>煤巷、半煤岩巷和有瓦斯涌出的岩巷掘进工作面及其回风流中，高瓦斯和突出矿井的掘进巷道长度大于 </a:t>
            </a:r>
            <a:r>
              <a:rPr lang="en-US" sz="2000" smtClean="0"/>
              <a:t>1000m</a:t>
            </a:r>
            <a:r>
              <a:rPr lang="zh-CN" altLang="en-US" sz="2000" smtClean="0"/>
              <a:t>时掘进巷道中部；</a:t>
            </a:r>
            <a:r>
              <a:rPr lang="en-US" sz="2000" smtClean="0"/>
              <a:t>③</a:t>
            </a:r>
            <a:r>
              <a:rPr lang="zh-CN" altLang="en-US" sz="2000" smtClean="0"/>
              <a:t>突出矿井采煤工作面进风巷；</a:t>
            </a:r>
            <a:r>
              <a:rPr lang="en-US" sz="2000" smtClean="0"/>
              <a:t>④</a:t>
            </a:r>
            <a:r>
              <a:rPr lang="zh-CN" altLang="en-US" sz="2000" smtClean="0"/>
              <a:t>采用串联通风时，被串采煤工作面的进风巷，被串掘进工作面的局部通风机前；</a:t>
            </a:r>
            <a:r>
              <a:rPr lang="en-US" sz="2000" smtClean="0"/>
              <a:t>⑤</a:t>
            </a:r>
            <a:r>
              <a:rPr lang="zh-CN" altLang="en-US" sz="2000" smtClean="0"/>
              <a:t>采区回风巷、一翼回风巷、总回风巷；</a:t>
            </a:r>
            <a:r>
              <a:rPr lang="en-US" sz="2000" smtClean="0"/>
              <a:t>⑥</a:t>
            </a:r>
            <a:r>
              <a:rPr lang="zh-CN" altLang="en-US" sz="2000" smtClean="0"/>
              <a:t>使用架线电机车的主要运输巷道内装煤点处；</a:t>
            </a:r>
            <a:r>
              <a:rPr lang="en-US" sz="2000" smtClean="0"/>
              <a:t>⑦</a:t>
            </a:r>
            <a:r>
              <a:rPr lang="zh-CN" altLang="en-US" sz="2000" smtClean="0"/>
              <a:t>煤仓上方、封闭的带式输送机地面走廊；</a:t>
            </a:r>
            <a:r>
              <a:rPr lang="en-US" sz="2000" smtClean="0"/>
              <a:t>⑧</a:t>
            </a:r>
            <a:r>
              <a:rPr lang="zh-CN" altLang="en-US" sz="2000" smtClean="0"/>
              <a:t>地面瓦斯抽采泵房内；</a:t>
            </a:r>
            <a:r>
              <a:rPr lang="en-US" sz="2000" smtClean="0"/>
              <a:t>⑨</a:t>
            </a:r>
            <a:r>
              <a:rPr lang="zh-CN" altLang="en-US" sz="2000" smtClean="0"/>
              <a:t>井下临时瓦斯抽采泵站下风侧栅栏外。</a:t>
            </a:r>
          </a:p>
          <a:p>
            <a:pPr marL="0" indent="0" latinLnBrk="0">
              <a:lnSpc>
                <a:spcPts val="4000"/>
              </a:lnSpc>
              <a:spcBef>
                <a:spcPct val="0"/>
              </a:spcBef>
              <a:buSzTx/>
              <a:buFont typeface="Arial" pitchFamily="34" charset="0"/>
              <a:buNone/>
            </a:pPr>
            <a:endParaRPr lang="en-US" altLang="zh-CN" sz="2000">
              <a:solidFill>
                <a:schemeClr val="tx1"/>
              </a:solidFill>
              <a:sym typeface="+mn-ea"/>
            </a:endParaRPr>
          </a:p>
        </p:txBody>
      </p:sp>
    </p:spTree>
  </p:cSld>
  <p:clrMapOvr>
    <a:masterClrMapping/>
  </p:clrMapOvr>
  <p:transition spd="slow"/>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标题 20481"/>
          <p:cNvSpPr>
            <a:spLocks noGrp="1"/>
          </p:cNvSpPr>
          <p:nvPr>
            <p:ph type="title"/>
          </p:nvPr>
        </p:nvSpPr>
        <p:spPr>
          <a:xfrm>
            <a:off x="395288" y="285728"/>
            <a:ext cx="8177240" cy="581025"/>
          </a:xfrm>
        </p:spPr>
        <p:txBody>
          <a:bodyPr vert="horz" wrap="square" lIns="91440" tIns="45720" rIns="91440" bIns="45720" numCol="1" anchor="ctr" anchorCtr="0" compatLnSpc="1"/>
          <a:lstStyle/>
          <a:p>
            <a:r>
              <a:rPr kumimoji="0" lang="zh-CN" sz="2800" b="1" i="0" u="none" strike="noStrike" kern="0" cap="none" spc="0" normalizeH="0" baseline="0" noProof="1" smtClean="0">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sym typeface="+mn-ea"/>
              </a:rPr>
              <a:t>第</a:t>
            </a:r>
            <a:r>
              <a:rPr kumimoji="0" lang="zh-CN" altLang="en-US" sz="2800" b="1" i="0" u="none" strike="noStrike" kern="0" cap="none" spc="0" normalizeH="0" baseline="0" noProof="1" smtClean="0">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sym typeface="+mn-ea"/>
              </a:rPr>
              <a:t>四方面</a:t>
            </a:r>
            <a:r>
              <a:rPr kumimoji="0" lang="zh-CN" sz="2800" b="1" i="0" u="none" strike="noStrike" kern="0" cap="none" spc="0" normalizeH="0" baseline="0" noProof="1" smtClean="0">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sym typeface="+mn-ea"/>
              </a:rPr>
              <a:t>：</a:t>
            </a:r>
            <a:r>
              <a:rPr lang="en-US" sz="2800" smtClean="0">
                <a:solidFill>
                  <a:srgbClr val="FF0000"/>
                </a:solidFill>
              </a:rPr>
              <a:t> “</a:t>
            </a:r>
            <a:r>
              <a:rPr lang="zh-CN" altLang="en-US" sz="2800" smtClean="0">
                <a:solidFill>
                  <a:srgbClr val="FF0000"/>
                </a:solidFill>
              </a:rPr>
              <a:t>高瓦斯矿井未建立瓦斯抽采系统和监控系统，或者系统不能正常运行</a:t>
            </a:r>
            <a:r>
              <a:rPr lang="en-US" sz="2800" smtClean="0">
                <a:solidFill>
                  <a:srgbClr val="FF0000"/>
                </a:solidFill>
              </a:rPr>
              <a:t>”</a:t>
            </a:r>
            <a:r>
              <a:rPr lang="zh-CN" altLang="en-US" sz="2800" smtClean="0">
                <a:solidFill>
                  <a:srgbClr val="FF0000"/>
                </a:solidFill>
              </a:rPr>
              <a:t>重大事故隐患</a:t>
            </a:r>
            <a:endParaRPr lang="zh-CN" altLang="en-US" sz="2800"/>
          </a:p>
        </p:txBody>
      </p:sp>
      <p:sp>
        <p:nvSpPr>
          <p:cNvPr id="56323" name="内容占位符 20482"/>
          <p:cNvSpPr>
            <a:spLocks noGrp="1"/>
          </p:cNvSpPr>
          <p:nvPr>
            <p:ph idx="1"/>
          </p:nvPr>
        </p:nvSpPr>
        <p:spPr>
          <a:xfrm>
            <a:off x="565150" y="976313"/>
            <a:ext cx="8226425" cy="5167331"/>
          </a:xfrm>
        </p:spPr>
        <p:txBody>
          <a:bodyPr vert="horz" wrap="square" lIns="91440" tIns="45720" rIns="91440" bIns="45720" anchor="t" anchorCtr="0"/>
          <a:lstStyle/>
          <a:p>
            <a:r>
              <a:rPr lang="zh-CN" altLang="en-US" sz="2000" smtClean="0"/>
              <a:t>（</a:t>
            </a:r>
            <a:r>
              <a:rPr lang="en-US" sz="2000" smtClean="0"/>
              <a:t>2</a:t>
            </a:r>
            <a:r>
              <a:rPr lang="zh-CN" altLang="en-US" sz="2000" smtClean="0"/>
              <a:t>）违反</a:t>
            </a:r>
            <a:r>
              <a:rPr lang="en-US" altLang="zh-CN" sz="2000" smtClean="0"/>
              <a:t>《</a:t>
            </a:r>
            <a:r>
              <a:rPr lang="zh-CN" altLang="en-US" sz="2000" smtClean="0"/>
              <a:t>煤矿安全规程</a:t>
            </a:r>
            <a:r>
              <a:rPr lang="en-US" altLang="zh-CN" sz="2000" smtClean="0"/>
              <a:t>》</a:t>
            </a:r>
            <a:r>
              <a:rPr lang="zh-CN" altLang="en-US" sz="2000" smtClean="0"/>
              <a:t>第五百条有关规定，突出矿井在下列地点未设置全量程或者高低浓度甲烷传感器的：</a:t>
            </a:r>
            <a:r>
              <a:rPr lang="en-US" sz="2000" smtClean="0"/>
              <a:t>①</a:t>
            </a:r>
            <a:r>
              <a:rPr lang="zh-CN" altLang="en-US" sz="2000" smtClean="0"/>
              <a:t>采煤工作面进、回风巷；</a:t>
            </a:r>
            <a:r>
              <a:rPr lang="en-US" sz="2000" smtClean="0"/>
              <a:t>②</a:t>
            </a:r>
            <a:r>
              <a:rPr lang="zh-CN" altLang="en-US" sz="2000" smtClean="0"/>
              <a:t>煤巷、半煤岩巷和有瓦斯涌出的岩巷进工作面回风流中；</a:t>
            </a:r>
            <a:r>
              <a:rPr lang="en-US" sz="2000" smtClean="0"/>
              <a:t>③</a:t>
            </a:r>
            <a:r>
              <a:rPr lang="zh-CN" altLang="en-US" sz="2000" smtClean="0"/>
              <a:t>采区回风巷；</a:t>
            </a:r>
            <a:r>
              <a:rPr lang="en-US" sz="2000" smtClean="0"/>
              <a:t>④</a:t>
            </a:r>
            <a:r>
              <a:rPr lang="zh-CN" altLang="en-US" sz="2000" smtClean="0"/>
              <a:t>总回风巷。</a:t>
            </a:r>
          </a:p>
          <a:p>
            <a:r>
              <a:rPr lang="zh-CN" altLang="en-US" sz="2000" smtClean="0"/>
              <a:t>（</a:t>
            </a:r>
            <a:r>
              <a:rPr lang="en-US" sz="2000" smtClean="0"/>
              <a:t>3</a:t>
            </a:r>
            <a:r>
              <a:rPr lang="zh-CN" altLang="en-US" sz="2000" smtClean="0"/>
              <a:t>）违反</a:t>
            </a:r>
            <a:r>
              <a:rPr lang="en-US" altLang="zh-CN" sz="2000" smtClean="0"/>
              <a:t>《</a:t>
            </a:r>
            <a:r>
              <a:rPr lang="zh-CN" altLang="en-US" sz="2000" smtClean="0"/>
              <a:t>防治煤与瓦斯突出细则</a:t>
            </a:r>
            <a:r>
              <a:rPr lang="en-US" altLang="zh-CN" sz="2000" smtClean="0"/>
              <a:t>》</a:t>
            </a:r>
            <a:r>
              <a:rPr lang="zh-CN" altLang="en-US" sz="2000" smtClean="0"/>
              <a:t>第三十二条第（一）款有关规定，实施防突措施钻孔时，在钻机回风侧 </a:t>
            </a:r>
            <a:r>
              <a:rPr lang="en-US" sz="2000" smtClean="0"/>
              <a:t>10m </a:t>
            </a:r>
            <a:r>
              <a:rPr lang="zh-CN" altLang="en-US" sz="2000" smtClean="0"/>
              <a:t>范围内未设置具备超限报警断电功能的甲烷传感器的。</a:t>
            </a:r>
          </a:p>
          <a:p>
            <a:r>
              <a:rPr lang="zh-CN" altLang="en-US" sz="2000" smtClean="0"/>
              <a:t>（</a:t>
            </a:r>
            <a:r>
              <a:rPr lang="en-US" sz="2000" smtClean="0"/>
              <a:t>4</a:t>
            </a:r>
            <a:r>
              <a:rPr lang="zh-CN" altLang="en-US" sz="2000" smtClean="0"/>
              <a:t>）违反</a:t>
            </a:r>
            <a:r>
              <a:rPr lang="en-US" altLang="zh-CN" sz="2000" smtClean="0"/>
              <a:t>《</a:t>
            </a:r>
            <a:r>
              <a:rPr lang="zh-CN" altLang="en-US" sz="2000" smtClean="0"/>
              <a:t>防治煤矿冲击地压细则</a:t>
            </a:r>
            <a:r>
              <a:rPr lang="en-US" altLang="zh-CN" sz="2000" smtClean="0"/>
              <a:t>》</a:t>
            </a:r>
            <a:r>
              <a:rPr lang="zh-CN" altLang="en-US" sz="2000" smtClean="0"/>
              <a:t>第三十九条有关规定，具有冲击地压危险的高瓦斯矿井，采煤工作面进风巷（距工作面不大于 </a:t>
            </a:r>
            <a:r>
              <a:rPr lang="en-US" sz="2000" smtClean="0"/>
              <a:t>10m </a:t>
            </a:r>
            <a:r>
              <a:rPr lang="zh-CN" altLang="en-US" sz="2000" smtClean="0"/>
              <a:t>处）未设置具有超限报警断电功能的甲烷传感器的。</a:t>
            </a:r>
          </a:p>
          <a:p>
            <a:r>
              <a:rPr lang="en-US" sz="2000" smtClean="0"/>
              <a:t>2.</a:t>
            </a:r>
            <a:r>
              <a:rPr lang="zh-CN" altLang="en-US" sz="2000" smtClean="0"/>
              <a:t>本条中</a:t>
            </a:r>
            <a:r>
              <a:rPr lang="en-US" sz="2000" smtClean="0"/>
              <a:t>“</a:t>
            </a:r>
            <a:r>
              <a:rPr lang="zh-CN" altLang="en-US" sz="2000" smtClean="0">
                <a:solidFill>
                  <a:srgbClr val="FF0000"/>
                </a:solidFill>
              </a:rPr>
              <a:t>未按照国家规定调校甲烷传感器</a:t>
            </a:r>
            <a:r>
              <a:rPr lang="en-US" sz="2000" smtClean="0"/>
              <a:t>”</a:t>
            </a:r>
            <a:r>
              <a:rPr lang="zh-CN" altLang="en-US" sz="2000" smtClean="0"/>
              <a:t>，是指甲烷传感器未调校或者未按规定周期调校的。</a:t>
            </a:r>
          </a:p>
          <a:p>
            <a:pPr marL="0" indent="0">
              <a:lnSpc>
                <a:spcPts val="3000"/>
              </a:lnSpc>
              <a:spcBef>
                <a:spcPct val="0"/>
              </a:spcBef>
              <a:buSzTx/>
              <a:buFont typeface="Arial" pitchFamily="34" charset="0"/>
              <a:buNone/>
            </a:pPr>
            <a:endParaRPr lang="zh-CN" altLang="en-US" sz="2000"/>
          </a:p>
        </p:txBody>
      </p:sp>
      <p:sp>
        <p:nvSpPr>
          <p:cNvPr id="56324" name="日期占位符 20483"/>
          <p:cNvSpPr txBox="1">
            <a:spLocks noGrp="1"/>
          </p:cNvSpPr>
          <p:nvPr>
            <p:ph type="dt" sz="half" idx="10"/>
          </p:nvPr>
        </p:nvSpPr>
        <p:spPr/>
        <p:txBody>
          <a:bodyPr anchor="ctr" anchorCtr="0"/>
          <a:lstStyle>
            <a:lvl1pPr marL="0" lvl="0" indent="0" algn="l" defTabSz="914400" rtl="0" eaLnBrk="0" fontAlgn="base" latinLnBrk="0" hangingPunct="0">
              <a:lnSpc>
                <a:spcPct val="100000"/>
              </a:lnSpc>
              <a:spcBef>
                <a:spcPct val="0"/>
              </a:spcBef>
              <a:spcAft>
                <a:spcPct val="0"/>
              </a:spcAft>
              <a:buSzTx/>
              <a:buFont typeface="Times New Roman" panose="02020603050405020304" pitchFamily="18"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5pPr>
          </a:lstStyle>
          <a:p>
            <a:pPr lvl="0" eaLnBrk="1" hangingPunct="1">
              <a:buFont typeface="Arial" pitchFamily="34" charset="0"/>
              <a:buChar char="•"/>
            </a:pPr>
            <a:fld id="{BB962C8B-B14F-4D97-AF65-F5344CB8AC3E}" type="datetime5">
              <a:rPr lang="en-US" altLang="en-US" sz="1200">
                <a:solidFill>
                  <a:srgbClr val="898989"/>
                </a:solidFill>
                <a:latin typeface="Cambria" panose="02040503050406030204" pitchFamily="18" charset="0"/>
                <a:ea typeface="黑体" panose="02010609060101010101" pitchFamily="49" charset="-122"/>
              </a:rPr>
              <a:pPr lvl="0" eaLnBrk="1" hangingPunct="1">
                <a:buFont typeface="Arial" pitchFamily="34" charset="0"/>
                <a:buChar char="•"/>
              </a:pPr>
              <a:t>16-Sep-24</a:t>
            </a:fld>
            <a:endParaRPr lang="en-US" altLang="en-US" sz="1200">
              <a:solidFill>
                <a:srgbClr val="898989"/>
              </a:solidFill>
              <a:latin typeface="Cambria" panose="02040503050406030204" pitchFamily="18" charset="0"/>
              <a:ea typeface="黑体" panose="02010609060101010101" pitchFamily="49" charset="-122"/>
            </a:endParaRPr>
          </a:p>
        </p:txBody>
      </p:sp>
    </p:spTree>
  </p:cSld>
  <p:clrMapOvr>
    <a:masterClrMapping/>
  </p:clrMapOvr>
  <p:transition spd="slow"/>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标题 20481"/>
          <p:cNvSpPr>
            <a:spLocks noGrp="1"/>
          </p:cNvSpPr>
          <p:nvPr>
            <p:ph type="title"/>
          </p:nvPr>
        </p:nvSpPr>
        <p:spPr>
          <a:xfrm>
            <a:off x="395288" y="285728"/>
            <a:ext cx="8177240" cy="581025"/>
          </a:xfrm>
        </p:spPr>
        <p:txBody>
          <a:bodyPr vert="horz" wrap="square" lIns="91440" tIns="45720" rIns="91440" bIns="45720" numCol="1" anchor="ctr" anchorCtr="0" compatLnSpc="1"/>
          <a:lstStyle/>
          <a:p>
            <a:r>
              <a:rPr kumimoji="0" lang="zh-CN" sz="2800" b="1" i="0" u="none" strike="noStrike" kern="0" cap="none" spc="0" normalizeH="0" baseline="0" noProof="1" smtClean="0">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sym typeface="+mn-ea"/>
              </a:rPr>
              <a:t>第</a:t>
            </a:r>
            <a:r>
              <a:rPr kumimoji="0" lang="zh-CN" altLang="en-US" sz="2800" b="1" i="0" u="none" strike="noStrike" kern="0" cap="none" spc="0" normalizeH="0" baseline="0" noProof="1" smtClean="0">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sym typeface="+mn-ea"/>
              </a:rPr>
              <a:t>四方面</a:t>
            </a:r>
            <a:r>
              <a:rPr kumimoji="0" lang="zh-CN" sz="2800" b="1" i="0" u="none" strike="noStrike" kern="0" cap="none" spc="0" normalizeH="0" baseline="0" noProof="1" smtClean="0">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sym typeface="+mn-ea"/>
              </a:rPr>
              <a:t>：</a:t>
            </a:r>
            <a:r>
              <a:rPr lang="en-US" sz="2800" smtClean="0">
                <a:solidFill>
                  <a:srgbClr val="FF0000"/>
                </a:solidFill>
              </a:rPr>
              <a:t> “</a:t>
            </a:r>
            <a:r>
              <a:rPr lang="zh-CN" altLang="en-US" sz="2800" smtClean="0">
                <a:solidFill>
                  <a:srgbClr val="FF0000"/>
                </a:solidFill>
              </a:rPr>
              <a:t>高瓦斯矿井未建立瓦斯抽采系统和监控系统，或者系统不能正常运行</a:t>
            </a:r>
            <a:r>
              <a:rPr lang="en-US" sz="2800" smtClean="0">
                <a:solidFill>
                  <a:srgbClr val="FF0000"/>
                </a:solidFill>
              </a:rPr>
              <a:t>”</a:t>
            </a:r>
            <a:r>
              <a:rPr lang="zh-CN" altLang="en-US" sz="2800" smtClean="0">
                <a:solidFill>
                  <a:srgbClr val="FF0000"/>
                </a:solidFill>
              </a:rPr>
              <a:t>重大事故隐患</a:t>
            </a:r>
            <a:endParaRPr lang="zh-CN" altLang="en-US" sz="2800"/>
          </a:p>
        </p:txBody>
      </p:sp>
      <p:sp>
        <p:nvSpPr>
          <p:cNvPr id="58371" name="内容占位符 20482"/>
          <p:cNvSpPr>
            <a:spLocks noGrp="1"/>
          </p:cNvSpPr>
          <p:nvPr>
            <p:ph idx="1"/>
          </p:nvPr>
        </p:nvSpPr>
        <p:spPr>
          <a:xfrm>
            <a:off x="357158" y="976313"/>
            <a:ext cx="8501122" cy="5859462"/>
          </a:xfrm>
        </p:spPr>
        <p:txBody>
          <a:bodyPr vert="horz" wrap="square" lIns="91440" tIns="45720" rIns="91440" bIns="45720" anchor="t" anchorCtr="0"/>
          <a:lstStyle/>
          <a:p>
            <a:r>
              <a:rPr lang="en-US" sz="2000" smtClean="0"/>
              <a:t>3.</a:t>
            </a:r>
            <a:r>
              <a:rPr lang="zh-CN" altLang="en-US" sz="2000" smtClean="0"/>
              <a:t>本条中</a:t>
            </a:r>
            <a:r>
              <a:rPr lang="en-US" sz="2000" smtClean="0"/>
              <a:t>“</a:t>
            </a:r>
            <a:r>
              <a:rPr lang="zh-CN" altLang="en-US" sz="2000" smtClean="0">
                <a:solidFill>
                  <a:srgbClr val="FF0000"/>
                </a:solidFill>
              </a:rPr>
              <a:t>人为造成甲烷传感器失效</a:t>
            </a:r>
            <a:r>
              <a:rPr lang="en-US" sz="2000" smtClean="0"/>
              <a:t>”</a:t>
            </a:r>
            <a:r>
              <a:rPr lang="zh-CN" altLang="en-US" sz="2000" smtClean="0"/>
              <a:t>，是指采取堵塞、包裹或风吹甲烷传感器进气口，或者故意不按规定位置悬挂甲烷传感器等方式，造成甲烷传感器失效的。</a:t>
            </a:r>
            <a:endParaRPr lang="en-US" sz="2000" smtClean="0"/>
          </a:p>
          <a:p>
            <a:r>
              <a:rPr lang="en-US" sz="2000" smtClean="0"/>
              <a:t>4.</a:t>
            </a:r>
            <a:r>
              <a:rPr lang="zh-CN" altLang="en-US" sz="2000" smtClean="0"/>
              <a:t>本条中</a:t>
            </a:r>
            <a:r>
              <a:rPr lang="en-US" sz="2000" smtClean="0"/>
              <a:t>“</a:t>
            </a:r>
            <a:r>
              <a:rPr lang="zh-CN" altLang="en-US" sz="2000" smtClean="0"/>
              <a:t>瓦斯超限后不能报警、断电或者断电范围不符合国家规定</a:t>
            </a:r>
            <a:r>
              <a:rPr lang="en-US" sz="2000" smtClean="0"/>
              <a:t>”</a:t>
            </a:r>
            <a:r>
              <a:rPr lang="zh-CN" altLang="en-US" sz="2000" smtClean="0"/>
              <a:t>，是指报警功能、甲烷电闭锁功能失效，造成甲烷超限后不能报警、不能切断控制范围内非本质安全型电气设备电源的。甲烷超限的报警、断电范围不符合</a:t>
            </a:r>
            <a:r>
              <a:rPr lang="en-US" altLang="zh-CN" sz="2000" smtClean="0"/>
              <a:t>《</a:t>
            </a:r>
            <a:r>
              <a:rPr lang="zh-CN" altLang="en-US" sz="2000" smtClean="0"/>
              <a:t>煤矿安全规程</a:t>
            </a:r>
            <a:r>
              <a:rPr lang="en-US" altLang="zh-CN" sz="2000" smtClean="0"/>
              <a:t>》</a:t>
            </a:r>
            <a:r>
              <a:rPr lang="zh-CN" altLang="en-US" sz="2000" smtClean="0"/>
              <a:t>第四百九十八条有关规定，即甲烷传感器的设置地点、报警浓度、断电浓度和断电范围不符合要求的。</a:t>
            </a:r>
          </a:p>
          <a:p>
            <a:pPr marL="0" indent="457200">
              <a:lnSpc>
                <a:spcPct val="150000"/>
              </a:lnSpc>
              <a:spcBef>
                <a:spcPct val="0"/>
              </a:spcBef>
              <a:buSzTx/>
              <a:buNone/>
            </a:pPr>
            <a:endParaRPr lang="zh-CN" altLang="en-US" sz="3200">
              <a:sym typeface="+mn-ea"/>
            </a:endParaRPr>
          </a:p>
        </p:txBody>
      </p:sp>
      <p:sp>
        <p:nvSpPr>
          <p:cNvPr id="58372" name="日期占位符 20483"/>
          <p:cNvSpPr txBox="1">
            <a:spLocks noGrp="1"/>
          </p:cNvSpPr>
          <p:nvPr>
            <p:ph type="dt" sz="half" idx="10"/>
          </p:nvPr>
        </p:nvSpPr>
        <p:spPr/>
        <p:txBody>
          <a:bodyPr anchor="ctr" anchorCtr="0"/>
          <a:lstStyle>
            <a:lvl1pPr marL="0" lvl="0" indent="0" algn="l" defTabSz="914400" rtl="0" eaLnBrk="0" fontAlgn="base" latinLnBrk="0" hangingPunct="0">
              <a:lnSpc>
                <a:spcPct val="100000"/>
              </a:lnSpc>
              <a:spcBef>
                <a:spcPct val="0"/>
              </a:spcBef>
              <a:spcAft>
                <a:spcPct val="0"/>
              </a:spcAft>
              <a:buSzTx/>
              <a:buFont typeface="Times New Roman" panose="02020603050405020304" pitchFamily="18"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5pPr>
          </a:lstStyle>
          <a:p>
            <a:pPr lvl="0" eaLnBrk="1" hangingPunct="1">
              <a:buFont typeface="Arial" pitchFamily="34" charset="0"/>
              <a:buChar char="•"/>
            </a:pPr>
            <a:fld id="{BB962C8B-B14F-4D97-AF65-F5344CB8AC3E}" type="datetime5">
              <a:rPr lang="en-US" altLang="en-US" sz="1200">
                <a:solidFill>
                  <a:srgbClr val="898989"/>
                </a:solidFill>
                <a:latin typeface="Cambria" panose="02040503050406030204" pitchFamily="18" charset="0"/>
                <a:ea typeface="黑体" panose="02010609060101010101" pitchFamily="49" charset="-122"/>
              </a:rPr>
              <a:pPr lvl="0" eaLnBrk="1" hangingPunct="1">
                <a:buFont typeface="Arial" pitchFamily="34" charset="0"/>
                <a:buChar char="•"/>
              </a:pPr>
              <a:t>16-Sep-24</a:t>
            </a:fld>
            <a:endParaRPr lang="en-US" altLang="en-US" sz="1200">
              <a:solidFill>
                <a:srgbClr val="898989"/>
              </a:solidFill>
              <a:latin typeface="Cambria" panose="02040503050406030204" pitchFamily="18" charset="0"/>
              <a:ea typeface="黑体" panose="02010609060101010101" pitchFamily="49" charset="-122"/>
            </a:endParaRPr>
          </a:p>
        </p:txBody>
      </p:sp>
    </p:spTree>
  </p:cSld>
  <p:clrMapOvr>
    <a:masterClrMapping/>
  </p:clrMapOvr>
  <p:transition spd="slow"/>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标题 20481"/>
          <p:cNvSpPr>
            <a:spLocks noGrp="1"/>
          </p:cNvSpPr>
          <p:nvPr>
            <p:ph type="title"/>
          </p:nvPr>
        </p:nvSpPr>
        <p:spPr>
          <a:xfrm>
            <a:off x="395288" y="214290"/>
            <a:ext cx="7570788" cy="752498"/>
          </a:xfrm>
        </p:spPr>
        <p:txBody>
          <a:bodyPr vert="horz" wrap="square" lIns="91440" tIns="45720" rIns="91440" bIns="45720" numCol="1" anchor="ctr" anchorCtr="0" compatLnSpc="1"/>
          <a:lstStyle/>
          <a:p>
            <a:pPr lvl="0">
              <a:spcBef>
                <a:spcPct val="0"/>
              </a:spcBef>
              <a:spcAft>
                <a:spcPct val="0"/>
              </a:spcAft>
              <a:defRPr/>
            </a:pPr>
            <a:r>
              <a:rPr lang="zh-CN" altLang="en-US" sz="2800" noProof="1" smtClean="0">
                <a:solidFill>
                  <a:srgbClr val="FF0000"/>
                </a:solidFill>
                <a:effectLst>
                  <a:outerShdw blurRad="38100" dist="38100" dir="2700000">
                    <a:srgbClr val="000000"/>
                  </a:outerShdw>
                </a:effectLst>
                <a:sym typeface="+mn-ea"/>
              </a:rPr>
              <a:t>第五方面：</a:t>
            </a:r>
            <a:r>
              <a:rPr lang="en-US" sz="2800" smtClean="0">
                <a:solidFill>
                  <a:srgbClr val="FF0000"/>
                </a:solidFill>
              </a:rPr>
              <a:t>“</a:t>
            </a:r>
            <a:r>
              <a:rPr lang="zh-CN" altLang="en-US" sz="2800" smtClean="0">
                <a:solidFill>
                  <a:srgbClr val="FF0000"/>
                </a:solidFill>
              </a:rPr>
              <a:t>通风系统不完善、不可靠</a:t>
            </a:r>
            <a:r>
              <a:rPr lang="en-US" sz="2800" smtClean="0">
                <a:solidFill>
                  <a:srgbClr val="FF0000"/>
                </a:solidFill>
              </a:rPr>
              <a:t>”</a:t>
            </a:r>
            <a:r>
              <a:rPr lang="zh-CN" altLang="en-US" sz="2800" smtClean="0">
                <a:solidFill>
                  <a:srgbClr val="FF0000"/>
                </a:solidFill>
              </a:rPr>
              <a:t>重大事故隐患</a:t>
            </a:r>
            <a:endParaRPr kumimoji="0" lang="zh-CN" altLang="en-US" sz="2800" b="1" i="0" u="none" strike="noStrike" kern="0" cap="none" spc="0" normalizeH="0" baseline="0" noProof="1">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sym typeface="+mn-ea"/>
            </a:endParaRPr>
          </a:p>
        </p:txBody>
      </p:sp>
      <p:sp>
        <p:nvSpPr>
          <p:cNvPr id="59395" name="内容占位符 20482"/>
          <p:cNvSpPr>
            <a:spLocks noGrp="1"/>
          </p:cNvSpPr>
          <p:nvPr>
            <p:ph idx="1"/>
          </p:nvPr>
        </p:nvSpPr>
        <p:spPr>
          <a:xfrm>
            <a:off x="214282" y="976313"/>
            <a:ext cx="8715436" cy="5859462"/>
          </a:xfrm>
        </p:spPr>
        <p:txBody>
          <a:bodyPr vert="horz" wrap="square" lIns="91440" tIns="45720" rIns="91440" bIns="45720" anchor="t" anchorCtr="0"/>
          <a:lstStyle/>
          <a:p>
            <a:r>
              <a:rPr lang="zh-CN" altLang="en-US" sz="2400" smtClean="0">
                <a:solidFill>
                  <a:srgbClr val="FF0000"/>
                </a:solidFill>
              </a:rPr>
              <a:t>（一）矿井总风量不足或者采掘工作面等主要用风地点风量不足的；</a:t>
            </a:r>
          </a:p>
          <a:p>
            <a:pPr>
              <a:lnSpc>
                <a:spcPts val="2000"/>
              </a:lnSpc>
            </a:pPr>
            <a:r>
              <a:rPr lang="en-US" altLang="zh-CN" sz="2000" smtClean="0">
                <a:solidFill>
                  <a:srgbClr val="FF0000"/>
                </a:solidFill>
              </a:rPr>
              <a:t>【</a:t>
            </a:r>
            <a:r>
              <a:rPr lang="zh-CN" altLang="en-US" sz="2000" smtClean="0">
                <a:solidFill>
                  <a:srgbClr val="FF0000"/>
                </a:solidFill>
              </a:rPr>
              <a:t>解读</a:t>
            </a:r>
            <a:r>
              <a:rPr lang="en-US" altLang="zh-CN" sz="2000" smtClean="0">
                <a:solidFill>
                  <a:srgbClr val="FF0000"/>
                </a:solidFill>
              </a:rPr>
              <a:t>】</a:t>
            </a:r>
          </a:p>
          <a:p>
            <a:pPr>
              <a:lnSpc>
                <a:spcPts val="2000"/>
              </a:lnSpc>
            </a:pPr>
            <a:r>
              <a:rPr lang="zh-CN" altLang="en-US" sz="2000" smtClean="0"/>
              <a:t>本条中</a:t>
            </a:r>
            <a:r>
              <a:rPr lang="en-US" sz="2000" smtClean="0"/>
              <a:t>“</a:t>
            </a:r>
            <a:r>
              <a:rPr lang="zh-CN" altLang="en-US" sz="2000" smtClean="0">
                <a:solidFill>
                  <a:srgbClr val="FF0000"/>
                </a:solidFill>
              </a:rPr>
              <a:t>风量不足</a:t>
            </a:r>
            <a:r>
              <a:rPr lang="en-US" sz="2000" smtClean="0"/>
              <a:t>”</a:t>
            </a:r>
            <a:r>
              <a:rPr lang="zh-CN" altLang="en-US" sz="2000" smtClean="0"/>
              <a:t>是指矿井总风量或者采掘工作面等主要用风地点实际风量小于设计需风量，形成瓦斯超限、缺氧窒息或有毒气体中毒威胁的。</a:t>
            </a:r>
          </a:p>
          <a:p>
            <a:r>
              <a:rPr lang="zh-CN" altLang="en-US" sz="2400" smtClean="0">
                <a:solidFill>
                  <a:srgbClr val="FF0000"/>
                </a:solidFill>
              </a:rPr>
              <a:t>（二）没有备用主要通风机，或者两台主要通风机不具有同等能力的；</a:t>
            </a:r>
          </a:p>
          <a:p>
            <a:r>
              <a:rPr lang="zh-CN" altLang="en-US" sz="2400" smtClean="0">
                <a:solidFill>
                  <a:srgbClr val="FF0000"/>
                </a:solidFill>
              </a:rPr>
              <a:t>（三）违反</a:t>
            </a:r>
            <a:r>
              <a:rPr lang="en-US" altLang="zh-CN" sz="2400" smtClean="0">
                <a:solidFill>
                  <a:srgbClr val="FF0000"/>
                </a:solidFill>
              </a:rPr>
              <a:t>《</a:t>
            </a:r>
            <a:r>
              <a:rPr lang="zh-CN" altLang="en-US" sz="2400" smtClean="0">
                <a:solidFill>
                  <a:srgbClr val="FF0000"/>
                </a:solidFill>
              </a:rPr>
              <a:t>煤矿安全规程</a:t>
            </a:r>
            <a:r>
              <a:rPr lang="en-US" altLang="zh-CN" sz="2400" smtClean="0">
                <a:solidFill>
                  <a:srgbClr val="FF0000"/>
                </a:solidFill>
              </a:rPr>
              <a:t>》</a:t>
            </a:r>
            <a:r>
              <a:rPr lang="zh-CN" altLang="en-US" sz="2400" smtClean="0">
                <a:solidFill>
                  <a:srgbClr val="FF0000"/>
                </a:solidFill>
              </a:rPr>
              <a:t>规定采用串联通风的；</a:t>
            </a:r>
          </a:p>
          <a:p>
            <a:pPr>
              <a:lnSpc>
                <a:spcPts val="2000"/>
              </a:lnSpc>
            </a:pPr>
            <a:r>
              <a:rPr lang="en-US" altLang="zh-CN" sz="2000" smtClean="0">
                <a:solidFill>
                  <a:srgbClr val="FF0000"/>
                </a:solidFill>
              </a:rPr>
              <a:t>【</a:t>
            </a:r>
            <a:r>
              <a:rPr lang="zh-CN" altLang="en-US" sz="2000" smtClean="0">
                <a:solidFill>
                  <a:srgbClr val="FF0000"/>
                </a:solidFill>
              </a:rPr>
              <a:t>解读</a:t>
            </a:r>
            <a:r>
              <a:rPr lang="en-US" altLang="zh-CN" sz="2000" smtClean="0">
                <a:solidFill>
                  <a:srgbClr val="FF0000"/>
                </a:solidFill>
              </a:rPr>
              <a:t>】</a:t>
            </a:r>
          </a:p>
          <a:p>
            <a:pPr>
              <a:lnSpc>
                <a:spcPts val="1900"/>
              </a:lnSpc>
            </a:pPr>
            <a:r>
              <a:rPr lang="zh-CN" altLang="en-US" sz="2000" smtClean="0"/>
              <a:t>本条是指不符合</a:t>
            </a:r>
            <a:r>
              <a:rPr lang="en-US" altLang="zh-CN" sz="2000" smtClean="0"/>
              <a:t>《</a:t>
            </a:r>
            <a:r>
              <a:rPr lang="zh-CN" altLang="en-US" sz="2000" smtClean="0"/>
              <a:t>煤矿安全规程</a:t>
            </a:r>
            <a:r>
              <a:rPr lang="en-US" altLang="zh-CN" sz="2000" smtClean="0"/>
              <a:t>》</a:t>
            </a:r>
            <a:r>
              <a:rPr lang="zh-CN" altLang="en-US" sz="2000" smtClean="0"/>
              <a:t>第一百五十条规定，存在下列情形之一</a:t>
            </a:r>
          </a:p>
          <a:p>
            <a:pPr>
              <a:lnSpc>
                <a:spcPts val="1900"/>
              </a:lnSpc>
            </a:pPr>
            <a:r>
              <a:rPr lang="zh-CN" altLang="en-US" sz="2000" smtClean="0"/>
              <a:t>（</a:t>
            </a:r>
            <a:r>
              <a:rPr lang="en-US" sz="2000" smtClean="0"/>
              <a:t>1</a:t>
            </a:r>
            <a:r>
              <a:rPr lang="zh-CN" altLang="en-US" sz="2000" smtClean="0"/>
              <a:t>）采煤工作面之间</a:t>
            </a:r>
            <a:r>
              <a:rPr lang="zh-CN" altLang="en-US" sz="2000" smtClean="0">
                <a:solidFill>
                  <a:srgbClr val="FF0000"/>
                </a:solidFill>
              </a:rPr>
              <a:t>串联</a:t>
            </a:r>
            <a:r>
              <a:rPr lang="zh-CN" altLang="en-US" sz="2000" smtClean="0"/>
              <a:t>通风的。</a:t>
            </a:r>
          </a:p>
          <a:p>
            <a:pPr>
              <a:lnSpc>
                <a:spcPts val="1900"/>
              </a:lnSpc>
            </a:pPr>
            <a:r>
              <a:rPr lang="zh-CN" altLang="en-US" sz="2000" smtClean="0"/>
              <a:t>（</a:t>
            </a:r>
            <a:r>
              <a:rPr lang="en-US" sz="2000" smtClean="0"/>
              <a:t>2</a:t>
            </a:r>
            <a:r>
              <a:rPr lang="zh-CN" altLang="en-US" sz="2000" smtClean="0"/>
              <a:t>）开采有瓦斯喷出、突出危险的煤层或者在距离突出煤层垂距小于 </a:t>
            </a:r>
            <a:r>
              <a:rPr lang="en-US" sz="2000" smtClean="0"/>
              <a:t>10m </a:t>
            </a:r>
            <a:r>
              <a:rPr lang="zh-CN" altLang="en-US" sz="2000" smtClean="0"/>
              <a:t>的区域掘进施工时，掘进工作面与其他工作面之间串联通风的。</a:t>
            </a:r>
          </a:p>
          <a:p>
            <a:pPr>
              <a:lnSpc>
                <a:spcPts val="1900"/>
              </a:lnSpc>
            </a:pPr>
            <a:r>
              <a:rPr lang="zh-CN" altLang="en-US" sz="2000" smtClean="0"/>
              <a:t>（</a:t>
            </a:r>
            <a:r>
              <a:rPr lang="en-US" sz="2000" smtClean="0"/>
              <a:t>3</a:t>
            </a:r>
            <a:r>
              <a:rPr lang="zh-CN" altLang="en-US" sz="2000" smtClean="0"/>
              <a:t>）采区内为构成新区段通风系统的掘进巷道或者采煤工作面遇地质构造而重新掘进的巷道，布置独立通风有困难时，其回风可串入采煤工作面，除此之外将掘进工作面和采煤工作面串联通风的。</a:t>
            </a:r>
          </a:p>
          <a:p>
            <a:pPr>
              <a:lnSpc>
                <a:spcPts val="1900"/>
              </a:lnSpc>
            </a:pPr>
            <a:r>
              <a:rPr lang="zh-CN" altLang="en-US" sz="2000" smtClean="0"/>
              <a:t>（</a:t>
            </a:r>
            <a:r>
              <a:rPr lang="en-US" sz="2000" smtClean="0"/>
              <a:t>4</a:t>
            </a:r>
            <a:r>
              <a:rPr lang="zh-CN" altLang="en-US" sz="2000" smtClean="0"/>
              <a:t>）串联通风次数超过 </a:t>
            </a:r>
            <a:r>
              <a:rPr lang="en-US" sz="2000" smtClean="0">
                <a:solidFill>
                  <a:srgbClr val="FF0000"/>
                </a:solidFill>
              </a:rPr>
              <a:t>1</a:t>
            </a:r>
            <a:r>
              <a:rPr lang="en-US" sz="2000" smtClean="0"/>
              <a:t> </a:t>
            </a:r>
            <a:r>
              <a:rPr lang="zh-CN" altLang="en-US" sz="2000" smtClean="0"/>
              <a:t>次的。</a:t>
            </a:r>
          </a:p>
          <a:p>
            <a:pPr marL="0" indent="457200" latinLnBrk="0">
              <a:lnSpc>
                <a:spcPct val="150000"/>
              </a:lnSpc>
              <a:spcBef>
                <a:spcPct val="0"/>
              </a:spcBef>
              <a:buSzTx/>
              <a:buFont typeface="Arial" pitchFamily="34" charset="0"/>
              <a:buNone/>
            </a:pPr>
            <a:endParaRPr lang="zh-CN" altLang="en-US" sz="2000"/>
          </a:p>
        </p:txBody>
      </p:sp>
    </p:spTree>
  </p:cSld>
  <p:clrMapOvr>
    <a:masterClrMapping/>
  </p:clrMapOvr>
  <p:transition spd="slow"/>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标题 20481"/>
          <p:cNvSpPr>
            <a:spLocks noGrp="1"/>
          </p:cNvSpPr>
          <p:nvPr>
            <p:ph type="title"/>
          </p:nvPr>
        </p:nvSpPr>
        <p:spPr>
          <a:xfrm>
            <a:off x="395288" y="214290"/>
            <a:ext cx="7570788" cy="752498"/>
          </a:xfrm>
        </p:spPr>
        <p:txBody>
          <a:bodyPr vert="horz" wrap="square" lIns="91440" tIns="45720" rIns="91440" bIns="45720" numCol="1" anchor="ctr" anchorCtr="0" compatLnSpc="1"/>
          <a:lstStyle/>
          <a:p>
            <a:pPr lvl="0">
              <a:spcBef>
                <a:spcPct val="0"/>
              </a:spcBef>
              <a:spcAft>
                <a:spcPct val="0"/>
              </a:spcAft>
              <a:defRPr/>
            </a:pPr>
            <a:r>
              <a:rPr lang="zh-CN" altLang="en-US" sz="2800" noProof="1" smtClean="0">
                <a:solidFill>
                  <a:srgbClr val="FF0000"/>
                </a:solidFill>
                <a:effectLst>
                  <a:outerShdw blurRad="38100" dist="38100" dir="2700000">
                    <a:srgbClr val="000000"/>
                  </a:outerShdw>
                </a:effectLst>
                <a:sym typeface="+mn-ea"/>
              </a:rPr>
              <a:t>第五方面：</a:t>
            </a:r>
            <a:r>
              <a:rPr lang="en-US" sz="2800" smtClean="0">
                <a:solidFill>
                  <a:srgbClr val="FF0000"/>
                </a:solidFill>
              </a:rPr>
              <a:t>“</a:t>
            </a:r>
            <a:r>
              <a:rPr lang="zh-CN" altLang="en-US" sz="2800" smtClean="0">
                <a:solidFill>
                  <a:srgbClr val="FF0000"/>
                </a:solidFill>
              </a:rPr>
              <a:t>通风系统不完善、不可靠</a:t>
            </a:r>
            <a:r>
              <a:rPr lang="en-US" sz="2800" smtClean="0">
                <a:solidFill>
                  <a:srgbClr val="FF0000"/>
                </a:solidFill>
              </a:rPr>
              <a:t>”</a:t>
            </a:r>
            <a:r>
              <a:rPr lang="zh-CN" altLang="en-US" sz="2800" smtClean="0">
                <a:solidFill>
                  <a:srgbClr val="FF0000"/>
                </a:solidFill>
              </a:rPr>
              <a:t>重大事故隐患</a:t>
            </a:r>
            <a:endParaRPr kumimoji="0" lang="zh-CN" altLang="en-US" sz="2800" b="1" i="0" u="none" strike="noStrike" kern="0" cap="none" spc="0" normalizeH="0" baseline="0" noProof="1">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sym typeface="+mn-ea"/>
            </a:endParaRPr>
          </a:p>
        </p:txBody>
      </p:sp>
      <p:sp>
        <p:nvSpPr>
          <p:cNvPr id="60419" name="内容占位符 20482"/>
          <p:cNvSpPr>
            <a:spLocks noGrp="1"/>
          </p:cNvSpPr>
          <p:nvPr>
            <p:ph idx="1"/>
          </p:nvPr>
        </p:nvSpPr>
        <p:spPr>
          <a:xfrm>
            <a:off x="565150" y="976313"/>
            <a:ext cx="8226425" cy="4238637"/>
          </a:xfrm>
        </p:spPr>
        <p:txBody>
          <a:bodyPr vert="horz" wrap="square" lIns="91440" tIns="45720" rIns="91440" bIns="45720" anchor="t" anchorCtr="0"/>
          <a:lstStyle/>
          <a:p>
            <a:r>
              <a:rPr lang="zh-CN" altLang="en-US" sz="2400" smtClean="0">
                <a:solidFill>
                  <a:srgbClr val="FF0000"/>
                </a:solidFill>
              </a:rPr>
              <a:t>（四）未按照设计形成通风系统，或者生产水平和采（盘）区未实现分区通风的；</a:t>
            </a:r>
          </a:p>
          <a:p>
            <a:r>
              <a:rPr lang="en-US" altLang="zh-CN" sz="2000" smtClean="0">
                <a:solidFill>
                  <a:srgbClr val="FF0000"/>
                </a:solidFill>
              </a:rPr>
              <a:t>【</a:t>
            </a:r>
            <a:r>
              <a:rPr lang="zh-CN" altLang="en-US" sz="2000" smtClean="0">
                <a:solidFill>
                  <a:srgbClr val="FF0000"/>
                </a:solidFill>
              </a:rPr>
              <a:t>解读</a:t>
            </a:r>
            <a:r>
              <a:rPr lang="en-US" altLang="zh-CN" sz="2000" smtClean="0">
                <a:solidFill>
                  <a:srgbClr val="FF0000"/>
                </a:solidFill>
              </a:rPr>
              <a:t>】</a:t>
            </a:r>
          </a:p>
          <a:p>
            <a:r>
              <a:rPr lang="en-US" sz="2000" smtClean="0"/>
              <a:t>1.</a:t>
            </a:r>
            <a:r>
              <a:rPr lang="zh-CN" altLang="en-US" sz="2000" smtClean="0"/>
              <a:t>本条中</a:t>
            </a:r>
            <a:r>
              <a:rPr lang="en-US" sz="2000" smtClean="0"/>
              <a:t>“</a:t>
            </a:r>
            <a:r>
              <a:rPr lang="zh-CN" altLang="en-US" sz="2000" smtClean="0"/>
              <a:t>未按照设计形成通风系统</a:t>
            </a:r>
            <a:r>
              <a:rPr lang="en-US" sz="2000" smtClean="0"/>
              <a:t>”</a:t>
            </a:r>
            <a:r>
              <a:rPr lang="zh-CN" altLang="en-US" sz="2000" smtClean="0"/>
              <a:t>，是指矿井或采区设</a:t>
            </a:r>
          </a:p>
          <a:p>
            <a:r>
              <a:rPr lang="zh-CN" altLang="en-US" sz="2000" smtClean="0"/>
              <a:t>计的通风系统还未形成，就违规进行巷道掘进或者采煤等采掘</a:t>
            </a:r>
          </a:p>
          <a:p>
            <a:r>
              <a:rPr lang="zh-CN" altLang="en-US" sz="2000" smtClean="0"/>
              <a:t>作业的，或者未经批准对设计作出重大变更的。</a:t>
            </a:r>
          </a:p>
          <a:p>
            <a:r>
              <a:rPr lang="en-US" sz="2000" smtClean="0"/>
              <a:t>2.</a:t>
            </a:r>
            <a:r>
              <a:rPr lang="zh-CN" altLang="en-US" sz="2000" smtClean="0"/>
              <a:t>本条中</a:t>
            </a:r>
            <a:r>
              <a:rPr lang="en-US" sz="2000" smtClean="0"/>
              <a:t>“</a:t>
            </a:r>
            <a:r>
              <a:rPr lang="zh-CN" altLang="en-US" sz="2000" smtClean="0"/>
              <a:t>未实现分区通风</a:t>
            </a:r>
            <a:r>
              <a:rPr lang="en-US" sz="2000" smtClean="0"/>
              <a:t>”</a:t>
            </a:r>
            <a:r>
              <a:rPr lang="zh-CN" altLang="en-US" sz="2000" smtClean="0"/>
              <a:t>，是指生产水平或者采（盘）区未实现并联通风，一个采（盘）区的回风串到另一个生产或准备采（盘）区的（符合</a:t>
            </a:r>
            <a:r>
              <a:rPr lang="en-US" altLang="zh-CN" sz="2000" smtClean="0"/>
              <a:t>《</a:t>
            </a:r>
            <a:r>
              <a:rPr lang="zh-CN" altLang="en-US" sz="2000" smtClean="0"/>
              <a:t>煤矿安全规程</a:t>
            </a:r>
            <a:r>
              <a:rPr lang="en-US" altLang="zh-CN" sz="2000" smtClean="0"/>
              <a:t>》</a:t>
            </a:r>
            <a:r>
              <a:rPr lang="zh-CN" altLang="en-US" sz="2000" smtClean="0"/>
              <a:t>第一百四十八条情形的除外）。图 </a:t>
            </a:r>
            <a:r>
              <a:rPr lang="en-US" sz="2000" smtClean="0"/>
              <a:t>2</a:t>
            </a:r>
            <a:r>
              <a:rPr lang="zh-CN" altLang="en-US" sz="2000" smtClean="0"/>
              <a:t>（</a:t>
            </a:r>
            <a:r>
              <a:rPr lang="en-US" sz="2000" smtClean="0"/>
              <a:t>a</a:t>
            </a:r>
            <a:r>
              <a:rPr lang="zh-CN" altLang="en-US" sz="2000" smtClean="0"/>
              <a:t>）</a:t>
            </a:r>
            <a:r>
              <a:rPr lang="en-US" sz="2000" smtClean="0"/>
              <a:t>~</a:t>
            </a:r>
            <a:r>
              <a:rPr lang="zh-CN" altLang="en-US" sz="2000" smtClean="0"/>
              <a:t>图 </a:t>
            </a:r>
            <a:r>
              <a:rPr lang="en-US" sz="2000" smtClean="0"/>
              <a:t>2</a:t>
            </a:r>
            <a:r>
              <a:rPr lang="zh-CN" altLang="en-US" sz="2000" smtClean="0"/>
              <a:t>（</a:t>
            </a:r>
            <a:r>
              <a:rPr lang="en-US" sz="2000" smtClean="0"/>
              <a:t>d</a:t>
            </a:r>
            <a:r>
              <a:rPr lang="zh-CN" altLang="en-US" sz="2000" smtClean="0"/>
              <a:t>）所示为 </a:t>
            </a:r>
            <a:r>
              <a:rPr lang="en-US" sz="2000" smtClean="0"/>
              <a:t>4 </a:t>
            </a:r>
            <a:r>
              <a:rPr lang="zh-CN" altLang="en-US" sz="2000" smtClean="0"/>
              <a:t>种常见的采区分区通风情形；</a:t>
            </a:r>
          </a:p>
          <a:p>
            <a:r>
              <a:rPr lang="zh-CN" altLang="en-US" sz="2000" smtClean="0"/>
              <a:t>图 </a:t>
            </a:r>
            <a:r>
              <a:rPr lang="en-US" sz="2000" smtClean="0"/>
              <a:t>2</a:t>
            </a:r>
            <a:r>
              <a:rPr lang="zh-CN" altLang="en-US" sz="2000" smtClean="0"/>
              <a:t>（</a:t>
            </a:r>
            <a:r>
              <a:rPr lang="en-US" sz="2000" smtClean="0"/>
              <a:t>e</a:t>
            </a:r>
            <a:r>
              <a:rPr lang="zh-CN" altLang="en-US" sz="2000" smtClean="0"/>
              <a:t>）、图 </a:t>
            </a:r>
            <a:r>
              <a:rPr lang="en-US" sz="2000" smtClean="0"/>
              <a:t>2</a:t>
            </a:r>
            <a:r>
              <a:rPr lang="zh-CN" altLang="en-US" sz="2000" smtClean="0"/>
              <a:t>（</a:t>
            </a:r>
            <a:r>
              <a:rPr lang="en-US" sz="2000" smtClean="0"/>
              <a:t>f</a:t>
            </a:r>
            <a:r>
              <a:rPr lang="zh-CN" altLang="en-US" sz="2000" smtClean="0"/>
              <a:t>）所示为 </a:t>
            </a:r>
            <a:r>
              <a:rPr lang="en-US" sz="2000" smtClean="0"/>
              <a:t>2 </a:t>
            </a:r>
            <a:r>
              <a:rPr lang="zh-CN" altLang="en-US" sz="2000" smtClean="0"/>
              <a:t>种常见的未实现采区分区通风情</a:t>
            </a:r>
          </a:p>
          <a:p>
            <a:r>
              <a:rPr lang="zh-CN" altLang="en-US" sz="2000" smtClean="0"/>
              <a:t>形。</a:t>
            </a:r>
          </a:p>
          <a:p>
            <a:endParaRPr lang="zh-CN" altLang="en-US" sz="2000"/>
          </a:p>
        </p:txBody>
      </p:sp>
      <p:sp>
        <p:nvSpPr>
          <p:cNvPr id="60420" name="日期占位符 20483"/>
          <p:cNvSpPr txBox="1">
            <a:spLocks noGrp="1"/>
          </p:cNvSpPr>
          <p:nvPr>
            <p:ph type="dt" sz="half" idx="10"/>
          </p:nvPr>
        </p:nvSpPr>
        <p:spPr/>
        <p:txBody>
          <a:bodyPr anchor="ctr" anchorCtr="0"/>
          <a:lstStyle>
            <a:lvl1pPr marL="0" lvl="0" indent="0" algn="l" defTabSz="914400" rtl="0" eaLnBrk="0" fontAlgn="base" latinLnBrk="0" hangingPunct="0">
              <a:lnSpc>
                <a:spcPct val="100000"/>
              </a:lnSpc>
              <a:spcBef>
                <a:spcPct val="0"/>
              </a:spcBef>
              <a:spcAft>
                <a:spcPct val="0"/>
              </a:spcAft>
              <a:buSzTx/>
              <a:buFont typeface="Times New Roman" panose="02020603050405020304" pitchFamily="18"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5pPr>
          </a:lstStyle>
          <a:p>
            <a:pPr lvl="0" eaLnBrk="1" hangingPunct="1">
              <a:buFont typeface="Arial" pitchFamily="34" charset="0"/>
              <a:buChar char="•"/>
            </a:pPr>
            <a:fld id="{BB962C8B-B14F-4D97-AF65-F5344CB8AC3E}" type="datetime5">
              <a:rPr lang="en-US" altLang="en-US" sz="1200">
                <a:solidFill>
                  <a:srgbClr val="898989"/>
                </a:solidFill>
                <a:latin typeface="Cambria" panose="02040503050406030204" pitchFamily="18" charset="0"/>
                <a:ea typeface="黑体" panose="02010609060101010101" pitchFamily="49" charset="-122"/>
              </a:rPr>
              <a:pPr lvl="0" eaLnBrk="1" hangingPunct="1">
                <a:buFont typeface="Arial" pitchFamily="34" charset="0"/>
                <a:buChar char="•"/>
              </a:pPr>
              <a:t>16-Sep-24</a:t>
            </a:fld>
            <a:endParaRPr lang="en-US" altLang="en-US" sz="1200">
              <a:solidFill>
                <a:srgbClr val="898989"/>
              </a:solidFill>
              <a:latin typeface="Cambria" panose="02040503050406030204" pitchFamily="18" charset="0"/>
              <a:ea typeface="黑体" panose="02010609060101010101" pitchFamily="49" charset="-122"/>
            </a:endParaRPr>
          </a:p>
        </p:txBody>
      </p:sp>
      <p:graphicFrame>
        <p:nvGraphicFramePr>
          <p:cNvPr id="7" name="表格 6"/>
          <p:cNvGraphicFramePr>
            <a:graphicFrameLocks noGrp="1"/>
          </p:cNvGraphicFramePr>
          <p:nvPr/>
        </p:nvGraphicFramePr>
        <p:xfrm>
          <a:off x="1285852" y="5500702"/>
          <a:ext cx="6215106" cy="357190"/>
        </p:xfrm>
        <a:graphic>
          <a:graphicData uri="http://schemas.openxmlformats.org/drawingml/2006/table">
            <a:tbl>
              <a:tblPr/>
              <a:tblGrid>
                <a:gridCol w="6215106"/>
              </a:tblGrid>
              <a:tr h="357190">
                <a:tc>
                  <a:txBody>
                    <a:bodyPr vert="horz" wrap="square"/>
                    <a:lstStyle/>
                    <a:p>
                      <a:pPr algn="l">
                        <a:lnSpc>
                          <a:spcPts val="1200"/>
                        </a:lnSpc>
                        <a:spcAft>
                          <a:spcPct val="0"/>
                        </a:spcAft>
                      </a:pPr>
                      <a:r>
                        <a:rPr lang="zh-CN" sz="1600">
                          <a:solidFill>
                            <a:srgbClr val="000000"/>
                          </a:solidFill>
                          <a:latin typeface="SimSun"/>
                          <a:ea typeface="宋体"/>
                          <a:cs typeface="SimSun"/>
                        </a:rPr>
                        <a:t>图</a:t>
                      </a:r>
                      <a:r>
                        <a:rPr lang="zh-CN" sz="1600">
                          <a:solidFill>
                            <a:srgbClr val="000000"/>
                          </a:solidFill>
                          <a:latin typeface="Times New Roman"/>
                          <a:ea typeface="宋体"/>
                          <a:cs typeface="Times New Roman"/>
                        </a:rPr>
                        <a:t> </a:t>
                      </a:r>
                      <a:r>
                        <a:rPr lang="en-US" sz="1600">
                          <a:solidFill>
                            <a:srgbClr val="000000"/>
                          </a:solidFill>
                          <a:latin typeface="SimSun"/>
                          <a:ea typeface="宋体"/>
                          <a:cs typeface="Times New Roman"/>
                        </a:rPr>
                        <a:t>2</a:t>
                      </a:r>
                      <a:r>
                        <a:rPr lang="en-US" sz="1600" spc="910">
                          <a:solidFill>
                            <a:srgbClr val="000000"/>
                          </a:solidFill>
                          <a:latin typeface="Times New Roman"/>
                          <a:ea typeface="宋体"/>
                          <a:cs typeface="Times New Roman"/>
                        </a:rPr>
                        <a:t> </a:t>
                      </a:r>
                      <a:r>
                        <a:rPr lang="zh-CN" sz="1600" spc="5">
                          <a:solidFill>
                            <a:srgbClr val="000000"/>
                          </a:solidFill>
                          <a:latin typeface="KaiTi"/>
                          <a:ea typeface="宋体"/>
                          <a:cs typeface="KaiTi"/>
                        </a:rPr>
                        <a:t>采区分区和未分区通风情形示意图</a:t>
                      </a:r>
                      <a:endParaRPr lang="zh-CN" sz="1600">
                        <a:latin typeface="Times New Roman"/>
                        <a:ea typeface="宋体"/>
                      </a:endParaRPr>
                    </a:p>
                  </a:txBody>
                  <a:tcPr marL="0" marR="0" marT="0" marB="0">
                    <a:lnL>
                      <a:noFill/>
                    </a:lnL>
                    <a:lnR>
                      <a:noFill/>
                    </a:lnR>
                    <a:lnT>
                      <a:noFill/>
                    </a:lnT>
                    <a:lnB>
                      <a:noFill/>
                    </a:lnB>
                  </a:tcPr>
                </a:tc>
              </a:tr>
            </a:tbl>
          </a:graphicData>
        </a:graphic>
      </p:graphicFrame>
    </p:spTree>
  </p:cSld>
  <p:clrMapOvr>
    <a:masterClrMapping/>
  </p:clrMapOvr>
  <p:transition spd="slow"/>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 name="标题 20481"/>
          <p:cNvSpPr>
            <a:spLocks noGrp="1"/>
          </p:cNvSpPr>
          <p:nvPr>
            <p:ph type="title"/>
          </p:nvPr>
        </p:nvSpPr>
        <p:spPr>
          <a:xfrm>
            <a:off x="395288" y="214290"/>
            <a:ext cx="7570788" cy="752498"/>
          </a:xfrm>
        </p:spPr>
        <p:txBody>
          <a:bodyPr vert="horz" wrap="square" lIns="91440" tIns="45720" rIns="91440" bIns="45720" numCol="1" anchor="ctr" anchorCtr="0" compatLnSpc="1"/>
          <a:lstStyle/>
          <a:p>
            <a:pPr lvl="0">
              <a:spcBef>
                <a:spcPct val="0"/>
              </a:spcBef>
              <a:spcAft>
                <a:spcPct val="0"/>
              </a:spcAft>
              <a:defRPr/>
            </a:pPr>
            <a:r>
              <a:rPr lang="zh-CN" altLang="en-US" sz="2800" noProof="1" smtClean="0">
                <a:solidFill>
                  <a:srgbClr val="FF0000"/>
                </a:solidFill>
                <a:effectLst>
                  <a:outerShdw blurRad="38100" dist="38100" dir="2700000">
                    <a:srgbClr val="000000"/>
                  </a:outerShdw>
                </a:effectLst>
                <a:sym typeface="+mn-ea"/>
              </a:rPr>
              <a:t>第五方面：</a:t>
            </a:r>
            <a:r>
              <a:rPr lang="en-US" sz="2800" smtClean="0">
                <a:solidFill>
                  <a:srgbClr val="FF0000"/>
                </a:solidFill>
              </a:rPr>
              <a:t>“</a:t>
            </a:r>
            <a:r>
              <a:rPr lang="zh-CN" altLang="en-US" sz="2800" smtClean="0">
                <a:solidFill>
                  <a:srgbClr val="FF0000"/>
                </a:solidFill>
              </a:rPr>
              <a:t>通风系统不完善、不可靠</a:t>
            </a:r>
            <a:r>
              <a:rPr lang="en-US" sz="2800" smtClean="0">
                <a:solidFill>
                  <a:srgbClr val="FF0000"/>
                </a:solidFill>
              </a:rPr>
              <a:t>”</a:t>
            </a:r>
            <a:r>
              <a:rPr lang="zh-CN" altLang="en-US" sz="2800" smtClean="0">
                <a:solidFill>
                  <a:srgbClr val="FF0000"/>
                </a:solidFill>
              </a:rPr>
              <a:t>重大事故隐患</a:t>
            </a:r>
            <a:endParaRPr kumimoji="0" lang="zh-CN" altLang="en-US" sz="2800" b="1" i="0" u="none" strike="noStrike" kern="0" cap="none" spc="0" normalizeH="0" baseline="0" noProof="1">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sym typeface="+mn-ea"/>
            </a:endParaRPr>
          </a:p>
        </p:txBody>
      </p:sp>
      <p:sp>
        <p:nvSpPr>
          <p:cNvPr id="62468" name="日期占位符 20483"/>
          <p:cNvSpPr txBox="1">
            <a:spLocks noGrp="1"/>
          </p:cNvSpPr>
          <p:nvPr>
            <p:ph type="dt" sz="half" idx="10"/>
          </p:nvPr>
        </p:nvSpPr>
        <p:spPr/>
        <p:txBody>
          <a:bodyPr anchor="ctr" anchorCtr="0"/>
          <a:lstStyle>
            <a:lvl1pPr marL="0" lvl="0" indent="0" algn="l" defTabSz="914400" rtl="0" eaLnBrk="0" fontAlgn="base" latinLnBrk="0" hangingPunct="0">
              <a:lnSpc>
                <a:spcPct val="100000"/>
              </a:lnSpc>
              <a:spcBef>
                <a:spcPct val="0"/>
              </a:spcBef>
              <a:spcAft>
                <a:spcPct val="0"/>
              </a:spcAft>
              <a:buSzTx/>
              <a:buFont typeface="Times New Roman" panose="02020603050405020304" pitchFamily="18"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5pPr>
          </a:lstStyle>
          <a:p>
            <a:pPr lvl="0" eaLnBrk="1" hangingPunct="1">
              <a:buFont typeface="Arial" pitchFamily="34" charset="0"/>
              <a:buChar char="•"/>
            </a:pPr>
            <a:fld id="{BB962C8B-B14F-4D97-AF65-F5344CB8AC3E}" type="datetime5">
              <a:rPr lang="en-US" altLang="en-US" sz="1200">
                <a:solidFill>
                  <a:srgbClr val="898989"/>
                </a:solidFill>
                <a:latin typeface="Cambria" panose="02040503050406030204" pitchFamily="18" charset="0"/>
                <a:ea typeface="黑体" panose="02010609060101010101" pitchFamily="49" charset="-122"/>
              </a:rPr>
              <a:pPr lvl="0" eaLnBrk="1" hangingPunct="1">
                <a:buFont typeface="Arial" pitchFamily="34" charset="0"/>
                <a:buChar char="•"/>
              </a:pPr>
              <a:t>16-Sep-24</a:t>
            </a:fld>
            <a:endParaRPr lang="en-US" altLang="en-US" sz="1200">
              <a:solidFill>
                <a:srgbClr val="898989"/>
              </a:solidFill>
              <a:latin typeface="Cambria" panose="02040503050406030204" pitchFamily="18" charset="0"/>
              <a:ea typeface="黑体" panose="02010609060101010101" pitchFamily="49" charset="-122"/>
            </a:endParaRPr>
          </a:p>
        </p:txBody>
      </p:sp>
      <p:pic>
        <p:nvPicPr>
          <p:cNvPr id="15361" name="Picture 1"/>
          <p:cNvPicPr>
            <a:picLocks noChangeAspect="1" noChangeArrowheads="1"/>
          </p:cNvPicPr>
          <p:nvPr/>
        </p:nvPicPr>
        <p:blipFill>
          <a:blip r:embed="rId2"/>
          <a:stretch>
            <a:fillRect/>
          </a:stretch>
        </p:blipFill>
        <p:spPr bwMode="auto">
          <a:xfrm>
            <a:off x="642910" y="1173164"/>
            <a:ext cx="7500989" cy="4848518"/>
          </a:xfrm>
          <a:prstGeom prst="rect">
            <a:avLst/>
          </a:prstGeom>
          <a:noFill/>
        </p:spPr>
      </p:pic>
      <p:sp>
        <p:nvSpPr>
          <p:cNvPr id="15363" name="Rectangle 3"/>
          <p:cNvSpPr>
            <a:spLocks noChangeArrowheads="1"/>
          </p:cNvSpPr>
          <p:nvPr/>
        </p:nvSpPr>
        <p:spPr bwMode="auto">
          <a:xfrm>
            <a:off x="0" y="0"/>
            <a:ext cx="9144000" cy="457200"/>
          </a:xfrm>
          <a:prstGeom prst="rect">
            <a:avLst/>
          </a:prstGeom>
          <a:noFill/>
          <a:ln w="9525">
            <a:noFill/>
            <a:miter lim="800000"/>
          </a:ln>
          <a:effectLst/>
        </p:spPr>
        <p:txBody>
          <a:bodyPr vert="horz" wrap="none" lIns="91440" tIns="45720" rIns="91440" bIns="45720" numCol="1" anchor="ctr" anchorCtr="0" compatLnSpc="1">
            <a:prstTxWarp prst="textNoShape">
              <a:avLst/>
            </a:prstTxWarp>
            <a:spAutoFit/>
          </a:bodyPr>
          <a:lstStyle>
            <a:defPPr>
              <a:defRPr lang="zh-CN"/>
            </a:defPPr>
            <a:lvl1pPr marL="0" lvl="0"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5364" name="Rectangle 4"/>
          <p:cNvSpPr>
            <a:spLocks noChangeArrowheads="1"/>
          </p:cNvSpPr>
          <p:nvPr/>
        </p:nvSpPr>
        <p:spPr bwMode="auto">
          <a:xfrm>
            <a:off x="0" y="457200"/>
            <a:ext cx="9144000" cy="0"/>
          </a:xfrm>
          <a:prstGeom prst="rect">
            <a:avLst/>
          </a:prstGeom>
          <a:noFill/>
          <a:ln w="9525">
            <a:noFill/>
            <a:miter lim="800000"/>
          </a:ln>
          <a:effectLst/>
        </p:spPr>
        <p:txBody>
          <a:bodyPr vert="horz" wrap="none" lIns="91440" tIns="45720" rIns="91440" bIns="45720" numCol="1" anchor="ctr" anchorCtr="0" compatLnSpc="1">
            <a:prstTxWarp prst="textNoShape">
              <a:avLst/>
            </a:prstTxWarp>
            <a:spAutoFit/>
          </a:bodyPr>
          <a:lstStyle>
            <a:defPPr>
              <a:defRPr lang="zh-CN"/>
            </a:defPPr>
            <a:lvl1pPr marL="0" lvl="0"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br>
              <a:rPr kumimoji="0" lang="en-US" altLang="zh-CN" sz="100" b="0" i="0" u="none" strike="noStrike" cap="none" normalizeH="0" baseline="0" smtClean="0">
                <a:ln>
                  <a:noFill/>
                </a:ln>
                <a:solidFill>
                  <a:srgbClr val="FF0000"/>
                </a:solidFill>
                <a:effectLst/>
                <a:latin typeface="Arial" pitchFamily="34" charset="0"/>
                <a:ea typeface="宋体" panose="02010600030101010101" pitchFamily="2" charset="-122"/>
                <a:cs typeface="Times New Roman" pitchFamily="18" charset="0"/>
              </a:rPr>
            </a:br>
            <a:endParaRPr kumimoji="0" lang="en-US" altLang="zh-CN" sz="1800" b="0" i="0" u="none" strike="noStrike" cap="none" normalizeH="0" baseline="0" smtClean="0">
              <a:ln>
                <a:noFill/>
              </a:ln>
              <a:solidFill>
                <a:schemeClr val="tx1"/>
              </a:solidFill>
              <a:effectLst/>
              <a:latin typeface="Arial" pitchFamily="34" charset="0"/>
              <a:ea typeface="宋体" panose="02010600030101010101" pitchFamily="2" charset="-122"/>
              <a:cs typeface="宋体" pitchFamily="2" charset="-122"/>
            </a:endParaRPr>
          </a:p>
        </p:txBody>
      </p:sp>
      <p:graphicFrame>
        <p:nvGraphicFramePr>
          <p:cNvPr id="11" name="表格 10"/>
          <p:cNvGraphicFramePr>
            <a:graphicFrameLocks noGrp="1"/>
          </p:cNvGraphicFramePr>
          <p:nvPr/>
        </p:nvGraphicFramePr>
        <p:xfrm>
          <a:off x="3428992" y="6143644"/>
          <a:ext cx="2928958" cy="152400"/>
        </p:xfrm>
        <a:graphic>
          <a:graphicData uri="http://schemas.openxmlformats.org/drawingml/2006/table">
            <a:tbl>
              <a:tblPr/>
              <a:tblGrid>
                <a:gridCol w="2928958"/>
              </a:tblGrid>
              <a:tr h="0">
                <a:tc>
                  <a:txBody>
                    <a:bodyPr vert="horz" wrap="square"/>
                    <a:lstStyle/>
                    <a:p>
                      <a:pPr algn="l">
                        <a:lnSpc>
                          <a:spcPts val="1200"/>
                        </a:lnSpc>
                        <a:spcAft>
                          <a:spcPct val="0"/>
                        </a:spcAft>
                      </a:pPr>
                      <a:r>
                        <a:rPr lang="en-US" sz="1400">
                          <a:solidFill>
                            <a:srgbClr val="000000"/>
                          </a:solidFill>
                          <a:latin typeface="SimSun"/>
                          <a:ea typeface="宋体"/>
                          <a:cs typeface="Times New Roman"/>
                        </a:rPr>
                        <a:t>(a)</a:t>
                      </a:r>
                      <a:r>
                        <a:rPr lang="en-US" sz="1400" spc="300">
                          <a:solidFill>
                            <a:srgbClr val="000000"/>
                          </a:solidFill>
                          <a:latin typeface="Times New Roman"/>
                          <a:ea typeface="宋体"/>
                          <a:cs typeface="Times New Roman"/>
                        </a:rPr>
                        <a:t> </a:t>
                      </a:r>
                      <a:r>
                        <a:rPr lang="zh-CN" sz="1400">
                          <a:solidFill>
                            <a:srgbClr val="000000"/>
                          </a:solidFill>
                          <a:latin typeface="SimSun"/>
                          <a:ea typeface="宋体"/>
                          <a:cs typeface="SimSun"/>
                        </a:rPr>
                        <a:t>常见的采区分区通风情形之一</a:t>
                      </a:r>
                      <a:endParaRPr lang="zh-CN" sz="1400">
                        <a:latin typeface="Times New Roman"/>
                        <a:ea typeface="宋体"/>
                      </a:endParaRPr>
                    </a:p>
                  </a:txBody>
                  <a:tcPr marL="0" marR="0" marT="0" marB="0">
                    <a:lnL>
                      <a:noFill/>
                    </a:lnL>
                    <a:lnR>
                      <a:noFill/>
                    </a:lnR>
                    <a:lnT>
                      <a:noFill/>
                    </a:lnT>
                    <a:lnB>
                      <a:noFill/>
                    </a:lnB>
                  </a:tcPr>
                </a:tc>
              </a:tr>
            </a:tbl>
          </a:graphicData>
        </a:graphic>
      </p:graphicFrame>
      <p:graphicFrame>
        <p:nvGraphicFramePr>
          <p:cNvPr id="12" name="表格 11"/>
          <p:cNvGraphicFramePr>
            <a:graphicFrameLocks noGrp="1"/>
          </p:cNvGraphicFramePr>
          <p:nvPr/>
        </p:nvGraphicFramePr>
        <p:xfrm>
          <a:off x="4438650" y="3371850"/>
          <a:ext cx="266700" cy="114300"/>
        </p:xfrm>
        <a:graphic>
          <a:graphicData uri="http://schemas.openxmlformats.org/drawingml/2006/table">
            <a:tbl>
              <a:tblPr/>
              <a:tblGrid>
                <a:gridCol w="266700"/>
              </a:tblGrid>
              <a:tr h="0">
                <a:tc>
                  <a:txBody>
                    <a:bodyPr vert="horz" wrap="square"/>
                    <a:lstStyle/>
                    <a:p>
                      <a:pPr algn="l">
                        <a:lnSpc>
                          <a:spcPts val="940"/>
                        </a:lnSpc>
                        <a:spcAft>
                          <a:spcPct val="0"/>
                        </a:spcAft>
                      </a:pPr>
                      <a:r>
                        <a:rPr lang="en-US" sz="900">
                          <a:solidFill>
                            <a:srgbClr val="000000"/>
                          </a:solidFill>
                          <a:latin typeface="Calibri"/>
                          <a:ea typeface="宋体"/>
                          <a:cs typeface="Times New Roman"/>
                        </a:rPr>
                        <a:t>23</a:t>
                      </a:r>
                      <a:endParaRPr lang="zh-CN" sz="1200">
                        <a:latin typeface="Times New Roman"/>
                        <a:ea typeface="宋体"/>
                      </a:endParaRPr>
                    </a:p>
                  </a:txBody>
                  <a:tcPr marL="0" marR="0" marT="0" marB="0">
                    <a:lnL>
                      <a:noFill/>
                    </a:lnL>
                    <a:lnR>
                      <a:noFill/>
                    </a:lnR>
                    <a:lnT>
                      <a:noFill/>
                    </a:lnT>
                    <a:lnB>
                      <a:noFill/>
                    </a:lnB>
                  </a:tcPr>
                </a:tc>
              </a:tr>
            </a:tbl>
          </a:graphicData>
        </a:graphic>
      </p:graphicFrame>
      <p:sp>
        <p:nvSpPr>
          <p:cNvPr id="15366" name="Rectangle 6"/>
          <p:cNvSpPr>
            <a:spLocks noChangeArrowheads="1"/>
          </p:cNvSpPr>
          <p:nvPr/>
        </p:nvSpPr>
        <p:spPr bwMode="auto">
          <a:xfrm>
            <a:off x="0" y="0"/>
            <a:ext cx="9144000" cy="457200"/>
          </a:xfrm>
          <a:prstGeom prst="rect">
            <a:avLst/>
          </a:prstGeom>
          <a:noFill/>
          <a:ln w="9525">
            <a:noFill/>
            <a:miter lim="800000"/>
          </a:ln>
          <a:effectLst/>
        </p:spPr>
        <p:txBody>
          <a:bodyPr vert="horz" wrap="none" lIns="91440" tIns="45720" rIns="91440" bIns="45720" numCol="1" anchor="ctr" anchorCtr="0" compatLnSpc="1">
            <a:prstTxWarp prst="textNoShape">
              <a:avLst/>
            </a:prstTxWarp>
            <a:spAutoFit/>
          </a:bodyPr>
          <a:lstStyle>
            <a:defPPr>
              <a:defRPr lang="zh-CN"/>
            </a:defPPr>
            <a:lvl1pPr marL="0" lvl="0"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5367" name="Rectangle 7"/>
          <p:cNvSpPr>
            <a:spLocks noChangeArrowheads="1"/>
          </p:cNvSpPr>
          <p:nvPr/>
        </p:nvSpPr>
        <p:spPr bwMode="auto">
          <a:xfrm>
            <a:off x="0" y="457200"/>
            <a:ext cx="9144000" cy="0"/>
          </a:xfrm>
          <a:prstGeom prst="rect">
            <a:avLst/>
          </a:prstGeom>
          <a:noFill/>
          <a:ln w="9525">
            <a:noFill/>
            <a:miter lim="800000"/>
          </a:ln>
          <a:effectLst/>
        </p:spPr>
        <p:txBody>
          <a:bodyPr vert="horz" wrap="none" lIns="91440" tIns="45720" rIns="91440" bIns="45720" numCol="1" anchor="ctr" anchorCtr="0" compatLnSpc="1">
            <a:prstTxWarp prst="textNoShape">
              <a:avLst/>
            </a:prstTxWarp>
            <a:spAutoFit/>
          </a:bodyPr>
          <a:lstStyle>
            <a:defPPr>
              <a:defRPr lang="zh-CN"/>
            </a:defPPr>
            <a:lvl1pPr marL="0" lvl="0"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br>
              <a:rPr kumimoji="0" lang="en-US" altLang="zh-CN" sz="100" b="0" i="0" u="none" strike="noStrike" cap="none" normalizeH="0" baseline="0" smtClean="0">
                <a:ln>
                  <a:noFill/>
                </a:ln>
                <a:solidFill>
                  <a:srgbClr val="FF0000"/>
                </a:solidFill>
                <a:effectLst/>
                <a:latin typeface="Arial" pitchFamily="34" charset="0"/>
                <a:ea typeface="宋体" panose="02010600030101010101" pitchFamily="2" charset="-122"/>
                <a:cs typeface="Times New Roman" pitchFamily="18" charset="0"/>
              </a:rPr>
            </a:br>
            <a:endParaRPr kumimoji="0" lang="en-US" altLang="zh-CN" sz="1800" b="0" i="0" u="none" strike="noStrike" cap="none" normalizeH="0" baseline="0" smtClean="0">
              <a:ln>
                <a:noFill/>
              </a:ln>
              <a:solidFill>
                <a:schemeClr val="tx1"/>
              </a:solidFill>
              <a:effectLst/>
              <a:latin typeface="Arial" pitchFamily="34" charset="0"/>
              <a:ea typeface="宋体" panose="02010600030101010101" pitchFamily="2" charset="-122"/>
              <a:cs typeface="宋体" pitchFamily="2" charset="-122"/>
            </a:endParaRPr>
          </a:p>
        </p:txBody>
      </p:sp>
    </p:spTree>
  </p:cSld>
  <p:clrMapOvr>
    <a:masterClrMapping/>
  </p:clrMapOvr>
  <p:transition spd="slow"/>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标题 20481"/>
          <p:cNvSpPr>
            <a:spLocks noGrp="1"/>
          </p:cNvSpPr>
          <p:nvPr>
            <p:ph type="title"/>
          </p:nvPr>
        </p:nvSpPr>
        <p:spPr>
          <a:xfrm>
            <a:off x="395288" y="214290"/>
            <a:ext cx="7570788" cy="752498"/>
          </a:xfrm>
        </p:spPr>
        <p:txBody>
          <a:bodyPr vert="horz" wrap="square" lIns="91440" tIns="45720" rIns="91440" bIns="45720" numCol="1" anchor="ctr" anchorCtr="0" compatLnSpc="1"/>
          <a:lstStyle/>
          <a:p>
            <a:pPr lvl="0">
              <a:spcBef>
                <a:spcPct val="0"/>
              </a:spcBef>
              <a:spcAft>
                <a:spcPct val="0"/>
              </a:spcAft>
              <a:defRPr/>
            </a:pPr>
            <a:r>
              <a:rPr lang="zh-CN" altLang="en-US" sz="2800" noProof="1" smtClean="0">
                <a:solidFill>
                  <a:srgbClr val="FF0000"/>
                </a:solidFill>
                <a:effectLst>
                  <a:outerShdw blurRad="38100" dist="38100" dir="2700000">
                    <a:srgbClr val="000000"/>
                  </a:outerShdw>
                </a:effectLst>
                <a:sym typeface="+mn-ea"/>
              </a:rPr>
              <a:t>第五方面：</a:t>
            </a:r>
            <a:r>
              <a:rPr lang="en-US" sz="2800" smtClean="0">
                <a:solidFill>
                  <a:srgbClr val="FF0000"/>
                </a:solidFill>
              </a:rPr>
              <a:t>“</a:t>
            </a:r>
            <a:r>
              <a:rPr lang="zh-CN" altLang="en-US" sz="2800" smtClean="0">
                <a:solidFill>
                  <a:srgbClr val="FF0000"/>
                </a:solidFill>
              </a:rPr>
              <a:t>通风系统不完善、不可靠</a:t>
            </a:r>
            <a:r>
              <a:rPr lang="en-US" sz="2800" smtClean="0">
                <a:solidFill>
                  <a:srgbClr val="FF0000"/>
                </a:solidFill>
              </a:rPr>
              <a:t>”</a:t>
            </a:r>
            <a:r>
              <a:rPr lang="zh-CN" altLang="en-US" sz="2800" smtClean="0">
                <a:solidFill>
                  <a:srgbClr val="FF0000"/>
                </a:solidFill>
              </a:rPr>
              <a:t>重大事故隐患</a:t>
            </a:r>
            <a:endParaRPr kumimoji="0" lang="zh-CN" altLang="en-US" sz="2800" b="1" i="0" u="none" strike="noStrike" kern="0" cap="none" spc="0" normalizeH="0" baseline="0" noProof="1">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sym typeface="+mn-ea"/>
            </a:endParaRPr>
          </a:p>
        </p:txBody>
      </p:sp>
      <p:sp>
        <p:nvSpPr>
          <p:cNvPr id="64516" name="日期占位符 20483"/>
          <p:cNvSpPr txBox="1">
            <a:spLocks noGrp="1"/>
          </p:cNvSpPr>
          <p:nvPr>
            <p:ph type="dt" sz="half" idx="10"/>
          </p:nvPr>
        </p:nvSpPr>
        <p:spPr/>
        <p:txBody>
          <a:bodyPr anchor="ctr" anchorCtr="0"/>
          <a:lstStyle>
            <a:lvl1pPr marL="0" lvl="0" indent="0" algn="l" defTabSz="914400" rtl="0" eaLnBrk="0" fontAlgn="base" latinLnBrk="0" hangingPunct="0">
              <a:lnSpc>
                <a:spcPct val="100000"/>
              </a:lnSpc>
              <a:spcBef>
                <a:spcPct val="0"/>
              </a:spcBef>
              <a:spcAft>
                <a:spcPct val="0"/>
              </a:spcAft>
              <a:buSzTx/>
              <a:buFont typeface="Times New Roman" panose="02020603050405020304" pitchFamily="18"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5pPr>
          </a:lstStyle>
          <a:p>
            <a:pPr lvl="0" eaLnBrk="1" hangingPunct="1">
              <a:buFont typeface="Arial" pitchFamily="34" charset="0"/>
              <a:buChar char="•"/>
            </a:pPr>
            <a:fld id="{BB962C8B-B14F-4D97-AF65-F5344CB8AC3E}" type="datetime5">
              <a:rPr lang="en-US" altLang="en-US" sz="1200">
                <a:solidFill>
                  <a:srgbClr val="898989"/>
                </a:solidFill>
                <a:latin typeface="Cambria" panose="02040503050406030204" pitchFamily="18" charset="0"/>
                <a:ea typeface="黑体" panose="02010609060101010101" pitchFamily="49" charset="-122"/>
              </a:rPr>
              <a:pPr lvl="0" eaLnBrk="1" hangingPunct="1">
                <a:buFont typeface="Arial" pitchFamily="34" charset="0"/>
                <a:buChar char="•"/>
              </a:pPr>
              <a:t>16-Sep-24</a:t>
            </a:fld>
            <a:endParaRPr lang="en-US" altLang="en-US" sz="1200">
              <a:solidFill>
                <a:srgbClr val="898989"/>
              </a:solidFill>
              <a:latin typeface="Cambria" panose="02040503050406030204" pitchFamily="18" charset="0"/>
              <a:ea typeface="黑体" panose="02010609060101010101" pitchFamily="49" charset="-122"/>
            </a:endParaRPr>
          </a:p>
        </p:txBody>
      </p:sp>
      <p:pic>
        <p:nvPicPr>
          <p:cNvPr id="14337" name="Picture 1"/>
          <p:cNvPicPr>
            <a:picLocks noChangeAspect="1" noChangeArrowheads="1"/>
          </p:cNvPicPr>
          <p:nvPr/>
        </p:nvPicPr>
        <p:blipFill>
          <a:blip r:embed="rId2"/>
          <a:stretch>
            <a:fillRect/>
          </a:stretch>
        </p:blipFill>
        <p:spPr bwMode="auto">
          <a:xfrm>
            <a:off x="571472" y="1071546"/>
            <a:ext cx="7500990" cy="5005221"/>
          </a:xfrm>
          <a:prstGeom prst="rect">
            <a:avLst/>
          </a:prstGeom>
          <a:noFill/>
        </p:spPr>
      </p:pic>
      <p:graphicFrame>
        <p:nvGraphicFramePr>
          <p:cNvPr id="11" name="表格 10"/>
          <p:cNvGraphicFramePr>
            <a:graphicFrameLocks noGrp="1"/>
          </p:cNvGraphicFramePr>
          <p:nvPr/>
        </p:nvGraphicFramePr>
        <p:xfrm>
          <a:off x="4438650" y="3371850"/>
          <a:ext cx="266700" cy="114300"/>
        </p:xfrm>
        <a:graphic>
          <a:graphicData uri="http://schemas.openxmlformats.org/drawingml/2006/table">
            <a:tbl>
              <a:tblPr/>
              <a:tblGrid>
                <a:gridCol w="266700"/>
              </a:tblGrid>
              <a:tr h="0">
                <a:tc>
                  <a:txBody>
                    <a:bodyPr vert="horz" wrap="square"/>
                    <a:lstStyle/>
                    <a:p>
                      <a:pPr algn="l">
                        <a:lnSpc>
                          <a:spcPts val="940"/>
                        </a:lnSpc>
                        <a:spcAft>
                          <a:spcPct val="0"/>
                        </a:spcAft>
                      </a:pPr>
                      <a:r>
                        <a:rPr lang="en-US" sz="900">
                          <a:solidFill>
                            <a:srgbClr val="000000"/>
                          </a:solidFill>
                          <a:latin typeface="Calibri"/>
                          <a:ea typeface="宋体"/>
                          <a:cs typeface="Times New Roman"/>
                        </a:rPr>
                        <a:t>24</a:t>
                      </a:r>
                      <a:endParaRPr lang="zh-CN" sz="1200">
                        <a:latin typeface="Times New Roman"/>
                        <a:ea typeface="宋体"/>
                      </a:endParaRPr>
                    </a:p>
                  </a:txBody>
                  <a:tcPr marL="0" marR="0" marT="0" marB="0">
                    <a:lnL>
                      <a:noFill/>
                    </a:lnL>
                    <a:lnR>
                      <a:noFill/>
                    </a:lnR>
                    <a:lnT>
                      <a:noFill/>
                    </a:lnT>
                    <a:lnB>
                      <a:noFill/>
                    </a:lnB>
                  </a:tcPr>
                </a:tc>
              </a:tr>
            </a:tbl>
          </a:graphicData>
        </a:graphic>
      </p:graphicFrame>
      <p:sp>
        <p:nvSpPr>
          <p:cNvPr id="14340" name="Rectangle 4"/>
          <p:cNvSpPr>
            <a:spLocks noChangeArrowheads="1"/>
          </p:cNvSpPr>
          <p:nvPr/>
        </p:nvSpPr>
        <p:spPr bwMode="auto">
          <a:xfrm>
            <a:off x="0" y="0"/>
            <a:ext cx="9144000" cy="457200"/>
          </a:xfrm>
          <a:prstGeom prst="rect">
            <a:avLst/>
          </a:prstGeom>
          <a:noFill/>
          <a:ln w="9525">
            <a:noFill/>
            <a:miter lim="800000"/>
          </a:ln>
          <a:effectLst/>
        </p:spPr>
        <p:txBody>
          <a:bodyPr vert="horz" wrap="none" lIns="91440" tIns="45720" rIns="91440" bIns="45720" numCol="1" anchor="ctr" anchorCtr="0" compatLnSpc="1">
            <a:prstTxWarp prst="textNoShape">
              <a:avLst/>
            </a:prstTxWarp>
            <a:spAutoFit/>
          </a:bodyPr>
          <a:lstStyle>
            <a:defPPr>
              <a:defRPr lang="zh-CN"/>
            </a:defPPr>
            <a:lvl1pPr marL="0" lvl="0"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14341" name="Rectangle 5"/>
          <p:cNvSpPr>
            <a:spLocks noChangeArrowheads="1"/>
          </p:cNvSpPr>
          <p:nvPr/>
        </p:nvSpPr>
        <p:spPr bwMode="auto">
          <a:xfrm>
            <a:off x="0" y="457200"/>
            <a:ext cx="9144000" cy="0"/>
          </a:xfrm>
          <a:prstGeom prst="rect">
            <a:avLst/>
          </a:prstGeom>
          <a:noFill/>
          <a:ln w="9525">
            <a:noFill/>
            <a:miter lim="800000"/>
          </a:ln>
          <a:effectLst/>
        </p:spPr>
        <p:txBody>
          <a:bodyPr vert="horz" wrap="none" lIns="91440" tIns="45720" rIns="91440" bIns="45720" numCol="1" anchor="ctr" anchorCtr="0" compatLnSpc="1">
            <a:prstTxWarp prst="textNoShape">
              <a:avLst/>
            </a:prstTxWarp>
            <a:spAutoFit/>
          </a:bodyPr>
          <a:lstStyle>
            <a:defPPr>
              <a:defRPr lang="zh-CN"/>
            </a:defPPr>
            <a:lvl1pPr marL="0" lvl="0"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pPr>
            <a:br>
              <a:rPr kumimoji="0" lang="en-US" altLang="zh-CN" sz="100" b="0" i="0" u="none" strike="noStrike" cap="none" normalizeH="0" baseline="0" smtClean="0">
                <a:ln>
                  <a:noFill/>
                </a:ln>
                <a:solidFill>
                  <a:srgbClr val="FF0000"/>
                </a:solidFill>
                <a:effectLst/>
                <a:latin typeface="Arial" pitchFamily="34" charset="0"/>
                <a:ea typeface="宋体" panose="02010600030101010101" pitchFamily="2" charset="-122"/>
                <a:cs typeface="Times New Roman" pitchFamily="18" charset="0"/>
              </a:rPr>
            </a:br>
            <a:endParaRPr kumimoji="0" lang="en-US" altLang="zh-CN" sz="1800" b="0" i="0" u="none" strike="noStrike" cap="none" normalizeH="0" baseline="0" smtClean="0">
              <a:ln>
                <a:noFill/>
              </a:ln>
              <a:solidFill>
                <a:schemeClr val="tx1"/>
              </a:solidFill>
              <a:effectLst/>
              <a:latin typeface="Arial" pitchFamily="34" charset="0"/>
              <a:ea typeface="宋体" panose="02010600030101010101" pitchFamily="2" charset="-122"/>
              <a:cs typeface="宋体" pitchFamily="2" charset="-122"/>
            </a:endParaRPr>
          </a:p>
        </p:txBody>
      </p:sp>
      <p:graphicFrame>
        <p:nvGraphicFramePr>
          <p:cNvPr id="16" name="表格 15"/>
          <p:cNvGraphicFramePr>
            <a:graphicFrameLocks noGrp="1"/>
          </p:cNvGraphicFramePr>
          <p:nvPr/>
        </p:nvGraphicFramePr>
        <p:xfrm>
          <a:off x="3352800" y="6205558"/>
          <a:ext cx="3076588" cy="152400"/>
        </p:xfrm>
        <a:graphic>
          <a:graphicData uri="http://schemas.openxmlformats.org/drawingml/2006/table">
            <a:tbl>
              <a:tblPr/>
              <a:tblGrid>
                <a:gridCol w="3076588"/>
              </a:tblGrid>
              <a:tr h="0">
                <a:tc>
                  <a:txBody>
                    <a:bodyPr vert="horz" wrap="square"/>
                    <a:lstStyle/>
                    <a:p>
                      <a:pPr algn="l">
                        <a:lnSpc>
                          <a:spcPts val="1200"/>
                        </a:lnSpc>
                        <a:spcAft>
                          <a:spcPct val="0"/>
                        </a:spcAft>
                      </a:pPr>
                      <a:r>
                        <a:rPr lang="en-US" sz="1600">
                          <a:solidFill>
                            <a:srgbClr val="000000"/>
                          </a:solidFill>
                          <a:latin typeface="SimSun"/>
                          <a:ea typeface="宋体"/>
                          <a:cs typeface="Times New Roman"/>
                        </a:rPr>
                        <a:t>(b)</a:t>
                      </a:r>
                      <a:r>
                        <a:rPr lang="en-US" sz="1600" spc="300">
                          <a:solidFill>
                            <a:srgbClr val="000000"/>
                          </a:solidFill>
                          <a:latin typeface="Times New Roman"/>
                          <a:ea typeface="宋体"/>
                          <a:cs typeface="Times New Roman"/>
                        </a:rPr>
                        <a:t> </a:t>
                      </a:r>
                      <a:r>
                        <a:rPr lang="zh-CN" sz="1600">
                          <a:solidFill>
                            <a:srgbClr val="000000"/>
                          </a:solidFill>
                          <a:latin typeface="SimSun"/>
                          <a:ea typeface="宋体"/>
                          <a:cs typeface="SimSun"/>
                        </a:rPr>
                        <a:t>常见的采区分区通风情形之二</a:t>
                      </a:r>
                      <a:endParaRPr lang="zh-CN" sz="1600">
                        <a:latin typeface="Times New Roman"/>
                        <a:ea typeface="宋体"/>
                      </a:endParaRPr>
                    </a:p>
                  </a:txBody>
                  <a:tcPr marL="0" marR="0" marT="0" marB="0">
                    <a:lnL>
                      <a:noFill/>
                    </a:lnL>
                    <a:lnR>
                      <a:noFill/>
                    </a:lnR>
                    <a:lnT>
                      <a:noFill/>
                    </a:lnT>
                    <a:lnB>
                      <a:noFill/>
                    </a:lnB>
                  </a:tcPr>
                </a:tc>
              </a:tr>
            </a:tbl>
          </a:graphicData>
        </a:graphic>
      </p:graphicFrame>
    </p:spTree>
  </p:cSld>
  <p:clrMapOvr>
    <a:masterClrMapping/>
  </p:clrMapOvr>
  <p:transition spd="slow"/>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标题 20481"/>
          <p:cNvSpPr>
            <a:spLocks noGrp="1"/>
          </p:cNvSpPr>
          <p:nvPr>
            <p:ph type="title"/>
          </p:nvPr>
        </p:nvSpPr>
        <p:spPr/>
        <p:txBody>
          <a:bodyPr vert="horz" wrap="square" lIns="91440" tIns="45720" rIns="91440" bIns="45720" numCol="1" anchor="ctr" anchorCtr="0" compatLnSpc="1"/>
          <a:lstStyle/>
          <a:p>
            <a:pPr lvl="0">
              <a:spcBef>
                <a:spcPct val="0"/>
              </a:spcBef>
              <a:spcAft>
                <a:spcPct val="0"/>
              </a:spcAft>
              <a:defRPr/>
            </a:pPr>
            <a:r>
              <a:rPr lang="zh-CN" altLang="en-US" sz="2800" noProof="1" smtClean="0">
                <a:solidFill>
                  <a:srgbClr val="FF0000"/>
                </a:solidFill>
                <a:effectLst>
                  <a:outerShdw blurRad="38100" dist="38100" dir="2700000">
                    <a:srgbClr val="000000"/>
                  </a:outerShdw>
                </a:effectLst>
                <a:sym typeface="+mn-ea"/>
              </a:rPr>
              <a:t>第五方面：</a:t>
            </a:r>
            <a:r>
              <a:rPr lang="en-US" sz="2800" smtClean="0">
                <a:solidFill>
                  <a:srgbClr val="FF0000"/>
                </a:solidFill>
              </a:rPr>
              <a:t>“</a:t>
            </a:r>
            <a:r>
              <a:rPr lang="zh-CN" altLang="en-US" sz="2800" smtClean="0">
                <a:solidFill>
                  <a:srgbClr val="FF0000"/>
                </a:solidFill>
              </a:rPr>
              <a:t>通风系统不完善、不可靠</a:t>
            </a:r>
            <a:r>
              <a:rPr lang="en-US" sz="2800" smtClean="0">
                <a:solidFill>
                  <a:srgbClr val="FF0000"/>
                </a:solidFill>
              </a:rPr>
              <a:t>”</a:t>
            </a:r>
            <a:r>
              <a:rPr lang="zh-CN" altLang="en-US" sz="2800" smtClean="0">
                <a:solidFill>
                  <a:srgbClr val="FF0000"/>
                </a:solidFill>
              </a:rPr>
              <a:t>重大事故隐患</a:t>
            </a:r>
            <a:endParaRPr kumimoji="0" lang="zh-CN" altLang="en-US" sz="2800" b="1" i="0" u="none" strike="noStrike" kern="0" cap="none" spc="0" normalizeH="0" baseline="0" noProof="1">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sym typeface="+mn-ea"/>
            </a:endParaRPr>
          </a:p>
        </p:txBody>
      </p:sp>
      <p:sp>
        <p:nvSpPr>
          <p:cNvPr id="65540" name="日期占位符 20483"/>
          <p:cNvSpPr txBox="1">
            <a:spLocks noGrp="1"/>
          </p:cNvSpPr>
          <p:nvPr>
            <p:ph type="dt" sz="half" idx="10"/>
          </p:nvPr>
        </p:nvSpPr>
        <p:spPr/>
        <p:txBody>
          <a:bodyPr anchor="ctr" anchorCtr="0"/>
          <a:lstStyle>
            <a:lvl1pPr marL="0" lvl="0" indent="0" algn="l" defTabSz="914400" rtl="0" eaLnBrk="0" fontAlgn="base" latinLnBrk="0" hangingPunct="0">
              <a:lnSpc>
                <a:spcPct val="100000"/>
              </a:lnSpc>
              <a:spcBef>
                <a:spcPct val="0"/>
              </a:spcBef>
              <a:spcAft>
                <a:spcPct val="0"/>
              </a:spcAft>
              <a:buSzTx/>
              <a:buFont typeface="Times New Roman" panose="02020603050405020304" pitchFamily="18"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5pPr>
          </a:lstStyle>
          <a:p>
            <a:pPr lvl="0" eaLnBrk="1" hangingPunct="1">
              <a:buFont typeface="Arial" pitchFamily="34" charset="0"/>
              <a:buChar char="•"/>
            </a:pPr>
            <a:fld id="{BB962C8B-B14F-4D97-AF65-F5344CB8AC3E}" type="datetime5">
              <a:rPr lang="en-US" altLang="en-US" sz="1200">
                <a:solidFill>
                  <a:srgbClr val="898989"/>
                </a:solidFill>
                <a:latin typeface="Cambria" panose="02040503050406030204" pitchFamily="18" charset="0"/>
                <a:ea typeface="黑体" panose="02010609060101010101" pitchFamily="49" charset="-122"/>
              </a:rPr>
              <a:pPr lvl="0" eaLnBrk="1" hangingPunct="1">
                <a:buFont typeface="Arial" pitchFamily="34" charset="0"/>
                <a:buChar char="•"/>
              </a:pPr>
              <a:t>16-Sep-24</a:t>
            </a:fld>
            <a:endParaRPr lang="en-US" altLang="en-US" sz="1200">
              <a:solidFill>
                <a:srgbClr val="898989"/>
              </a:solidFill>
              <a:latin typeface="Cambria" panose="02040503050406030204" pitchFamily="18" charset="0"/>
              <a:ea typeface="黑体" panose="02010609060101010101" pitchFamily="49" charset="-122"/>
            </a:endParaRPr>
          </a:p>
        </p:txBody>
      </p:sp>
      <p:pic>
        <p:nvPicPr>
          <p:cNvPr id="13313" name="Picture 1"/>
          <p:cNvPicPr>
            <a:picLocks noChangeAspect="1" noChangeArrowheads="1"/>
          </p:cNvPicPr>
          <p:nvPr/>
        </p:nvPicPr>
        <p:blipFill>
          <a:blip r:embed="rId2"/>
          <a:stretch>
            <a:fillRect/>
          </a:stretch>
        </p:blipFill>
        <p:spPr bwMode="auto">
          <a:xfrm>
            <a:off x="642910" y="1071547"/>
            <a:ext cx="7572428" cy="5000660"/>
          </a:xfrm>
          <a:prstGeom prst="rect">
            <a:avLst/>
          </a:prstGeom>
          <a:noFill/>
        </p:spPr>
      </p:pic>
      <p:sp>
        <p:nvSpPr>
          <p:cNvPr id="9" name="矩形 8"/>
          <p:cNvSpPr/>
          <p:nvPr/>
        </p:nvSpPr>
        <p:spPr>
          <a:xfrm>
            <a:off x="2658655" y="6072206"/>
            <a:ext cx="3826689" cy="369332"/>
          </a:xfrm>
          <a:prstGeom prst="rect">
            <a:avLst/>
          </a:prstGeom>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smtClean="0"/>
              <a:t>（</a:t>
            </a:r>
            <a:r>
              <a:rPr lang="en-US" smtClean="0"/>
              <a:t>c</a:t>
            </a:r>
            <a:r>
              <a:rPr lang="zh-CN" altLang="en-US" smtClean="0"/>
              <a:t>） 常见的采区分区通风情形之三</a:t>
            </a:r>
            <a:endParaRPr lang="zh-CN" altLang="en-US"/>
          </a:p>
        </p:txBody>
      </p:sp>
    </p:spTree>
  </p:cSld>
  <p:clrMapOvr>
    <a:masterClrMapping/>
  </p:clrMapOvr>
  <p:transition spd="slow"/>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标题 20481"/>
          <p:cNvSpPr>
            <a:spLocks noGrp="1"/>
          </p:cNvSpPr>
          <p:nvPr>
            <p:ph type="title"/>
          </p:nvPr>
        </p:nvSpPr>
        <p:spPr>
          <a:xfrm>
            <a:off x="500034" y="285728"/>
            <a:ext cx="7570786" cy="706437"/>
          </a:xfrm>
        </p:spPr>
        <p:txBody>
          <a:bodyPr vert="horz" wrap="square" lIns="91440" tIns="45720" rIns="91440" bIns="45720" numCol="1" anchor="ctr" anchorCtr="0" compatLnSpc="1"/>
          <a:lstStyle/>
          <a:p>
            <a:pPr lvl="0">
              <a:spcBef>
                <a:spcPct val="0"/>
              </a:spcBef>
              <a:spcAft>
                <a:spcPct val="0"/>
              </a:spcAft>
              <a:defRPr/>
            </a:pPr>
            <a:r>
              <a:rPr lang="zh-CN" altLang="en-US" sz="2800" noProof="1" smtClean="0">
                <a:solidFill>
                  <a:srgbClr val="FF0000"/>
                </a:solidFill>
                <a:effectLst>
                  <a:outerShdw blurRad="38100" dist="38100" dir="2700000">
                    <a:srgbClr val="000000"/>
                  </a:outerShdw>
                </a:effectLst>
                <a:sym typeface="+mn-ea"/>
              </a:rPr>
              <a:t>第五方面：</a:t>
            </a:r>
            <a:r>
              <a:rPr lang="en-US" sz="2800" smtClean="0">
                <a:solidFill>
                  <a:srgbClr val="FF0000"/>
                </a:solidFill>
              </a:rPr>
              <a:t>“</a:t>
            </a:r>
            <a:r>
              <a:rPr lang="zh-CN" altLang="en-US" sz="2800" smtClean="0">
                <a:solidFill>
                  <a:srgbClr val="FF0000"/>
                </a:solidFill>
              </a:rPr>
              <a:t>通风系统不完善、不可靠</a:t>
            </a:r>
            <a:r>
              <a:rPr lang="en-US" sz="2800" smtClean="0">
                <a:solidFill>
                  <a:srgbClr val="FF0000"/>
                </a:solidFill>
              </a:rPr>
              <a:t>”</a:t>
            </a:r>
            <a:r>
              <a:rPr lang="zh-CN" altLang="en-US" sz="2800" smtClean="0">
                <a:solidFill>
                  <a:srgbClr val="FF0000"/>
                </a:solidFill>
              </a:rPr>
              <a:t>重大事故隐患</a:t>
            </a:r>
            <a:endParaRPr kumimoji="0" lang="zh-CN" altLang="en-US" sz="2800" b="1" i="0" u="none" strike="noStrike" kern="0" cap="none" spc="0" normalizeH="0" baseline="0" noProof="1">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sym typeface="+mn-ea"/>
            </a:endParaRPr>
          </a:p>
        </p:txBody>
      </p:sp>
      <p:pic>
        <p:nvPicPr>
          <p:cNvPr id="12289" name="Picture 1"/>
          <p:cNvPicPr>
            <a:picLocks noChangeAspect="1" noChangeArrowheads="1"/>
          </p:cNvPicPr>
          <p:nvPr/>
        </p:nvPicPr>
        <p:blipFill>
          <a:blip r:embed="rId2"/>
          <a:stretch>
            <a:fillRect/>
          </a:stretch>
        </p:blipFill>
        <p:spPr bwMode="auto">
          <a:xfrm>
            <a:off x="714348" y="1142984"/>
            <a:ext cx="7767801" cy="4857784"/>
          </a:xfrm>
          <a:prstGeom prst="rect">
            <a:avLst/>
          </a:prstGeom>
          <a:noFill/>
        </p:spPr>
      </p:pic>
      <p:graphicFrame>
        <p:nvGraphicFramePr>
          <p:cNvPr id="9" name="表格 8"/>
          <p:cNvGraphicFramePr>
            <a:graphicFrameLocks noGrp="1"/>
          </p:cNvGraphicFramePr>
          <p:nvPr/>
        </p:nvGraphicFramePr>
        <p:xfrm>
          <a:off x="3276600" y="6134120"/>
          <a:ext cx="3795730" cy="152400"/>
        </p:xfrm>
        <a:graphic>
          <a:graphicData uri="http://schemas.openxmlformats.org/drawingml/2006/table">
            <a:tbl>
              <a:tblPr/>
              <a:tblGrid>
                <a:gridCol w="3795730"/>
              </a:tblGrid>
              <a:tr h="0">
                <a:tc>
                  <a:txBody>
                    <a:bodyPr vert="horz" wrap="square"/>
                    <a:lstStyle/>
                    <a:p>
                      <a:pPr algn="l">
                        <a:lnSpc>
                          <a:spcPts val="1200"/>
                        </a:lnSpc>
                        <a:spcAft>
                          <a:spcPct val="0"/>
                        </a:spcAft>
                      </a:pPr>
                      <a:r>
                        <a:rPr lang="zh-CN" sz="1800">
                          <a:solidFill>
                            <a:srgbClr val="000000"/>
                          </a:solidFill>
                          <a:latin typeface="SimSun"/>
                          <a:ea typeface="宋体"/>
                          <a:cs typeface="SimSun"/>
                        </a:rPr>
                        <a:t>（</a:t>
                      </a:r>
                      <a:r>
                        <a:rPr lang="en-US" sz="1800">
                          <a:solidFill>
                            <a:srgbClr val="000000"/>
                          </a:solidFill>
                          <a:latin typeface="SimSun"/>
                          <a:ea typeface="宋体"/>
                        </a:rPr>
                        <a:t>d</a:t>
                      </a:r>
                      <a:r>
                        <a:rPr lang="zh-CN" sz="1800">
                          <a:solidFill>
                            <a:srgbClr val="000000"/>
                          </a:solidFill>
                          <a:latin typeface="SimSun"/>
                          <a:ea typeface="宋体"/>
                          <a:cs typeface="SimSun"/>
                        </a:rPr>
                        <a:t>）</a:t>
                      </a:r>
                      <a:r>
                        <a:rPr lang="zh-CN" sz="1800" spc="300">
                          <a:solidFill>
                            <a:srgbClr val="000000"/>
                          </a:solidFill>
                          <a:latin typeface="Times New Roman"/>
                          <a:ea typeface="宋体"/>
                          <a:cs typeface="Times New Roman"/>
                        </a:rPr>
                        <a:t> </a:t>
                      </a:r>
                      <a:r>
                        <a:rPr lang="zh-CN" sz="1800">
                          <a:solidFill>
                            <a:srgbClr val="000000"/>
                          </a:solidFill>
                          <a:latin typeface="SimSun"/>
                          <a:ea typeface="宋体"/>
                          <a:cs typeface="SimSun"/>
                        </a:rPr>
                        <a:t>常见的采区分区通风情形之四</a:t>
                      </a:r>
                      <a:endParaRPr lang="zh-CN" sz="1800">
                        <a:latin typeface="Times New Roman"/>
                        <a:ea typeface="宋体"/>
                      </a:endParaRPr>
                    </a:p>
                  </a:txBody>
                  <a:tcPr marL="0" marR="0" marT="0" marB="0">
                    <a:lnL>
                      <a:noFill/>
                    </a:lnL>
                    <a:lnR>
                      <a:noFill/>
                    </a:lnR>
                    <a:lnT>
                      <a:noFill/>
                    </a:lnT>
                    <a:lnB>
                      <a:noFill/>
                    </a:lnB>
                  </a:tcPr>
                </a:tc>
              </a:tr>
            </a:tbl>
          </a:graphicData>
        </a:graphic>
      </p:graphicFrame>
    </p:spTree>
  </p:cSld>
  <p:clrMapOvr>
    <a:masterClrMapping/>
  </p:clrMapOvr>
  <p:transition spd="slow"/>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标题 20481"/>
          <p:cNvSpPr>
            <a:spLocks noGrp="1"/>
          </p:cNvSpPr>
          <p:nvPr>
            <p:ph type="title"/>
          </p:nvPr>
        </p:nvSpPr>
        <p:spPr>
          <a:xfrm>
            <a:off x="500034" y="285728"/>
            <a:ext cx="7570786" cy="706437"/>
          </a:xfrm>
        </p:spPr>
        <p:txBody>
          <a:bodyPr vert="horz" wrap="square" lIns="91440" tIns="45720" rIns="91440" bIns="45720" numCol="1" anchor="ctr" anchorCtr="0" compatLnSpc="1"/>
          <a:lstStyle/>
          <a:p>
            <a:pPr lvl="0">
              <a:spcBef>
                <a:spcPct val="0"/>
              </a:spcBef>
              <a:spcAft>
                <a:spcPct val="0"/>
              </a:spcAft>
              <a:defRPr/>
            </a:pPr>
            <a:r>
              <a:rPr lang="zh-CN" altLang="en-US" sz="2800" noProof="1" smtClean="0">
                <a:solidFill>
                  <a:srgbClr val="FF0000"/>
                </a:solidFill>
                <a:effectLst>
                  <a:outerShdw blurRad="38100" dist="38100" dir="2700000">
                    <a:srgbClr val="000000"/>
                  </a:outerShdw>
                </a:effectLst>
                <a:sym typeface="+mn-ea"/>
              </a:rPr>
              <a:t>第五方面：</a:t>
            </a:r>
            <a:r>
              <a:rPr lang="en-US" sz="2800" smtClean="0">
                <a:solidFill>
                  <a:srgbClr val="FF0000"/>
                </a:solidFill>
              </a:rPr>
              <a:t>“</a:t>
            </a:r>
            <a:r>
              <a:rPr lang="zh-CN" altLang="en-US" sz="2800" smtClean="0">
                <a:solidFill>
                  <a:srgbClr val="FF0000"/>
                </a:solidFill>
              </a:rPr>
              <a:t>通风系统不完善、不可靠</a:t>
            </a:r>
            <a:r>
              <a:rPr lang="en-US" sz="2800" smtClean="0">
                <a:solidFill>
                  <a:srgbClr val="FF0000"/>
                </a:solidFill>
              </a:rPr>
              <a:t>”</a:t>
            </a:r>
            <a:r>
              <a:rPr lang="zh-CN" altLang="en-US" sz="2800" smtClean="0">
                <a:solidFill>
                  <a:srgbClr val="FF0000"/>
                </a:solidFill>
              </a:rPr>
              <a:t>重大事故隐患</a:t>
            </a:r>
            <a:endParaRPr kumimoji="0" lang="zh-CN" altLang="en-US" sz="2800" b="1" i="0" u="none" strike="noStrike" kern="0" cap="none" spc="0" normalizeH="0" baseline="0" noProof="1">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sym typeface="+mn-ea"/>
            </a:endParaRPr>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
                <a:srgbClr val="000000"/>
              </a:buClr>
              <a:buSzTx/>
              <a:buFont typeface="Arial" pitchFamily="34" charset="0"/>
              <a:buChar char="•"/>
              <a:defRPr/>
            </a:pPr>
            <a:r>
              <a:rPr kumimoji="0" lang="en-US" altLang="zh-CN" sz="1200" b="0" i="0" u="none" strike="noStrike" kern="1200" cap="none" spc="0" normalizeH="0" baseline="0" noProof="1" smtClean="0">
                <a:ln>
                  <a:noFill/>
                </a:ln>
                <a:solidFill>
                  <a:srgbClr val="898989"/>
                </a:solidFill>
                <a:effectLst/>
                <a:uLnTx/>
                <a:uFillTx/>
                <a:latin typeface="Cambria" panose="02040503050406030204" pitchFamily="18" charset="0"/>
                <a:ea typeface="黑体" panose="02010609060101010101" pitchFamily="49" charset="-122"/>
                <a:cs typeface="+mn-cs"/>
              </a:rPr>
              <a:t>{DATE \@ yyyy/M/d|2021/5/1}</a:t>
            </a:r>
            <a:endParaRPr kumimoji="0" lang="en-US" altLang="zh-CN" sz="1200" b="0" i="0" u="none" strike="noStrike" kern="1200" cap="none" spc="0" normalizeH="0" baseline="0" noProof="1">
              <a:ln>
                <a:noFill/>
              </a:ln>
              <a:solidFill>
                <a:srgbClr val="898989"/>
              </a:solidFill>
              <a:effectLst/>
              <a:uLnTx/>
              <a:uFillTx/>
              <a:latin typeface="Cambria" panose="02040503050406030204" pitchFamily="18" charset="0"/>
              <a:ea typeface="黑体" panose="02010609060101010101" pitchFamily="49" charset="-122"/>
              <a:cs typeface="+mn-cs"/>
            </a:endParaRPr>
          </a:p>
        </p:txBody>
      </p:sp>
      <p:pic>
        <p:nvPicPr>
          <p:cNvPr id="307202" name="Picture 2"/>
          <p:cNvPicPr>
            <a:picLocks noChangeAspect="1" noChangeArrowheads="1"/>
          </p:cNvPicPr>
          <p:nvPr/>
        </p:nvPicPr>
        <p:blipFill>
          <a:blip r:embed="rId2"/>
          <a:stretch>
            <a:fillRect/>
          </a:stretch>
        </p:blipFill>
        <p:spPr bwMode="auto">
          <a:xfrm>
            <a:off x="642910" y="1071546"/>
            <a:ext cx="7500990" cy="4948237"/>
          </a:xfrm>
          <a:prstGeom prst="rect">
            <a:avLst/>
          </a:prstGeom>
          <a:noFill/>
        </p:spPr>
      </p:pic>
      <p:graphicFrame>
        <p:nvGraphicFramePr>
          <p:cNvPr id="7" name="表格 6"/>
          <p:cNvGraphicFramePr>
            <a:graphicFrameLocks noGrp="1"/>
          </p:cNvGraphicFramePr>
          <p:nvPr/>
        </p:nvGraphicFramePr>
        <p:xfrm>
          <a:off x="3086100" y="6134120"/>
          <a:ext cx="3771916" cy="152400"/>
        </p:xfrm>
        <a:graphic>
          <a:graphicData uri="http://schemas.openxmlformats.org/drawingml/2006/table">
            <a:tbl>
              <a:tblPr/>
              <a:tblGrid>
                <a:gridCol w="3771916"/>
              </a:tblGrid>
              <a:tr h="0">
                <a:tc>
                  <a:txBody>
                    <a:bodyPr vert="horz" wrap="square"/>
                    <a:lstStyle/>
                    <a:p>
                      <a:pPr algn="l">
                        <a:lnSpc>
                          <a:spcPts val="1200"/>
                        </a:lnSpc>
                        <a:spcAft>
                          <a:spcPct val="0"/>
                        </a:spcAft>
                      </a:pPr>
                      <a:r>
                        <a:rPr lang="zh-CN" sz="1600">
                          <a:solidFill>
                            <a:srgbClr val="000000"/>
                          </a:solidFill>
                          <a:latin typeface="SimSun"/>
                          <a:ea typeface="宋体"/>
                          <a:cs typeface="SimSun"/>
                        </a:rPr>
                        <a:t>（</a:t>
                      </a:r>
                      <a:r>
                        <a:rPr lang="en-US" sz="1600">
                          <a:solidFill>
                            <a:srgbClr val="000000"/>
                          </a:solidFill>
                          <a:latin typeface="SimSun"/>
                          <a:ea typeface="宋体"/>
                        </a:rPr>
                        <a:t>e</a:t>
                      </a:r>
                      <a:r>
                        <a:rPr lang="zh-CN" sz="1600">
                          <a:solidFill>
                            <a:srgbClr val="000000"/>
                          </a:solidFill>
                          <a:latin typeface="SimSun"/>
                          <a:ea typeface="宋体"/>
                          <a:cs typeface="SimSun"/>
                        </a:rPr>
                        <a:t>）常见的未实现采区分区通风情形之一</a:t>
                      </a:r>
                      <a:endParaRPr lang="zh-CN" sz="1600">
                        <a:latin typeface="Times New Roman"/>
                        <a:ea typeface="宋体"/>
                      </a:endParaRPr>
                    </a:p>
                  </a:txBody>
                  <a:tcPr marL="0" marR="0" marT="0" marB="0">
                    <a:lnL>
                      <a:noFill/>
                    </a:lnL>
                    <a:lnR>
                      <a:noFill/>
                    </a:lnR>
                    <a:lnT>
                      <a:noFill/>
                    </a:lnT>
                    <a:lnB>
                      <a:noFill/>
                    </a:lnB>
                  </a:tcPr>
                </a:tc>
              </a:tr>
            </a:tbl>
          </a:graphicData>
        </a:graphic>
      </p:graphicFrame>
    </p:spTree>
  </p:cSld>
  <p:clrMapOvr>
    <a:masterClrMapping/>
  </p:clrMapOvr>
  <p:transition/>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标题 20481"/>
          <p:cNvSpPr>
            <a:spLocks noGrp="1"/>
          </p:cNvSpPr>
          <p:nvPr>
            <p:ph type="title"/>
          </p:nvPr>
        </p:nvSpPr>
        <p:spPr/>
        <p:txBody>
          <a:bodyPr vert="horz" wrap="square" lIns="91440" tIns="45720" rIns="91440" bIns="45720" numCol="1" anchor="ctr" anchorCtr="0" compatLnSpc="1"/>
          <a:lstStyle/>
          <a:p>
            <a:pPr lvl="0">
              <a:spcBef>
                <a:spcPct val="0"/>
              </a:spcBef>
              <a:spcAft>
                <a:spcPct val="0"/>
              </a:spcAft>
              <a:defRPr/>
            </a:pPr>
            <a:r>
              <a:rPr lang="zh-CN" altLang="en-US" sz="2800" noProof="1" smtClean="0">
                <a:solidFill>
                  <a:srgbClr val="FF0000"/>
                </a:solidFill>
                <a:effectLst>
                  <a:outerShdw blurRad="38100" dist="38100" dir="2700000">
                    <a:srgbClr val="000000"/>
                  </a:outerShdw>
                </a:effectLst>
                <a:sym typeface="+mn-ea"/>
              </a:rPr>
              <a:t>第五方面：</a:t>
            </a:r>
            <a:r>
              <a:rPr lang="en-US" sz="2800" smtClean="0">
                <a:solidFill>
                  <a:srgbClr val="FF0000"/>
                </a:solidFill>
              </a:rPr>
              <a:t>“</a:t>
            </a:r>
            <a:r>
              <a:rPr lang="zh-CN" altLang="en-US" sz="2800" smtClean="0">
                <a:solidFill>
                  <a:srgbClr val="FF0000"/>
                </a:solidFill>
              </a:rPr>
              <a:t>通风系统不完善、不可靠</a:t>
            </a:r>
            <a:r>
              <a:rPr lang="en-US" sz="2800" smtClean="0">
                <a:solidFill>
                  <a:srgbClr val="FF0000"/>
                </a:solidFill>
              </a:rPr>
              <a:t>”</a:t>
            </a:r>
            <a:r>
              <a:rPr lang="zh-CN" altLang="en-US" sz="2800" smtClean="0">
                <a:solidFill>
                  <a:srgbClr val="FF0000"/>
                </a:solidFill>
              </a:rPr>
              <a:t>重大事故隐患</a:t>
            </a:r>
            <a:endParaRPr kumimoji="0" lang="zh-CN" altLang="en-US" sz="2800" b="1" i="0" u="none" strike="noStrike" kern="0" cap="none" spc="0" normalizeH="0" baseline="0" noProof="1">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sym typeface="+mn-ea"/>
            </a:endParaRPr>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
                <a:srgbClr val="000000"/>
              </a:buClr>
              <a:buSzTx/>
              <a:buFont typeface="Arial" pitchFamily="34" charset="0"/>
              <a:buChar char="•"/>
              <a:defRPr/>
            </a:pPr>
            <a:r>
              <a:rPr kumimoji="0" lang="en-US" altLang="zh-CN" sz="1200" b="0" i="0" u="none" strike="noStrike" kern="1200" cap="none" spc="0" normalizeH="0" baseline="0" noProof="1" smtClean="0">
                <a:ln>
                  <a:noFill/>
                </a:ln>
                <a:solidFill>
                  <a:srgbClr val="898989"/>
                </a:solidFill>
                <a:effectLst/>
                <a:uLnTx/>
                <a:uFillTx/>
                <a:latin typeface="Cambria" panose="02040503050406030204" pitchFamily="18" charset="0"/>
                <a:ea typeface="黑体" panose="02010609060101010101" pitchFamily="49" charset="-122"/>
                <a:cs typeface="+mn-cs"/>
              </a:rPr>
              <a:t>{DATE \@ yyyy/M/d|2021/5/1}</a:t>
            </a:r>
            <a:endParaRPr kumimoji="0" lang="en-US" altLang="zh-CN" sz="1200" b="0" i="0" u="none" strike="noStrike" kern="1200" cap="none" spc="0" normalizeH="0" baseline="0" noProof="1">
              <a:ln>
                <a:noFill/>
              </a:ln>
              <a:solidFill>
                <a:srgbClr val="898989"/>
              </a:solidFill>
              <a:effectLst/>
              <a:uLnTx/>
              <a:uFillTx/>
              <a:latin typeface="Cambria" panose="02040503050406030204" pitchFamily="18" charset="0"/>
              <a:ea typeface="黑体" panose="02010609060101010101" pitchFamily="49" charset="-122"/>
              <a:cs typeface="+mn-cs"/>
            </a:endParaRPr>
          </a:p>
        </p:txBody>
      </p:sp>
      <p:pic>
        <p:nvPicPr>
          <p:cNvPr id="308226" name="Picture 2"/>
          <p:cNvPicPr>
            <a:picLocks noChangeAspect="1" noChangeArrowheads="1"/>
          </p:cNvPicPr>
          <p:nvPr/>
        </p:nvPicPr>
        <p:blipFill>
          <a:blip r:embed="rId2"/>
          <a:stretch>
            <a:fillRect/>
          </a:stretch>
        </p:blipFill>
        <p:spPr bwMode="auto">
          <a:xfrm>
            <a:off x="642910" y="1071545"/>
            <a:ext cx="7715304" cy="4970521"/>
          </a:xfrm>
          <a:prstGeom prst="rect">
            <a:avLst/>
          </a:prstGeom>
          <a:noFill/>
        </p:spPr>
      </p:pic>
      <p:graphicFrame>
        <p:nvGraphicFramePr>
          <p:cNvPr id="6" name="表格 5"/>
          <p:cNvGraphicFramePr>
            <a:graphicFrameLocks noGrp="1"/>
          </p:cNvGraphicFramePr>
          <p:nvPr/>
        </p:nvGraphicFramePr>
        <p:xfrm>
          <a:off x="3048000" y="6205558"/>
          <a:ext cx="4024330" cy="152400"/>
        </p:xfrm>
        <a:graphic>
          <a:graphicData uri="http://schemas.openxmlformats.org/drawingml/2006/table">
            <a:tbl>
              <a:tblPr/>
              <a:tblGrid>
                <a:gridCol w="4024330"/>
              </a:tblGrid>
              <a:tr h="0">
                <a:tc>
                  <a:txBody>
                    <a:bodyPr vert="horz" wrap="square"/>
                    <a:lstStyle/>
                    <a:p>
                      <a:pPr algn="l">
                        <a:lnSpc>
                          <a:spcPts val="1200"/>
                        </a:lnSpc>
                        <a:spcAft>
                          <a:spcPct val="0"/>
                        </a:spcAft>
                      </a:pPr>
                      <a:r>
                        <a:rPr lang="zh-CN" sz="1600">
                          <a:solidFill>
                            <a:srgbClr val="000000"/>
                          </a:solidFill>
                          <a:latin typeface="SimSun"/>
                          <a:ea typeface="宋体"/>
                          <a:cs typeface="SimSun"/>
                        </a:rPr>
                        <a:t>（</a:t>
                      </a:r>
                      <a:r>
                        <a:rPr lang="en-US" sz="1600">
                          <a:solidFill>
                            <a:srgbClr val="000000"/>
                          </a:solidFill>
                          <a:latin typeface="SimSun"/>
                          <a:ea typeface="宋体"/>
                        </a:rPr>
                        <a:t>f</a:t>
                      </a:r>
                      <a:r>
                        <a:rPr lang="zh-CN" sz="1600">
                          <a:solidFill>
                            <a:srgbClr val="000000"/>
                          </a:solidFill>
                          <a:latin typeface="SimSun"/>
                          <a:ea typeface="宋体"/>
                          <a:cs typeface="SimSun"/>
                        </a:rPr>
                        <a:t>）</a:t>
                      </a:r>
                      <a:r>
                        <a:rPr lang="zh-CN" sz="1600" spc="300">
                          <a:solidFill>
                            <a:srgbClr val="000000"/>
                          </a:solidFill>
                          <a:latin typeface="Times New Roman"/>
                          <a:ea typeface="宋体"/>
                          <a:cs typeface="Times New Roman"/>
                        </a:rPr>
                        <a:t> </a:t>
                      </a:r>
                      <a:r>
                        <a:rPr lang="zh-CN" sz="1600">
                          <a:solidFill>
                            <a:srgbClr val="000000"/>
                          </a:solidFill>
                          <a:latin typeface="SimSun"/>
                          <a:ea typeface="宋体"/>
                          <a:cs typeface="SimSun"/>
                        </a:rPr>
                        <a:t>常见的未实现采区分区通风情形之二</a:t>
                      </a:r>
                      <a:endParaRPr lang="zh-CN" sz="1600">
                        <a:latin typeface="Times New Roman"/>
                        <a:ea typeface="宋体"/>
                      </a:endParaRPr>
                    </a:p>
                  </a:txBody>
                  <a:tcPr marL="0" marR="0" marT="0" marB="0">
                    <a:lnL>
                      <a:noFill/>
                    </a:lnL>
                    <a:lnR>
                      <a:noFill/>
                    </a:lnR>
                    <a:lnT>
                      <a:noFill/>
                    </a:lnT>
                    <a:lnB>
                      <a:noFill/>
                    </a:lnB>
                  </a:tcPr>
                </a:tc>
              </a:tr>
            </a:tbl>
          </a:graphicData>
        </a:graphic>
      </p:graphicFrame>
    </p:spTree>
  </p:cSld>
  <p:clrMapOvr>
    <a:masterClrMapping/>
  </p:clrMapOvr>
  <p:transition/>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标题 20481"/>
          <p:cNvSpPr>
            <a:spLocks noGrp="1"/>
          </p:cNvSpPr>
          <p:nvPr>
            <p:ph type="title"/>
          </p:nvPr>
        </p:nvSpPr>
        <p:spPr/>
        <p:txBody>
          <a:bodyPr vert="horz" wrap="square" lIns="91440" tIns="45720" rIns="91440" bIns="45720" numCol="1" anchor="ctr" anchorCtr="0" compatLnSpc="1"/>
          <a:lstStyle/>
          <a:p>
            <a:pPr lvl="0">
              <a:spcBef>
                <a:spcPct val="0"/>
              </a:spcBef>
              <a:spcAft>
                <a:spcPct val="0"/>
              </a:spcAft>
              <a:defRPr/>
            </a:pPr>
            <a:r>
              <a:rPr lang="zh-CN" altLang="en-US" sz="2800" noProof="1" smtClean="0">
                <a:solidFill>
                  <a:srgbClr val="FF0000"/>
                </a:solidFill>
                <a:effectLst>
                  <a:outerShdw blurRad="38100" dist="38100" dir="2700000">
                    <a:srgbClr val="000000"/>
                  </a:outerShdw>
                </a:effectLst>
                <a:sym typeface="+mn-ea"/>
              </a:rPr>
              <a:t>第五方面：</a:t>
            </a:r>
            <a:r>
              <a:rPr lang="en-US" sz="2800" smtClean="0">
                <a:solidFill>
                  <a:srgbClr val="FF0000"/>
                </a:solidFill>
              </a:rPr>
              <a:t>“</a:t>
            </a:r>
            <a:r>
              <a:rPr lang="zh-CN" altLang="en-US" sz="2800" smtClean="0">
                <a:solidFill>
                  <a:srgbClr val="FF0000"/>
                </a:solidFill>
              </a:rPr>
              <a:t>通风系统不完善、不可靠</a:t>
            </a:r>
            <a:r>
              <a:rPr lang="en-US" sz="2800" smtClean="0">
                <a:solidFill>
                  <a:srgbClr val="FF0000"/>
                </a:solidFill>
              </a:rPr>
              <a:t>”</a:t>
            </a:r>
            <a:r>
              <a:rPr lang="zh-CN" altLang="en-US" sz="2800" smtClean="0">
                <a:solidFill>
                  <a:srgbClr val="FF0000"/>
                </a:solidFill>
              </a:rPr>
              <a:t>重大事故隐患</a:t>
            </a:r>
            <a:endParaRPr kumimoji="0" lang="zh-CN" altLang="en-US" sz="2800" b="1" i="0" u="none" strike="noStrike" kern="0" cap="none" spc="0" normalizeH="0" baseline="0" noProof="1">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sym typeface="+mn-ea"/>
            </a:endParaRPr>
          </a:p>
        </p:txBody>
      </p:sp>
      <p:sp>
        <p:nvSpPr>
          <p:cNvPr id="3" name="内容占位符 2"/>
          <p:cNvSpPr>
            <a:spLocks noGrp="1"/>
          </p:cNvSpPr>
          <p:nvPr>
            <p:ph idx="1"/>
          </p:nvPr>
        </p:nvSpPr>
        <p:spPr>
          <a:xfrm>
            <a:off x="571472" y="1142984"/>
            <a:ext cx="7643866" cy="4525959"/>
          </a:xfrm>
        </p:spPr>
        <p:txBody>
          <a:bodyPr/>
          <a:lstStyle/>
          <a:p>
            <a:r>
              <a:rPr lang="en-US" sz="2000" smtClean="0"/>
              <a:t>3.</a:t>
            </a:r>
            <a:r>
              <a:rPr lang="zh-CN" altLang="en-US" sz="2000" smtClean="0"/>
              <a:t>当重新确定采（盘）区名称后，可确认为分区通风的，</a:t>
            </a:r>
          </a:p>
          <a:p>
            <a:r>
              <a:rPr lang="zh-CN" altLang="en-US" sz="2000" smtClean="0"/>
              <a:t>不判定为重大事故隐患。如，双翼开采采区，当上下分为两个</a:t>
            </a:r>
          </a:p>
          <a:p>
            <a:r>
              <a:rPr lang="zh-CN" altLang="en-US" sz="2000" smtClean="0"/>
              <a:t>采区时，一采区和二采区未实现分区通风，但当两个采区合成</a:t>
            </a:r>
          </a:p>
          <a:p>
            <a:r>
              <a:rPr lang="zh-CN" altLang="en-US" sz="2000" smtClean="0"/>
              <a:t>一个采区时（采掘工作面个数符合</a:t>
            </a:r>
            <a:r>
              <a:rPr lang="en-US" altLang="zh-CN" sz="2000" smtClean="0"/>
              <a:t>《</a:t>
            </a:r>
            <a:r>
              <a:rPr lang="zh-CN" altLang="en-US" sz="2000" smtClean="0"/>
              <a:t>煤矿安全规程</a:t>
            </a:r>
            <a:r>
              <a:rPr lang="en-US" altLang="zh-CN" sz="2000" smtClean="0"/>
              <a:t>》</a:t>
            </a:r>
            <a:r>
              <a:rPr lang="zh-CN" altLang="en-US" sz="2000" smtClean="0"/>
              <a:t>规定），则</a:t>
            </a:r>
          </a:p>
          <a:p>
            <a:r>
              <a:rPr lang="zh-CN" altLang="en-US" sz="2000" smtClean="0"/>
              <a:t>不再有未实现分区通风的问题。如果采掘工作面个数不符合</a:t>
            </a:r>
            <a:r>
              <a:rPr lang="en-US" altLang="zh-CN" sz="2000" smtClean="0"/>
              <a:t>《</a:t>
            </a:r>
            <a:r>
              <a:rPr lang="zh-CN" altLang="en-US" sz="2000" smtClean="0"/>
              <a:t>煤</a:t>
            </a:r>
          </a:p>
          <a:p>
            <a:r>
              <a:rPr lang="zh-CN" altLang="en-US" sz="2000" smtClean="0"/>
              <a:t>矿安全规程</a:t>
            </a:r>
            <a:r>
              <a:rPr lang="en-US" altLang="zh-CN" sz="2000" smtClean="0"/>
              <a:t>》</a:t>
            </a:r>
            <a:r>
              <a:rPr lang="zh-CN" altLang="en-US" sz="2000" smtClean="0"/>
              <a:t>规定，执行第四条第（四）项。</a:t>
            </a:r>
            <a:endParaRPr lang="en-US" altLang="zh-CN" sz="2000" smtClean="0"/>
          </a:p>
          <a:p>
            <a:r>
              <a:rPr lang="zh-CN" altLang="en-US" sz="2000" smtClean="0"/>
              <a:t>示意图如图 </a:t>
            </a:r>
            <a:r>
              <a:rPr lang="en-US" sz="2000" smtClean="0"/>
              <a:t>3 </a:t>
            </a:r>
            <a:r>
              <a:rPr lang="zh-CN" altLang="en-US" sz="2000" smtClean="0"/>
              <a:t>所示。</a:t>
            </a:r>
          </a:p>
          <a:p>
            <a:endParaRPr lang="zh-CN" altLang="en-US"/>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
                <a:srgbClr val="000000"/>
              </a:buClr>
              <a:buSzTx/>
              <a:buFont typeface="Arial" pitchFamily="34" charset="0"/>
              <a:buChar char="•"/>
              <a:defRPr/>
            </a:pPr>
            <a:r>
              <a:rPr kumimoji="0" lang="en-US" altLang="zh-CN" sz="1200" b="0" i="0" u="none" strike="noStrike" kern="1200" cap="none" spc="0" normalizeH="0" baseline="0" noProof="1" smtClean="0">
                <a:ln>
                  <a:noFill/>
                </a:ln>
                <a:solidFill>
                  <a:srgbClr val="898989"/>
                </a:solidFill>
                <a:effectLst/>
                <a:uLnTx/>
                <a:uFillTx/>
                <a:latin typeface="Cambria" panose="02040503050406030204" pitchFamily="18" charset="0"/>
                <a:ea typeface="黑体" panose="02010609060101010101" pitchFamily="49" charset="-122"/>
                <a:cs typeface="+mn-cs"/>
              </a:rPr>
              <a:t>{DATE \@ yyyy/M/d|2021/5/1}</a:t>
            </a:r>
            <a:endParaRPr kumimoji="0" lang="en-US" altLang="zh-CN" sz="1200" b="0" i="0" u="none" strike="noStrike" kern="1200" cap="none" spc="0" normalizeH="0" baseline="0" noProof="1">
              <a:ln>
                <a:noFill/>
              </a:ln>
              <a:solidFill>
                <a:srgbClr val="898989"/>
              </a:solidFill>
              <a:effectLst/>
              <a:uLnTx/>
              <a:uFillTx/>
              <a:latin typeface="Cambria" panose="02040503050406030204" pitchFamily="18" charset="0"/>
              <a:ea typeface="黑体" panose="02010609060101010101" pitchFamily="49" charset="-122"/>
              <a:cs typeface="+mn-cs"/>
            </a:endParaRPr>
          </a:p>
        </p:txBody>
      </p:sp>
    </p:spTree>
  </p:cSld>
  <p:clrMapOvr>
    <a:masterClrMapping/>
  </p:clrMapOvr>
  <p:transition/>
  <p:timing/>
</p:sld>
</file>

<file path=ppt/slides/slide4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标题 20481"/>
          <p:cNvSpPr>
            <a:spLocks noGrp="1"/>
          </p:cNvSpPr>
          <p:nvPr>
            <p:ph type="title"/>
          </p:nvPr>
        </p:nvSpPr>
        <p:spPr>
          <a:xfrm>
            <a:off x="500034" y="285728"/>
            <a:ext cx="7570786" cy="706437"/>
          </a:xfrm>
        </p:spPr>
        <p:txBody>
          <a:bodyPr vert="horz" wrap="square" lIns="91440" tIns="45720" rIns="91440" bIns="45720" numCol="1" anchor="ctr" anchorCtr="0" compatLnSpc="1"/>
          <a:lstStyle/>
          <a:p>
            <a:pPr lvl="0">
              <a:spcBef>
                <a:spcPct val="0"/>
              </a:spcBef>
              <a:spcAft>
                <a:spcPct val="0"/>
              </a:spcAft>
              <a:defRPr/>
            </a:pPr>
            <a:r>
              <a:rPr lang="zh-CN" altLang="en-US" sz="2800" noProof="1" smtClean="0">
                <a:solidFill>
                  <a:srgbClr val="FF0000"/>
                </a:solidFill>
                <a:effectLst>
                  <a:outerShdw blurRad="38100" dist="38100" dir="2700000">
                    <a:srgbClr val="000000"/>
                  </a:outerShdw>
                </a:effectLst>
                <a:sym typeface="+mn-ea"/>
              </a:rPr>
              <a:t>第五方面：</a:t>
            </a:r>
            <a:r>
              <a:rPr lang="en-US" sz="2800" smtClean="0">
                <a:solidFill>
                  <a:srgbClr val="FF0000"/>
                </a:solidFill>
              </a:rPr>
              <a:t>“</a:t>
            </a:r>
            <a:r>
              <a:rPr lang="zh-CN" altLang="en-US" sz="2800" smtClean="0">
                <a:solidFill>
                  <a:srgbClr val="FF0000"/>
                </a:solidFill>
              </a:rPr>
              <a:t>通风系统不完善、不可靠</a:t>
            </a:r>
            <a:r>
              <a:rPr lang="en-US" sz="2800" smtClean="0">
                <a:solidFill>
                  <a:srgbClr val="FF0000"/>
                </a:solidFill>
              </a:rPr>
              <a:t>”</a:t>
            </a:r>
            <a:r>
              <a:rPr lang="zh-CN" altLang="en-US" sz="2800" smtClean="0">
                <a:solidFill>
                  <a:srgbClr val="FF0000"/>
                </a:solidFill>
              </a:rPr>
              <a:t>重大事故隐患</a:t>
            </a:r>
            <a:endParaRPr kumimoji="0" lang="zh-CN" altLang="en-US" sz="2800" b="1" i="0" u="none" strike="noStrike" kern="0" cap="none" spc="0" normalizeH="0" baseline="0" noProof="1">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sym typeface="+mn-ea"/>
            </a:endParaRPr>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
                <a:srgbClr val="000000"/>
              </a:buClr>
              <a:buSzTx/>
              <a:buFont typeface="Arial" pitchFamily="34" charset="0"/>
              <a:buChar char="•"/>
              <a:defRPr/>
            </a:pPr>
            <a:r>
              <a:rPr kumimoji="0" lang="en-US" altLang="zh-CN" sz="1200" b="0" i="0" u="none" strike="noStrike" kern="1200" cap="none" spc="0" normalizeH="0" baseline="0" noProof="1" smtClean="0">
                <a:ln>
                  <a:noFill/>
                </a:ln>
                <a:solidFill>
                  <a:srgbClr val="898989"/>
                </a:solidFill>
                <a:effectLst/>
                <a:uLnTx/>
                <a:uFillTx/>
                <a:latin typeface="Cambria" panose="02040503050406030204" pitchFamily="18" charset="0"/>
                <a:ea typeface="黑体" panose="02010609060101010101" pitchFamily="49" charset="-122"/>
                <a:cs typeface="+mn-cs"/>
              </a:rPr>
              <a:t>{DATE \@ yyyy/M/d|2021/5/1}</a:t>
            </a:r>
            <a:endParaRPr kumimoji="0" lang="en-US" altLang="zh-CN" sz="1200" b="0" i="0" u="none" strike="noStrike" kern="1200" cap="none" spc="0" normalizeH="0" baseline="0" noProof="1">
              <a:ln>
                <a:noFill/>
              </a:ln>
              <a:solidFill>
                <a:srgbClr val="898989"/>
              </a:solidFill>
              <a:effectLst/>
              <a:uLnTx/>
              <a:uFillTx/>
              <a:latin typeface="Cambria" panose="02040503050406030204" pitchFamily="18" charset="0"/>
              <a:ea typeface="黑体" panose="02010609060101010101" pitchFamily="49" charset="-122"/>
              <a:cs typeface="+mn-cs"/>
            </a:endParaRPr>
          </a:p>
        </p:txBody>
      </p:sp>
      <p:pic>
        <p:nvPicPr>
          <p:cNvPr id="309250" name="Picture 2"/>
          <p:cNvPicPr>
            <a:picLocks noChangeAspect="1" noChangeArrowheads="1"/>
          </p:cNvPicPr>
          <p:nvPr/>
        </p:nvPicPr>
        <p:blipFill>
          <a:blip r:embed="rId2"/>
          <a:stretch>
            <a:fillRect/>
          </a:stretch>
        </p:blipFill>
        <p:spPr bwMode="auto">
          <a:xfrm>
            <a:off x="715930" y="1071545"/>
            <a:ext cx="7570846" cy="5000661"/>
          </a:xfrm>
          <a:prstGeom prst="rect">
            <a:avLst/>
          </a:prstGeom>
          <a:noFill/>
        </p:spPr>
      </p:pic>
      <p:graphicFrame>
        <p:nvGraphicFramePr>
          <p:cNvPr id="7" name="表格 6"/>
          <p:cNvGraphicFramePr>
            <a:graphicFrameLocks noGrp="1"/>
          </p:cNvGraphicFramePr>
          <p:nvPr/>
        </p:nvGraphicFramePr>
        <p:xfrm>
          <a:off x="2795587" y="6215082"/>
          <a:ext cx="4562495" cy="152400"/>
        </p:xfrm>
        <a:graphic>
          <a:graphicData uri="http://schemas.openxmlformats.org/drawingml/2006/table">
            <a:tbl>
              <a:tblPr/>
              <a:tblGrid>
                <a:gridCol w="4562495"/>
              </a:tblGrid>
              <a:tr h="0">
                <a:tc>
                  <a:txBody>
                    <a:bodyPr vert="horz" wrap="square"/>
                    <a:lstStyle/>
                    <a:p>
                      <a:pPr algn="l">
                        <a:lnSpc>
                          <a:spcPts val="1200"/>
                        </a:lnSpc>
                        <a:spcAft>
                          <a:spcPct val="0"/>
                        </a:spcAft>
                      </a:pPr>
                      <a:r>
                        <a:rPr lang="zh-CN" sz="1600">
                          <a:solidFill>
                            <a:srgbClr val="000000"/>
                          </a:solidFill>
                          <a:latin typeface="SimSun"/>
                          <a:ea typeface="宋体"/>
                          <a:cs typeface="SimSun"/>
                        </a:rPr>
                        <a:t>图</a:t>
                      </a:r>
                      <a:r>
                        <a:rPr lang="zh-CN" sz="1600">
                          <a:solidFill>
                            <a:srgbClr val="000000"/>
                          </a:solidFill>
                          <a:latin typeface="Times New Roman"/>
                          <a:ea typeface="宋体"/>
                          <a:cs typeface="Times New Roman"/>
                        </a:rPr>
                        <a:t> </a:t>
                      </a:r>
                      <a:r>
                        <a:rPr lang="en-US" sz="1600">
                          <a:solidFill>
                            <a:srgbClr val="000000"/>
                          </a:solidFill>
                          <a:latin typeface="SimSun"/>
                          <a:ea typeface="宋体"/>
                          <a:cs typeface="Times New Roman"/>
                        </a:rPr>
                        <a:t>3</a:t>
                      </a:r>
                      <a:r>
                        <a:rPr lang="en-US" sz="1600" spc="310">
                          <a:solidFill>
                            <a:srgbClr val="000000"/>
                          </a:solidFill>
                          <a:latin typeface="Times New Roman"/>
                          <a:ea typeface="宋体"/>
                          <a:cs typeface="Times New Roman"/>
                        </a:rPr>
                        <a:t> </a:t>
                      </a:r>
                      <a:r>
                        <a:rPr lang="zh-CN" sz="1600" spc="5">
                          <a:solidFill>
                            <a:srgbClr val="000000"/>
                          </a:solidFill>
                          <a:latin typeface="KaiTi"/>
                          <a:ea typeface="宋体"/>
                          <a:cs typeface="KaiTi"/>
                        </a:rPr>
                        <a:t>因采区划分问题导致的未实现分区通风示意图</a:t>
                      </a:r>
                      <a:endParaRPr lang="zh-CN" sz="1600">
                        <a:latin typeface="Times New Roman"/>
                        <a:ea typeface="宋体"/>
                      </a:endParaRPr>
                    </a:p>
                  </a:txBody>
                  <a:tcPr marL="0" marR="0" marT="0" marB="0">
                    <a:lnL>
                      <a:noFill/>
                    </a:lnL>
                    <a:lnR>
                      <a:noFill/>
                    </a:lnR>
                    <a:lnT>
                      <a:noFill/>
                    </a:lnT>
                    <a:lnB>
                      <a:noFill/>
                    </a:lnB>
                  </a:tcPr>
                </a:tc>
              </a:tr>
            </a:tbl>
          </a:graphicData>
        </a:graphic>
      </p:graphicFrame>
    </p:spTree>
  </p:cSld>
  <p:clrMapOvr>
    <a:masterClrMapping/>
  </p:clrMapOvr>
  <p:transition/>
  <p:timing/>
</p:sld>
</file>

<file path=ppt/slides/slide4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标题 20481"/>
          <p:cNvSpPr>
            <a:spLocks noGrp="1"/>
          </p:cNvSpPr>
          <p:nvPr>
            <p:ph type="title"/>
          </p:nvPr>
        </p:nvSpPr>
        <p:spPr>
          <a:xfrm>
            <a:off x="500034" y="285728"/>
            <a:ext cx="7570786" cy="706437"/>
          </a:xfrm>
        </p:spPr>
        <p:txBody>
          <a:bodyPr vert="horz" wrap="square" lIns="91440" tIns="45720" rIns="91440" bIns="45720" numCol="1" anchor="ctr" anchorCtr="0" compatLnSpc="1"/>
          <a:lstStyle/>
          <a:p>
            <a:pPr lvl="0">
              <a:spcBef>
                <a:spcPct val="0"/>
              </a:spcBef>
              <a:spcAft>
                <a:spcPct val="0"/>
              </a:spcAft>
              <a:defRPr/>
            </a:pPr>
            <a:r>
              <a:rPr lang="zh-CN" altLang="en-US" sz="2800" noProof="1" smtClean="0">
                <a:solidFill>
                  <a:srgbClr val="FF0000"/>
                </a:solidFill>
                <a:effectLst>
                  <a:outerShdw blurRad="38100" dist="38100" dir="2700000">
                    <a:srgbClr val="000000"/>
                  </a:outerShdw>
                </a:effectLst>
                <a:sym typeface="+mn-ea"/>
              </a:rPr>
              <a:t>第五方面：</a:t>
            </a:r>
            <a:r>
              <a:rPr lang="en-US" sz="2800" smtClean="0">
                <a:solidFill>
                  <a:srgbClr val="FF0000"/>
                </a:solidFill>
              </a:rPr>
              <a:t>“</a:t>
            </a:r>
            <a:r>
              <a:rPr lang="zh-CN" altLang="en-US" sz="2800" smtClean="0">
                <a:solidFill>
                  <a:srgbClr val="FF0000"/>
                </a:solidFill>
              </a:rPr>
              <a:t>通风系统不完善、不可靠</a:t>
            </a:r>
            <a:r>
              <a:rPr lang="en-US" sz="2800" smtClean="0">
                <a:solidFill>
                  <a:srgbClr val="FF0000"/>
                </a:solidFill>
              </a:rPr>
              <a:t>”</a:t>
            </a:r>
            <a:r>
              <a:rPr lang="zh-CN" altLang="en-US" sz="2800" smtClean="0">
                <a:solidFill>
                  <a:srgbClr val="FF0000"/>
                </a:solidFill>
              </a:rPr>
              <a:t>重大事故隐患</a:t>
            </a:r>
            <a:endParaRPr kumimoji="0" lang="zh-CN" altLang="en-US" sz="2800" b="1" i="0" u="none" strike="noStrike" kern="0" cap="none" spc="0" normalizeH="0" baseline="0" noProof="1">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sym typeface="+mn-ea"/>
            </a:endParaRPr>
          </a:p>
        </p:txBody>
      </p:sp>
      <p:sp>
        <p:nvSpPr>
          <p:cNvPr id="67587" name="内容占位符 20482"/>
          <p:cNvSpPr>
            <a:spLocks noGrp="1"/>
          </p:cNvSpPr>
          <p:nvPr>
            <p:ph idx="1"/>
          </p:nvPr>
        </p:nvSpPr>
        <p:spPr>
          <a:xfrm>
            <a:off x="565150" y="976313"/>
            <a:ext cx="8226425" cy="5859462"/>
          </a:xfrm>
        </p:spPr>
        <p:txBody>
          <a:bodyPr vert="horz" wrap="square" lIns="91440" tIns="45720" rIns="91440" bIns="45720" anchor="t" anchorCtr="0"/>
          <a:lstStyle/>
          <a:p>
            <a:r>
              <a:rPr lang="zh-CN" altLang="en-US" sz="2400" smtClean="0">
                <a:solidFill>
                  <a:srgbClr val="FF0000"/>
                </a:solidFill>
              </a:rPr>
              <a:t>（五）高瓦斯、煤与瓦斯突出矿井的任一采（盘）区，开采容易自燃煤层、低瓦斯矿井开采煤层群和分层开采采用联合布置的采（盘）区，未设置专用回风巷，或者突出煤层工作面没有独立的回风系统的；</a:t>
            </a:r>
          </a:p>
          <a:p>
            <a:pPr>
              <a:lnSpc>
                <a:spcPts val="2000"/>
              </a:lnSpc>
            </a:pPr>
            <a:r>
              <a:rPr lang="en-US" altLang="zh-CN" sz="2000" smtClean="0">
                <a:solidFill>
                  <a:srgbClr val="FF0000"/>
                </a:solidFill>
              </a:rPr>
              <a:t>【</a:t>
            </a:r>
            <a:r>
              <a:rPr lang="zh-CN" altLang="en-US" sz="2000" smtClean="0">
                <a:solidFill>
                  <a:srgbClr val="FF0000"/>
                </a:solidFill>
              </a:rPr>
              <a:t>解读</a:t>
            </a:r>
            <a:r>
              <a:rPr lang="en-US" altLang="zh-CN" sz="2000" smtClean="0">
                <a:solidFill>
                  <a:srgbClr val="FF0000"/>
                </a:solidFill>
              </a:rPr>
              <a:t>】</a:t>
            </a:r>
          </a:p>
          <a:p>
            <a:pPr>
              <a:lnSpc>
                <a:spcPts val="2000"/>
              </a:lnSpc>
            </a:pPr>
            <a:r>
              <a:rPr lang="en-US" sz="2000" smtClean="0"/>
              <a:t>1.</a:t>
            </a:r>
            <a:r>
              <a:rPr lang="zh-CN" altLang="en-US" sz="2000" smtClean="0"/>
              <a:t>本条中</a:t>
            </a:r>
            <a:r>
              <a:rPr lang="en-US" sz="2000" smtClean="0"/>
              <a:t>“</a:t>
            </a:r>
            <a:r>
              <a:rPr lang="zh-CN" altLang="en-US" sz="2000" smtClean="0">
                <a:solidFill>
                  <a:srgbClr val="FF0000"/>
                </a:solidFill>
              </a:rPr>
              <a:t>未设置专用回风巷</a:t>
            </a:r>
            <a:r>
              <a:rPr lang="en-US" sz="2000" smtClean="0"/>
              <a:t>”</a:t>
            </a:r>
            <a:r>
              <a:rPr lang="zh-CN" altLang="en-US" sz="2000" smtClean="0"/>
              <a:t>，是指未按照</a:t>
            </a:r>
            <a:r>
              <a:rPr lang="en-US" altLang="zh-CN" sz="2000" smtClean="0"/>
              <a:t>《</a:t>
            </a:r>
            <a:r>
              <a:rPr lang="zh-CN" altLang="en-US" sz="2000" smtClean="0"/>
              <a:t>煤矿安全规程</a:t>
            </a:r>
            <a:r>
              <a:rPr lang="en-US" altLang="zh-CN" sz="2000" smtClean="0"/>
              <a:t>》</a:t>
            </a:r>
            <a:r>
              <a:rPr lang="zh-CN" altLang="en-US" sz="2000" smtClean="0"/>
              <a:t>有关规定设置专门用于回风的巷道的，或者在专用回风巷内运料、安设电气设备的，或者在煤（岩）与瓦斯（二氧化碳）突出区的专用回风巷内行人的（在突出危险区停止爆破、采掘作业、施工顺层预抽钻孔的情况下，短期内进入专用回风巷检查、维修或实施瓦斯抽采工程的除外）。</a:t>
            </a:r>
          </a:p>
          <a:p>
            <a:pPr>
              <a:lnSpc>
                <a:spcPts val="2000"/>
              </a:lnSpc>
            </a:pPr>
            <a:r>
              <a:rPr lang="en-US" sz="2000" smtClean="0"/>
              <a:t>2.</a:t>
            </a:r>
            <a:r>
              <a:rPr lang="zh-CN" altLang="en-US" sz="2000" smtClean="0"/>
              <a:t>本条中</a:t>
            </a:r>
            <a:r>
              <a:rPr lang="en-US" sz="2000" smtClean="0"/>
              <a:t>“</a:t>
            </a:r>
            <a:r>
              <a:rPr lang="zh-CN" altLang="en-US" sz="2000" smtClean="0">
                <a:solidFill>
                  <a:srgbClr val="FF0000"/>
                </a:solidFill>
              </a:rPr>
              <a:t>没有独立的回风系统</a:t>
            </a:r>
            <a:r>
              <a:rPr lang="en-US" sz="2000" smtClean="0"/>
              <a:t>”</a:t>
            </a:r>
            <a:r>
              <a:rPr lang="zh-CN" altLang="en-US" sz="2000" smtClean="0"/>
              <a:t>，是指违反</a:t>
            </a:r>
            <a:r>
              <a:rPr lang="en-US" altLang="zh-CN" sz="2000" smtClean="0"/>
              <a:t>《</a:t>
            </a:r>
            <a:r>
              <a:rPr lang="zh-CN" altLang="en-US" sz="2000" smtClean="0"/>
              <a:t>防治煤与瓦斯突出细则</a:t>
            </a:r>
            <a:r>
              <a:rPr lang="en-US" altLang="zh-CN" sz="2000" smtClean="0"/>
              <a:t>》</a:t>
            </a:r>
            <a:r>
              <a:rPr lang="zh-CN" altLang="en-US" sz="2000" smtClean="0"/>
              <a:t>第三十一条有关规定，存在下列情形之一的：</a:t>
            </a:r>
          </a:p>
          <a:p>
            <a:pPr>
              <a:lnSpc>
                <a:spcPts val="2000"/>
              </a:lnSpc>
            </a:pPr>
            <a:r>
              <a:rPr lang="zh-CN" altLang="en-US" sz="2000" smtClean="0"/>
              <a:t>（</a:t>
            </a:r>
            <a:r>
              <a:rPr lang="en-US" sz="2000" smtClean="0"/>
              <a:t>1</a:t>
            </a:r>
            <a:r>
              <a:rPr lang="zh-CN" altLang="en-US" sz="2000" smtClean="0"/>
              <a:t>）准备采区时，突出煤层掘进巷道的回风经过有人作业的其他采区回风巷的。</a:t>
            </a:r>
          </a:p>
          <a:p>
            <a:pPr>
              <a:lnSpc>
                <a:spcPts val="2000"/>
              </a:lnSpc>
            </a:pPr>
            <a:r>
              <a:rPr lang="zh-CN" altLang="en-US" sz="2000" smtClean="0"/>
              <a:t>（</a:t>
            </a:r>
            <a:r>
              <a:rPr lang="en-US" sz="2000" smtClean="0"/>
              <a:t>2</a:t>
            </a:r>
            <a:r>
              <a:rPr lang="zh-CN" altLang="en-US" sz="2000" smtClean="0"/>
              <a:t>）突出煤层双巷掘进工作面同时作业的。</a:t>
            </a:r>
          </a:p>
          <a:p>
            <a:pPr>
              <a:lnSpc>
                <a:spcPts val="2000"/>
              </a:lnSpc>
            </a:pPr>
            <a:r>
              <a:rPr lang="zh-CN" altLang="en-US" sz="2000" smtClean="0"/>
              <a:t>（</a:t>
            </a:r>
            <a:r>
              <a:rPr lang="en-US" sz="2000" smtClean="0"/>
              <a:t>3</a:t>
            </a:r>
            <a:r>
              <a:rPr lang="zh-CN" altLang="en-US" sz="2000" smtClean="0"/>
              <a:t>）突出煤层区域预测为危险区域的采掘工作面，其进入专用回风巷前的回风切断其他采掘作业地点唯一安全出口的。</a:t>
            </a:r>
            <a:endParaRPr lang="zh-CN" altLang="en-US" sz="2000"/>
          </a:p>
        </p:txBody>
      </p:sp>
    </p:spTree>
  </p:cSld>
  <p:clrMapOvr>
    <a:masterClrMapping/>
  </p:clrMapOvr>
  <p:transition spd="slow"/>
  <p:timing/>
</p:sld>
</file>

<file path=ppt/slides/slide4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标题 20481"/>
          <p:cNvSpPr>
            <a:spLocks noGrp="1"/>
          </p:cNvSpPr>
          <p:nvPr>
            <p:ph type="title"/>
          </p:nvPr>
        </p:nvSpPr>
        <p:spPr>
          <a:xfrm>
            <a:off x="500034" y="285728"/>
            <a:ext cx="7570786" cy="706437"/>
          </a:xfrm>
        </p:spPr>
        <p:txBody>
          <a:bodyPr vert="horz" wrap="square" lIns="91440" tIns="45720" rIns="91440" bIns="45720" numCol="1" anchor="ctr" anchorCtr="0" compatLnSpc="1"/>
          <a:lstStyle/>
          <a:p>
            <a:pPr lvl="0">
              <a:spcBef>
                <a:spcPct val="0"/>
              </a:spcBef>
              <a:spcAft>
                <a:spcPct val="0"/>
              </a:spcAft>
              <a:defRPr/>
            </a:pPr>
            <a:r>
              <a:rPr lang="zh-CN" altLang="en-US" sz="2800" noProof="1" smtClean="0">
                <a:solidFill>
                  <a:srgbClr val="FF0000"/>
                </a:solidFill>
                <a:effectLst>
                  <a:outerShdw blurRad="38100" dist="38100" dir="2700000">
                    <a:srgbClr val="000000"/>
                  </a:outerShdw>
                </a:effectLst>
                <a:sym typeface="+mn-ea"/>
              </a:rPr>
              <a:t>第五方面：</a:t>
            </a:r>
            <a:r>
              <a:rPr lang="en-US" sz="2800" smtClean="0">
                <a:solidFill>
                  <a:srgbClr val="FF0000"/>
                </a:solidFill>
              </a:rPr>
              <a:t>“</a:t>
            </a:r>
            <a:r>
              <a:rPr lang="zh-CN" altLang="en-US" sz="2800" smtClean="0">
                <a:solidFill>
                  <a:srgbClr val="FF0000"/>
                </a:solidFill>
              </a:rPr>
              <a:t>通风系统不完善、不可靠</a:t>
            </a:r>
            <a:r>
              <a:rPr lang="en-US" sz="2800" smtClean="0">
                <a:solidFill>
                  <a:srgbClr val="FF0000"/>
                </a:solidFill>
              </a:rPr>
              <a:t>”</a:t>
            </a:r>
            <a:r>
              <a:rPr lang="zh-CN" altLang="en-US" sz="2800" smtClean="0">
                <a:solidFill>
                  <a:srgbClr val="FF0000"/>
                </a:solidFill>
              </a:rPr>
              <a:t>重大事故隐患</a:t>
            </a:r>
            <a:endParaRPr kumimoji="0" lang="zh-CN" altLang="en-US" sz="2800" b="1" i="0" u="none" strike="noStrike" kern="0" cap="none" spc="0" normalizeH="0" baseline="0" noProof="1">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sym typeface="+mn-ea"/>
            </a:endParaRPr>
          </a:p>
        </p:txBody>
      </p:sp>
      <p:sp>
        <p:nvSpPr>
          <p:cNvPr id="68611" name="内容占位符 20482"/>
          <p:cNvSpPr>
            <a:spLocks noGrp="1"/>
          </p:cNvSpPr>
          <p:nvPr>
            <p:ph idx="1"/>
          </p:nvPr>
        </p:nvSpPr>
        <p:spPr>
          <a:xfrm>
            <a:off x="214282" y="1070000"/>
            <a:ext cx="8583615" cy="5502272"/>
          </a:xfrm>
        </p:spPr>
        <p:txBody>
          <a:bodyPr vert="horz" wrap="square" lIns="91440" tIns="45720" rIns="91440" bIns="45720" anchor="t" anchorCtr="0"/>
          <a:lstStyle/>
          <a:p>
            <a:r>
              <a:rPr lang="zh-CN" altLang="en-US" sz="2400" smtClean="0">
                <a:solidFill>
                  <a:srgbClr val="FF0000"/>
                </a:solidFill>
              </a:rPr>
              <a:t>（六）进、回风井之间和主要进、回风巷之间联络巷中的风墙、风门不符合</a:t>
            </a:r>
            <a:r>
              <a:rPr lang="en-US" altLang="zh-CN" sz="2400" smtClean="0">
                <a:solidFill>
                  <a:srgbClr val="FF0000"/>
                </a:solidFill>
              </a:rPr>
              <a:t>《</a:t>
            </a:r>
            <a:r>
              <a:rPr lang="zh-CN" altLang="en-US" sz="2400" smtClean="0">
                <a:solidFill>
                  <a:srgbClr val="FF0000"/>
                </a:solidFill>
              </a:rPr>
              <a:t>煤矿安全规程</a:t>
            </a:r>
            <a:r>
              <a:rPr lang="en-US" altLang="zh-CN" sz="2400" smtClean="0">
                <a:solidFill>
                  <a:srgbClr val="FF0000"/>
                </a:solidFill>
              </a:rPr>
              <a:t>》</a:t>
            </a:r>
            <a:r>
              <a:rPr lang="zh-CN" altLang="en-US" sz="2400" smtClean="0">
                <a:solidFill>
                  <a:srgbClr val="FF0000"/>
                </a:solidFill>
              </a:rPr>
              <a:t>规定，造成风流短路的；</a:t>
            </a:r>
          </a:p>
          <a:p>
            <a:r>
              <a:rPr lang="en-US" altLang="zh-CN" sz="2000" smtClean="0">
                <a:solidFill>
                  <a:srgbClr val="FF0000"/>
                </a:solidFill>
              </a:rPr>
              <a:t>【</a:t>
            </a:r>
            <a:r>
              <a:rPr lang="zh-CN" altLang="en-US" sz="2000" smtClean="0">
                <a:solidFill>
                  <a:srgbClr val="FF0000"/>
                </a:solidFill>
              </a:rPr>
              <a:t>解读</a:t>
            </a:r>
            <a:r>
              <a:rPr lang="en-US" altLang="zh-CN" sz="2000" smtClean="0">
                <a:solidFill>
                  <a:srgbClr val="FF0000"/>
                </a:solidFill>
              </a:rPr>
              <a:t>】</a:t>
            </a:r>
          </a:p>
          <a:p>
            <a:pPr>
              <a:lnSpc>
                <a:spcPts val="2000"/>
              </a:lnSpc>
            </a:pPr>
            <a:r>
              <a:rPr lang="zh-CN" altLang="en-US" sz="2000" smtClean="0"/>
              <a:t>本条中</a:t>
            </a:r>
            <a:r>
              <a:rPr lang="en-US" sz="2000" smtClean="0"/>
              <a:t>“</a:t>
            </a:r>
            <a:r>
              <a:rPr lang="zh-CN" altLang="en-US" sz="2000" smtClean="0"/>
              <a:t>不符合</a:t>
            </a:r>
            <a:r>
              <a:rPr lang="en-US" altLang="zh-CN" sz="2000" smtClean="0"/>
              <a:t>《</a:t>
            </a:r>
            <a:r>
              <a:rPr lang="zh-CN" altLang="en-US" sz="2000" smtClean="0"/>
              <a:t>煤矿安全规程</a:t>
            </a:r>
            <a:r>
              <a:rPr lang="en-US" altLang="zh-CN" sz="2000" smtClean="0"/>
              <a:t>》</a:t>
            </a:r>
            <a:r>
              <a:rPr lang="zh-CN" altLang="en-US" sz="2000" smtClean="0"/>
              <a:t>规定</a:t>
            </a:r>
            <a:r>
              <a:rPr lang="en-US" sz="2000" smtClean="0"/>
              <a:t>”</a:t>
            </a:r>
            <a:r>
              <a:rPr lang="zh-CN" altLang="en-US" sz="2000" smtClean="0"/>
              <a:t>，是指违反</a:t>
            </a:r>
            <a:r>
              <a:rPr lang="en-US" altLang="zh-CN" sz="2000" smtClean="0"/>
              <a:t>《</a:t>
            </a:r>
            <a:r>
              <a:rPr lang="zh-CN" altLang="en-US" sz="2000" smtClean="0"/>
              <a:t>煤矿安全规程</a:t>
            </a:r>
            <a:r>
              <a:rPr lang="en-US" altLang="zh-CN" sz="2000" smtClean="0"/>
              <a:t>》</a:t>
            </a:r>
            <a:r>
              <a:rPr lang="zh-CN" altLang="en-US" sz="2000" smtClean="0"/>
              <a:t>第一百四十四条有关规定，进、回风井之间和主要进、回风巷之间的每条联络巷中</a:t>
            </a:r>
            <a:r>
              <a:rPr lang="en-US" sz="2000" smtClean="0"/>
              <a:t>,</a:t>
            </a:r>
            <a:r>
              <a:rPr lang="zh-CN" altLang="en-US" sz="2000" smtClean="0"/>
              <a:t>未砌筑永久性风墙，需要使用联络巷的</a:t>
            </a:r>
            <a:r>
              <a:rPr lang="en-US" sz="2000" smtClean="0"/>
              <a:t>,</a:t>
            </a:r>
            <a:r>
              <a:rPr lang="zh-CN" altLang="en-US" sz="2000" smtClean="0"/>
              <a:t>未安设２道联锁的正向风门和２道反向风门（含具有同等作用的风门）的，或者联锁失效、风门不能自动关闭的。</a:t>
            </a:r>
          </a:p>
          <a:p>
            <a:r>
              <a:rPr lang="zh-CN" altLang="en-US" sz="2400" smtClean="0">
                <a:solidFill>
                  <a:srgbClr val="FF0000"/>
                </a:solidFill>
              </a:rPr>
              <a:t>（七）采区进、回风巷未贯穿整个采区，或者虽贯穿整个采区但一段进风、一段回风，或者采用倾斜长壁布置，大巷未超前至少 </a:t>
            </a:r>
            <a:r>
              <a:rPr lang="en-US" sz="2400" smtClean="0">
                <a:solidFill>
                  <a:srgbClr val="FF0000"/>
                </a:solidFill>
              </a:rPr>
              <a:t>2 </a:t>
            </a:r>
            <a:r>
              <a:rPr lang="zh-CN" altLang="en-US" sz="2400" smtClean="0">
                <a:solidFill>
                  <a:srgbClr val="FF0000"/>
                </a:solidFill>
              </a:rPr>
              <a:t>个区段构成通风系统即开掘其他巷道的；</a:t>
            </a:r>
          </a:p>
          <a:p>
            <a:r>
              <a:rPr lang="en-US" altLang="zh-CN" sz="2000" smtClean="0">
                <a:solidFill>
                  <a:srgbClr val="FF0000"/>
                </a:solidFill>
              </a:rPr>
              <a:t>【</a:t>
            </a:r>
            <a:r>
              <a:rPr lang="zh-CN" altLang="en-US" sz="2000" smtClean="0">
                <a:solidFill>
                  <a:srgbClr val="FF0000"/>
                </a:solidFill>
              </a:rPr>
              <a:t>解读</a:t>
            </a:r>
            <a:r>
              <a:rPr lang="en-US" altLang="zh-CN" sz="2000" smtClean="0">
                <a:solidFill>
                  <a:srgbClr val="FF0000"/>
                </a:solidFill>
              </a:rPr>
              <a:t>】</a:t>
            </a:r>
          </a:p>
          <a:p>
            <a:pPr>
              <a:lnSpc>
                <a:spcPts val="2000"/>
              </a:lnSpc>
            </a:pPr>
            <a:r>
              <a:rPr lang="en-US" sz="2000" smtClean="0"/>
              <a:t>1.</a:t>
            </a:r>
            <a:r>
              <a:rPr lang="zh-CN" altLang="en-US" sz="2000" smtClean="0"/>
              <a:t>本条中</a:t>
            </a:r>
            <a:r>
              <a:rPr lang="en-US" sz="2000" smtClean="0"/>
              <a:t>“</a:t>
            </a:r>
            <a:r>
              <a:rPr lang="zh-CN" altLang="en-US" sz="2000" smtClean="0"/>
              <a:t>采区进、回风巷贯穿整个采区</a:t>
            </a:r>
            <a:r>
              <a:rPr lang="en-US" sz="2000" smtClean="0"/>
              <a:t>”</a:t>
            </a:r>
            <a:r>
              <a:rPr lang="zh-CN" altLang="en-US" sz="2000" smtClean="0"/>
              <a:t>，是指采区进、回风上（下）山必须贯穿整个采区。</a:t>
            </a:r>
          </a:p>
          <a:p>
            <a:pPr>
              <a:lnSpc>
                <a:spcPts val="2000"/>
              </a:lnSpc>
            </a:pPr>
            <a:r>
              <a:rPr lang="zh-CN" altLang="en-US" sz="2000" smtClean="0"/>
              <a:t>采区进风上山布置到与采区最上一个区段工作面的进风巷道和采区回风上山连接，可以不到采区上部边界。</a:t>
            </a:r>
          </a:p>
          <a:p>
            <a:pPr marL="0" indent="457200" latinLnBrk="0">
              <a:lnSpc>
                <a:spcPct val="150000"/>
              </a:lnSpc>
              <a:spcBef>
                <a:spcPct val="0"/>
              </a:spcBef>
              <a:buSzTx/>
              <a:buFont typeface="Arial" pitchFamily="34" charset="0"/>
              <a:buNone/>
            </a:pPr>
            <a:endParaRPr lang="zh-CN" altLang="en-US" sz="2000"/>
          </a:p>
        </p:txBody>
      </p:sp>
    </p:spTree>
  </p:cSld>
  <p:clrMapOvr>
    <a:masterClrMapping/>
  </p:clrMapOvr>
  <p:transition spd="slow"/>
  <p:timing/>
</p:sld>
</file>

<file path=ppt/slides/slide4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标题 20481"/>
          <p:cNvSpPr>
            <a:spLocks noGrp="1"/>
          </p:cNvSpPr>
          <p:nvPr>
            <p:ph type="title"/>
          </p:nvPr>
        </p:nvSpPr>
        <p:spPr>
          <a:xfrm>
            <a:off x="500034" y="285728"/>
            <a:ext cx="7570786" cy="706437"/>
          </a:xfrm>
        </p:spPr>
        <p:txBody>
          <a:bodyPr vert="horz" wrap="square" lIns="91440" tIns="45720" rIns="91440" bIns="45720" numCol="1" anchor="ctr" anchorCtr="0" compatLnSpc="1"/>
          <a:lstStyle/>
          <a:p>
            <a:pPr lvl="0">
              <a:spcBef>
                <a:spcPct val="0"/>
              </a:spcBef>
              <a:spcAft>
                <a:spcPct val="0"/>
              </a:spcAft>
              <a:defRPr/>
            </a:pPr>
            <a:r>
              <a:rPr lang="zh-CN" altLang="en-US" sz="2800" noProof="1" smtClean="0">
                <a:solidFill>
                  <a:srgbClr val="FF0000"/>
                </a:solidFill>
                <a:effectLst>
                  <a:outerShdw blurRad="38100" dist="38100" dir="2700000">
                    <a:srgbClr val="000000"/>
                  </a:outerShdw>
                </a:effectLst>
                <a:sym typeface="+mn-ea"/>
              </a:rPr>
              <a:t>第五方面：</a:t>
            </a:r>
            <a:r>
              <a:rPr lang="en-US" sz="2800" smtClean="0">
                <a:solidFill>
                  <a:srgbClr val="FF0000"/>
                </a:solidFill>
              </a:rPr>
              <a:t>“</a:t>
            </a:r>
            <a:r>
              <a:rPr lang="zh-CN" altLang="en-US" sz="2800" smtClean="0">
                <a:solidFill>
                  <a:srgbClr val="FF0000"/>
                </a:solidFill>
              </a:rPr>
              <a:t>通风系统不完善、不可靠</a:t>
            </a:r>
            <a:r>
              <a:rPr lang="en-US" sz="2800" smtClean="0">
                <a:solidFill>
                  <a:srgbClr val="FF0000"/>
                </a:solidFill>
              </a:rPr>
              <a:t>”</a:t>
            </a:r>
            <a:r>
              <a:rPr lang="zh-CN" altLang="en-US" sz="2800" smtClean="0">
                <a:solidFill>
                  <a:srgbClr val="FF0000"/>
                </a:solidFill>
              </a:rPr>
              <a:t>重大事故隐患</a:t>
            </a:r>
            <a:endParaRPr kumimoji="0" lang="zh-CN" altLang="en-US" sz="2800" b="1" i="0" u="none" strike="noStrike" kern="0" cap="none" spc="0" normalizeH="0" baseline="0" noProof="1">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sym typeface="+mn-ea"/>
            </a:endParaRPr>
          </a:p>
        </p:txBody>
      </p:sp>
      <p:sp>
        <p:nvSpPr>
          <p:cNvPr id="69635" name="内容占位符 20482"/>
          <p:cNvSpPr>
            <a:spLocks noGrp="1"/>
          </p:cNvSpPr>
          <p:nvPr>
            <p:ph idx="1"/>
          </p:nvPr>
        </p:nvSpPr>
        <p:spPr>
          <a:xfrm>
            <a:off x="565150" y="976313"/>
            <a:ext cx="8226425" cy="1452555"/>
          </a:xfrm>
        </p:spPr>
        <p:txBody>
          <a:bodyPr vert="horz" wrap="square" lIns="91440" tIns="45720" rIns="91440" bIns="45720" anchor="t" anchorCtr="0"/>
          <a:lstStyle/>
          <a:p>
            <a:r>
              <a:rPr lang="en-US" sz="2000" smtClean="0"/>
              <a:t>2.</a:t>
            </a:r>
            <a:r>
              <a:rPr lang="zh-CN" altLang="en-US" sz="2000" smtClean="0"/>
              <a:t>本条中</a:t>
            </a:r>
            <a:r>
              <a:rPr lang="en-US" sz="2000" smtClean="0"/>
              <a:t>“</a:t>
            </a:r>
            <a:r>
              <a:rPr lang="zh-CN" altLang="en-US" sz="2000" smtClean="0"/>
              <a:t>一段进风、一段回风</a:t>
            </a:r>
            <a:r>
              <a:rPr lang="en-US" sz="2000" smtClean="0"/>
              <a:t>”</a:t>
            </a:r>
            <a:r>
              <a:rPr lang="zh-CN" altLang="en-US" sz="2000" smtClean="0"/>
              <a:t>，是指同一条采区上（下）</a:t>
            </a:r>
          </a:p>
          <a:p>
            <a:r>
              <a:rPr lang="zh-CN" altLang="en-US" sz="2000" smtClean="0"/>
              <a:t>山或倾斜长壁式开采的同一条盘区大巷，用风门或者挡风墙隔</a:t>
            </a:r>
          </a:p>
          <a:p>
            <a:r>
              <a:rPr lang="zh-CN" altLang="en-US" sz="2000" smtClean="0"/>
              <a:t>成两段，一段为采掘工作面的进风，另一段为采掘工作面的回</a:t>
            </a:r>
          </a:p>
          <a:p>
            <a:r>
              <a:rPr lang="zh-CN" altLang="en-US" sz="2000" smtClean="0"/>
              <a:t>风的情形，如图 </a:t>
            </a:r>
            <a:r>
              <a:rPr lang="en-US" sz="2000" smtClean="0"/>
              <a:t>4 </a:t>
            </a:r>
            <a:r>
              <a:rPr lang="zh-CN" altLang="en-US" sz="2000" smtClean="0"/>
              <a:t>所示。</a:t>
            </a:r>
          </a:p>
          <a:p>
            <a:pPr marL="0" indent="457200">
              <a:lnSpc>
                <a:spcPct val="150000"/>
              </a:lnSpc>
              <a:spcBef>
                <a:spcPct val="0"/>
              </a:spcBef>
              <a:buSzTx/>
              <a:buNone/>
            </a:pPr>
            <a:endParaRPr lang="zh-CN" altLang="en-US" sz="2000"/>
          </a:p>
        </p:txBody>
      </p:sp>
      <p:sp>
        <p:nvSpPr>
          <p:cNvPr id="69636" name="日期占位符 20483"/>
          <p:cNvSpPr txBox="1">
            <a:spLocks noGrp="1"/>
          </p:cNvSpPr>
          <p:nvPr>
            <p:ph type="dt" sz="half" idx="10"/>
          </p:nvPr>
        </p:nvSpPr>
        <p:spPr/>
        <p:txBody>
          <a:bodyPr anchor="ctr" anchorCtr="0"/>
          <a:lstStyle>
            <a:lvl1pPr marL="0" lvl="0" indent="0" algn="l" defTabSz="914400" rtl="0" eaLnBrk="0" fontAlgn="base" latinLnBrk="0" hangingPunct="0">
              <a:lnSpc>
                <a:spcPct val="100000"/>
              </a:lnSpc>
              <a:spcBef>
                <a:spcPct val="0"/>
              </a:spcBef>
              <a:spcAft>
                <a:spcPct val="0"/>
              </a:spcAft>
              <a:buSzTx/>
              <a:buFont typeface="Times New Roman" panose="02020603050405020304" pitchFamily="18"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5pPr>
          </a:lstStyle>
          <a:p>
            <a:pPr lvl="0" eaLnBrk="1" hangingPunct="1">
              <a:buFont typeface="Arial" pitchFamily="34" charset="0"/>
              <a:buChar char="•"/>
            </a:pPr>
            <a:fld id="{BB962C8B-B14F-4D97-AF65-F5344CB8AC3E}" type="datetime5">
              <a:rPr lang="en-US" altLang="en-US" sz="1200">
                <a:solidFill>
                  <a:srgbClr val="898989"/>
                </a:solidFill>
                <a:latin typeface="Cambria" panose="02040503050406030204" pitchFamily="18" charset="0"/>
                <a:ea typeface="黑体" panose="02010609060101010101" pitchFamily="49" charset="-122"/>
              </a:rPr>
              <a:pPr lvl="0" eaLnBrk="1" hangingPunct="1">
                <a:buFont typeface="Arial" pitchFamily="34" charset="0"/>
                <a:buChar char="•"/>
              </a:pPr>
              <a:t>16-Sep-24</a:t>
            </a:fld>
            <a:endParaRPr lang="en-US" altLang="en-US" sz="1200">
              <a:solidFill>
                <a:srgbClr val="898989"/>
              </a:solidFill>
              <a:latin typeface="Cambria" panose="02040503050406030204" pitchFamily="18" charset="0"/>
              <a:ea typeface="黑体" panose="02010609060101010101" pitchFamily="49" charset="-122"/>
            </a:endParaRPr>
          </a:p>
        </p:txBody>
      </p:sp>
      <p:pic>
        <p:nvPicPr>
          <p:cNvPr id="9217" name="Picture 1"/>
          <p:cNvPicPr>
            <a:picLocks noChangeAspect="1" noChangeArrowheads="1"/>
          </p:cNvPicPr>
          <p:nvPr/>
        </p:nvPicPr>
        <p:blipFill>
          <a:blip r:embed="rId2"/>
          <a:stretch>
            <a:fillRect/>
          </a:stretch>
        </p:blipFill>
        <p:spPr bwMode="auto">
          <a:xfrm>
            <a:off x="928662" y="2428868"/>
            <a:ext cx="7215238" cy="3714776"/>
          </a:xfrm>
          <a:prstGeom prst="rect">
            <a:avLst/>
          </a:prstGeom>
          <a:noFill/>
        </p:spPr>
      </p:pic>
      <p:graphicFrame>
        <p:nvGraphicFramePr>
          <p:cNvPr id="8" name="表格 7"/>
          <p:cNvGraphicFramePr>
            <a:graphicFrameLocks noGrp="1"/>
          </p:cNvGraphicFramePr>
          <p:nvPr/>
        </p:nvGraphicFramePr>
        <p:xfrm>
          <a:off x="3595687" y="6205558"/>
          <a:ext cx="1952625" cy="152400"/>
        </p:xfrm>
        <a:graphic>
          <a:graphicData uri="http://schemas.openxmlformats.org/drawingml/2006/table">
            <a:tbl>
              <a:tblPr/>
              <a:tblGrid>
                <a:gridCol w="1952625"/>
              </a:tblGrid>
              <a:tr h="0">
                <a:tc>
                  <a:txBody>
                    <a:bodyPr vert="horz" wrap="square"/>
                    <a:lstStyle/>
                    <a:p>
                      <a:pPr algn="l">
                        <a:lnSpc>
                          <a:spcPts val="1200"/>
                        </a:lnSpc>
                        <a:spcAft>
                          <a:spcPct val="0"/>
                        </a:spcAft>
                      </a:pPr>
                      <a:r>
                        <a:rPr lang="zh-CN" sz="1200">
                          <a:solidFill>
                            <a:srgbClr val="000000"/>
                          </a:solidFill>
                          <a:latin typeface="SimSun"/>
                          <a:ea typeface="宋体"/>
                          <a:cs typeface="SimSun"/>
                        </a:rPr>
                        <a:t>图</a:t>
                      </a:r>
                      <a:r>
                        <a:rPr lang="zh-CN" sz="1200">
                          <a:solidFill>
                            <a:srgbClr val="000000"/>
                          </a:solidFill>
                          <a:latin typeface="Times New Roman"/>
                          <a:ea typeface="宋体"/>
                          <a:cs typeface="Times New Roman"/>
                        </a:rPr>
                        <a:t> </a:t>
                      </a:r>
                      <a:r>
                        <a:rPr lang="en-US" sz="1200">
                          <a:solidFill>
                            <a:srgbClr val="000000"/>
                          </a:solidFill>
                          <a:latin typeface="SimSun"/>
                          <a:ea typeface="宋体"/>
                          <a:cs typeface="Times New Roman"/>
                        </a:rPr>
                        <a:t>4</a:t>
                      </a:r>
                      <a:r>
                        <a:rPr lang="en-US" sz="1200" spc="910">
                          <a:solidFill>
                            <a:srgbClr val="000000"/>
                          </a:solidFill>
                          <a:latin typeface="Times New Roman"/>
                          <a:ea typeface="宋体"/>
                          <a:cs typeface="Times New Roman"/>
                        </a:rPr>
                        <a:t> </a:t>
                      </a:r>
                      <a:r>
                        <a:rPr lang="zh-CN" sz="1200" spc="5">
                          <a:solidFill>
                            <a:srgbClr val="000000"/>
                          </a:solidFill>
                          <a:latin typeface="KaiTi"/>
                          <a:ea typeface="宋体"/>
                          <a:cs typeface="KaiTi"/>
                        </a:rPr>
                        <a:t>某矿采区通风系统图</a:t>
                      </a:r>
                      <a:endParaRPr lang="zh-CN" sz="1200">
                        <a:latin typeface="Times New Roman"/>
                        <a:ea typeface="宋体"/>
                      </a:endParaRPr>
                    </a:p>
                  </a:txBody>
                  <a:tcPr marL="0" marR="0" marT="0" marB="0">
                    <a:lnL>
                      <a:noFill/>
                    </a:lnL>
                    <a:lnR>
                      <a:noFill/>
                    </a:lnR>
                    <a:lnT>
                      <a:noFill/>
                    </a:lnT>
                    <a:lnB>
                      <a:noFill/>
                    </a:lnB>
                  </a:tcPr>
                </a:tc>
              </a:tr>
            </a:tbl>
          </a:graphicData>
        </a:graphic>
      </p:graphicFrame>
    </p:spTree>
  </p:cSld>
  <p:clrMapOvr>
    <a:masterClrMapping/>
  </p:clrMapOvr>
  <p:transition spd="slow"/>
  <p:timing/>
</p:sld>
</file>

<file path=ppt/slides/slide4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标题 20481"/>
          <p:cNvSpPr>
            <a:spLocks noGrp="1"/>
          </p:cNvSpPr>
          <p:nvPr>
            <p:ph type="title"/>
          </p:nvPr>
        </p:nvSpPr>
        <p:spPr>
          <a:xfrm>
            <a:off x="500034" y="285728"/>
            <a:ext cx="7570786" cy="706437"/>
          </a:xfrm>
        </p:spPr>
        <p:txBody>
          <a:bodyPr vert="horz" wrap="square" lIns="91440" tIns="45720" rIns="91440" bIns="45720" numCol="1" anchor="ctr" anchorCtr="0" compatLnSpc="1"/>
          <a:lstStyle/>
          <a:p>
            <a:pPr lvl="0">
              <a:spcBef>
                <a:spcPct val="0"/>
              </a:spcBef>
              <a:spcAft>
                <a:spcPct val="0"/>
              </a:spcAft>
              <a:defRPr/>
            </a:pPr>
            <a:r>
              <a:rPr lang="zh-CN" altLang="en-US" sz="2800" noProof="1" smtClean="0">
                <a:solidFill>
                  <a:srgbClr val="FF0000"/>
                </a:solidFill>
                <a:effectLst>
                  <a:outerShdw blurRad="38100" dist="38100" dir="2700000">
                    <a:srgbClr val="000000"/>
                  </a:outerShdw>
                </a:effectLst>
                <a:sym typeface="+mn-ea"/>
              </a:rPr>
              <a:t>第五方面：</a:t>
            </a:r>
            <a:r>
              <a:rPr lang="en-US" sz="2800" smtClean="0">
                <a:solidFill>
                  <a:srgbClr val="FF0000"/>
                </a:solidFill>
              </a:rPr>
              <a:t>“</a:t>
            </a:r>
            <a:r>
              <a:rPr lang="zh-CN" altLang="en-US" sz="2800" smtClean="0">
                <a:solidFill>
                  <a:srgbClr val="FF0000"/>
                </a:solidFill>
              </a:rPr>
              <a:t>通风系统不完善、不可靠</a:t>
            </a:r>
            <a:r>
              <a:rPr lang="en-US" sz="2800" smtClean="0">
                <a:solidFill>
                  <a:srgbClr val="FF0000"/>
                </a:solidFill>
              </a:rPr>
              <a:t>”</a:t>
            </a:r>
            <a:r>
              <a:rPr lang="zh-CN" altLang="en-US" sz="2800" smtClean="0">
                <a:solidFill>
                  <a:srgbClr val="FF0000"/>
                </a:solidFill>
              </a:rPr>
              <a:t>重大事故隐患</a:t>
            </a:r>
            <a:endParaRPr kumimoji="0" lang="zh-CN" altLang="en-US" sz="2800" b="1" i="0" u="none" strike="noStrike" kern="0" cap="none" spc="0" normalizeH="0" baseline="0" noProof="1">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sym typeface="+mn-ea"/>
            </a:endParaRPr>
          </a:p>
        </p:txBody>
      </p:sp>
      <p:sp>
        <p:nvSpPr>
          <p:cNvPr id="71683" name="内容占位符 20482"/>
          <p:cNvSpPr>
            <a:spLocks noGrp="1"/>
          </p:cNvSpPr>
          <p:nvPr>
            <p:ph idx="1"/>
          </p:nvPr>
        </p:nvSpPr>
        <p:spPr>
          <a:xfrm>
            <a:off x="565150" y="1070000"/>
            <a:ext cx="8226425" cy="1573182"/>
          </a:xfrm>
        </p:spPr>
        <p:txBody>
          <a:bodyPr vert="horz" wrap="square" lIns="91440" tIns="45720" rIns="91440" bIns="45720" anchor="t" anchorCtr="0"/>
          <a:lstStyle/>
          <a:p>
            <a:r>
              <a:rPr lang="en-US" sz="2000" smtClean="0"/>
              <a:t>3.</a:t>
            </a:r>
            <a:r>
              <a:rPr lang="zh-CN" altLang="en-US" sz="2000" smtClean="0"/>
              <a:t>本条中</a:t>
            </a:r>
            <a:r>
              <a:rPr lang="en-US" sz="2000" smtClean="0"/>
              <a:t>“</a:t>
            </a:r>
            <a:r>
              <a:rPr lang="zh-CN" altLang="en-US" sz="2000" smtClean="0"/>
              <a:t>大巷未超前至少 </a:t>
            </a:r>
            <a:r>
              <a:rPr lang="en-US" sz="2000" smtClean="0"/>
              <a:t>2 </a:t>
            </a:r>
            <a:r>
              <a:rPr lang="zh-CN" altLang="en-US" sz="2000" smtClean="0"/>
              <a:t>个区段构成通风系统即开掘其他巷道</a:t>
            </a:r>
            <a:r>
              <a:rPr lang="en-US" sz="2000" smtClean="0"/>
              <a:t>”</a:t>
            </a:r>
            <a:r>
              <a:rPr lang="zh-CN" altLang="en-US" sz="2000" smtClean="0"/>
              <a:t>，是指违反</a:t>
            </a:r>
            <a:r>
              <a:rPr lang="en-US" altLang="zh-CN" sz="2000" smtClean="0"/>
              <a:t>《</a:t>
            </a:r>
            <a:r>
              <a:rPr lang="zh-CN" altLang="en-US" sz="2000" smtClean="0"/>
              <a:t>煤矿安全规程</a:t>
            </a:r>
            <a:r>
              <a:rPr lang="en-US" altLang="zh-CN" sz="2000" smtClean="0"/>
              <a:t>》</a:t>
            </a:r>
            <a:r>
              <a:rPr lang="zh-CN" altLang="en-US" sz="2000" smtClean="0"/>
              <a:t>第一百四十九条有关规定，采用倾斜长壁布置时，大巷未超前至少 </a:t>
            </a:r>
            <a:r>
              <a:rPr lang="en-US" sz="2000" smtClean="0"/>
              <a:t>2 </a:t>
            </a:r>
            <a:r>
              <a:rPr lang="zh-CN" altLang="en-US" sz="2000" smtClean="0"/>
              <a:t>个区段（大巷已掘至盘区边界，不具备超前 </a:t>
            </a:r>
            <a:r>
              <a:rPr lang="en-US" sz="2000" smtClean="0"/>
              <a:t>2 </a:t>
            </a:r>
            <a:r>
              <a:rPr lang="zh-CN" altLang="en-US" sz="2000" smtClean="0"/>
              <a:t>个区段条件的除外），并构成通风系统，开掘其他巷道的情形。</a:t>
            </a:r>
          </a:p>
          <a:p>
            <a:r>
              <a:rPr lang="zh-CN" altLang="en-US" sz="2000" smtClean="0"/>
              <a:t>图 </a:t>
            </a:r>
            <a:r>
              <a:rPr lang="en-US" sz="2000" smtClean="0"/>
              <a:t>5 </a:t>
            </a:r>
            <a:r>
              <a:rPr lang="zh-CN" altLang="en-US" sz="2000" smtClean="0"/>
              <a:t>所示为至少超前 </a:t>
            </a:r>
            <a:r>
              <a:rPr lang="en-US" sz="2000" smtClean="0"/>
              <a:t>2 </a:t>
            </a:r>
            <a:r>
              <a:rPr lang="zh-CN" altLang="en-US" sz="2000" smtClean="0"/>
              <a:t>个区段的情形。</a:t>
            </a:r>
          </a:p>
          <a:p>
            <a:endParaRPr lang="zh-CN" altLang="en-US" sz="2000" smtClean="0"/>
          </a:p>
          <a:p>
            <a:pPr marL="0" indent="457200" latinLnBrk="0">
              <a:lnSpc>
                <a:spcPct val="150000"/>
              </a:lnSpc>
              <a:spcBef>
                <a:spcPct val="0"/>
              </a:spcBef>
              <a:buSzTx/>
              <a:buFont typeface="Arial" pitchFamily="34" charset="0"/>
              <a:buNone/>
            </a:pPr>
            <a:endParaRPr lang="zh-CN" altLang="en-US" sz="2000"/>
          </a:p>
        </p:txBody>
      </p:sp>
      <p:sp>
        <p:nvSpPr>
          <p:cNvPr id="71684" name="日期占位符 20483"/>
          <p:cNvSpPr txBox="1">
            <a:spLocks noGrp="1"/>
          </p:cNvSpPr>
          <p:nvPr>
            <p:ph type="dt" sz="half" idx="10"/>
          </p:nvPr>
        </p:nvSpPr>
        <p:spPr/>
        <p:txBody>
          <a:bodyPr anchor="ctr" anchorCtr="0"/>
          <a:lstStyle>
            <a:lvl1pPr marL="0" lvl="0" indent="0" algn="l" defTabSz="914400" rtl="0" eaLnBrk="0" fontAlgn="base" latinLnBrk="0" hangingPunct="0">
              <a:lnSpc>
                <a:spcPct val="100000"/>
              </a:lnSpc>
              <a:spcBef>
                <a:spcPct val="0"/>
              </a:spcBef>
              <a:spcAft>
                <a:spcPct val="0"/>
              </a:spcAft>
              <a:buSzTx/>
              <a:buFont typeface="Times New Roman" panose="02020603050405020304" pitchFamily="18"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5pPr>
          </a:lstStyle>
          <a:p>
            <a:pPr lvl="0" eaLnBrk="1" hangingPunct="1">
              <a:buFont typeface="Arial" pitchFamily="34" charset="0"/>
              <a:buChar char="•"/>
            </a:pPr>
            <a:fld id="{BB962C8B-B14F-4D97-AF65-F5344CB8AC3E}" type="datetime5">
              <a:rPr lang="en-US" altLang="en-US" sz="1200">
                <a:solidFill>
                  <a:srgbClr val="898989"/>
                </a:solidFill>
                <a:latin typeface="Cambria" panose="02040503050406030204" pitchFamily="18" charset="0"/>
                <a:ea typeface="黑体" panose="02010609060101010101" pitchFamily="49" charset="-122"/>
              </a:rPr>
              <a:pPr lvl="0" eaLnBrk="1" hangingPunct="1">
                <a:buFont typeface="Arial" pitchFamily="34" charset="0"/>
                <a:buChar char="•"/>
              </a:pPr>
              <a:t>16-Sep-24</a:t>
            </a:fld>
            <a:endParaRPr lang="en-US" altLang="en-US" sz="1200">
              <a:solidFill>
                <a:srgbClr val="898989"/>
              </a:solidFill>
              <a:latin typeface="Cambria" panose="02040503050406030204" pitchFamily="18" charset="0"/>
              <a:ea typeface="黑体" panose="02010609060101010101" pitchFamily="49" charset="-122"/>
            </a:endParaRPr>
          </a:p>
        </p:txBody>
      </p:sp>
      <p:pic>
        <p:nvPicPr>
          <p:cNvPr id="8193" name="Picture 1"/>
          <p:cNvPicPr>
            <a:picLocks noChangeAspect="1" noChangeArrowheads="1"/>
          </p:cNvPicPr>
          <p:nvPr/>
        </p:nvPicPr>
        <p:blipFill>
          <a:blip r:embed="rId2"/>
          <a:stretch>
            <a:fillRect/>
          </a:stretch>
        </p:blipFill>
        <p:spPr bwMode="auto">
          <a:xfrm>
            <a:off x="1000100" y="3000372"/>
            <a:ext cx="7715304" cy="3178969"/>
          </a:xfrm>
          <a:prstGeom prst="rect">
            <a:avLst/>
          </a:prstGeom>
          <a:noFill/>
        </p:spPr>
      </p:pic>
      <p:graphicFrame>
        <p:nvGraphicFramePr>
          <p:cNvPr id="8" name="表格 7"/>
          <p:cNvGraphicFramePr>
            <a:graphicFrameLocks noGrp="1"/>
          </p:cNvGraphicFramePr>
          <p:nvPr/>
        </p:nvGraphicFramePr>
        <p:xfrm>
          <a:off x="1724025" y="6276996"/>
          <a:ext cx="5695950" cy="152400"/>
        </p:xfrm>
        <a:graphic>
          <a:graphicData uri="http://schemas.openxmlformats.org/drawingml/2006/table">
            <a:tbl>
              <a:tblPr/>
              <a:tblGrid>
                <a:gridCol w="5695950"/>
              </a:tblGrid>
              <a:tr h="0">
                <a:tc>
                  <a:txBody>
                    <a:bodyPr vert="horz" wrap="square"/>
                    <a:lstStyle/>
                    <a:p>
                      <a:pPr marL="1647190" algn="l">
                        <a:lnSpc>
                          <a:spcPts val="1200"/>
                        </a:lnSpc>
                        <a:spcAft>
                          <a:spcPct val="0"/>
                        </a:spcAft>
                      </a:pPr>
                      <a:r>
                        <a:rPr lang="zh-CN" sz="1200">
                          <a:solidFill>
                            <a:srgbClr val="000000"/>
                          </a:solidFill>
                          <a:latin typeface="SimSun"/>
                          <a:ea typeface="宋体"/>
                          <a:cs typeface="SimSun"/>
                        </a:rPr>
                        <a:t>图</a:t>
                      </a:r>
                      <a:r>
                        <a:rPr lang="zh-CN" sz="1200">
                          <a:solidFill>
                            <a:srgbClr val="000000"/>
                          </a:solidFill>
                          <a:latin typeface="Times New Roman"/>
                          <a:ea typeface="宋体"/>
                          <a:cs typeface="Times New Roman"/>
                        </a:rPr>
                        <a:t> </a:t>
                      </a:r>
                      <a:r>
                        <a:rPr lang="en-US" sz="1200">
                          <a:solidFill>
                            <a:srgbClr val="000000"/>
                          </a:solidFill>
                          <a:latin typeface="SimSun"/>
                          <a:ea typeface="宋体"/>
                          <a:cs typeface="Times New Roman"/>
                        </a:rPr>
                        <a:t>5</a:t>
                      </a:r>
                      <a:r>
                        <a:rPr lang="en-US" sz="1200" spc="910">
                          <a:solidFill>
                            <a:srgbClr val="000000"/>
                          </a:solidFill>
                          <a:latin typeface="Times New Roman"/>
                          <a:ea typeface="宋体"/>
                          <a:cs typeface="Times New Roman"/>
                        </a:rPr>
                        <a:t> </a:t>
                      </a:r>
                      <a:r>
                        <a:rPr lang="zh-CN" sz="1200" spc="5">
                          <a:solidFill>
                            <a:srgbClr val="000000"/>
                          </a:solidFill>
                          <a:latin typeface="KaiTi"/>
                          <a:ea typeface="宋体"/>
                          <a:cs typeface="KaiTi"/>
                        </a:rPr>
                        <a:t>倾斜长壁采煤工作面布置图</a:t>
                      </a:r>
                      <a:endParaRPr lang="zh-CN" sz="1200">
                        <a:latin typeface="Times New Roman"/>
                        <a:ea typeface="宋体"/>
                      </a:endParaRPr>
                    </a:p>
                  </a:txBody>
                  <a:tcPr marL="0" marR="0" marT="0" marB="0">
                    <a:lnL>
                      <a:noFill/>
                    </a:lnL>
                    <a:lnR>
                      <a:noFill/>
                    </a:lnR>
                    <a:lnT>
                      <a:noFill/>
                    </a:lnT>
                    <a:lnB>
                      <a:noFill/>
                    </a:lnB>
                  </a:tcPr>
                </a:tc>
              </a:tr>
            </a:tbl>
          </a:graphicData>
        </a:graphic>
      </p:graphicFrame>
    </p:spTree>
  </p:cSld>
  <p:clrMapOvr>
    <a:masterClrMapping/>
  </p:clrMapOvr>
  <p:transition spd="slow"/>
  <p:timing/>
</p:sld>
</file>

<file path=ppt/slides/slide4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标题 20481"/>
          <p:cNvSpPr>
            <a:spLocks noGrp="1"/>
          </p:cNvSpPr>
          <p:nvPr>
            <p:ph type="title"/>
          </p:nvPr>
        </p:nvSpPr>
        <p:spPr>
          <a:xfrm>
            <a:off x="500034" y="285728"/>
            <a:ext cx="7570786" cy="706437"/>
          </a:xfrm>
        </p:spPr>
        <p:txBody>
          <a:bodyPr vert="horz" wrap="square" lIns="91440" tIns="45720" rIns="91440" bIns="45720" numCol="1" anchor="ctr" anchorCtr="0" compatLnSpc="1"/>
          <a:lstStyle/>
          <a:p>
            <a:pPr lvl="0">
              <a:spcBef>
                <a:spcPct val="0"/>
              </a:spcBef>
              <a:spcAft>
                <a:spcPct val="0"/>
              </a:spcAft>
              <a:defRPr/>
            </a:pPr>
            <a:r>
              <a:rPr lang="zh-CN" altLang="en-US" sz="2800" noProof="1" smtClean="0">
                <a:solidFill>
                  <a:srgbClr val="FF0000"/>
                </a:solidFill>
                <a:effectLst>
                  <a:outerShdw blurRad="38100" dist="38100" dir="2700000">
                    <a:srgbClr val="000000"/>
                  </a:outerShdw>
                </a:effectLst>
                <a:sym typeface="+mn-ea"/>
              </a:rPr>
              <a:t>第五方面：</a:t>
            </a:r>
            <a:r>
              <a:rPr lang="en-US" sz="2800" smtClean="0">
                <a:solidFill>
                  <a:srgbClr val="FF0000"/>
                </a:solidFill>
              </a:rPr>
              <a:t>“</a:t>
            </a:r>
            <a:r>
              <a:rPr lang="zh-CN" altLang="en-US" sz="2800" smtClean="0">
                <a:solidFill>
                  <a:srgbClr val="FF0000"/>
                </a:solidFill>
              </a:rPr>
              <a:t>通风系统不完善、不可靠</a:t>
            </a:r>
            <a:r>
              <a:rPr lang="en-US" sz="2800" smtClean="0">
                <a:solidFill>
                  <a:srgbClr val="FF0000"/>
                </a:solidFill>
              </a:rPr>
              <a:t>”</a:t>
            </a:r>
            <a:r>
              <a:rPr lang="zh-CN" altLang="en-US" sz="2800" smtClean="0">
                <a:solidFill>
                  <a:srgbClr val="FF0000"/>
                </a:solidFill>
              </a:rPr>
              <a:t>重大事故隐患</a:t>
            </a:r>
            <a:endParaRPr kumimoji="0" lang="zh-CN" altLang="en-US" sz="2800" b="1" i="0" u="none" strike="noStrike" kern="0" cap="none" spc="0" normalizeH="0" baseline="0" noProof="1">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sym typeface="+mn-ea"/>
            </a:endParaRPr>
          </a:p>
        </p:txBody>
      </p:sp>
      <p:sp>
        <p:nvSpPr>
          <p:cNvPr id="72707" name="内容占位符 20482"/>
          <p:cNvSpPr>
            <a:spLocks noGrp="1"/>
          </p:cNvSpPr>
          <p:nvPr>
            <p:ph idx="1"/>
          </p:nvPr>
        </p:nvSpPr>
        <p:spPr>
          <a:xfrm>
            <a:off x="565150" y="1071545"/>
            <a:ext cx="8226425" cy="5357851"/>
          </a:xfrm>
        </p:spPr>
        <p:txBody>
          <a:bodyPr vert="horz" wrap="square" lIns="91440" tIns="45720" rIns="91440" bIns="45720" anchor="t" anchorCtr="0"/>
          <a:lstStyle/>
          <a:p>
            <a:r>
              <a:rPr lang="zh-CN" altLang="en-US" sz="2400" smtClean="0">
                <a:solidFill>
                  <a:srgbClr val="FF0000"/>
                </a:solidFill>
              </a:rPr>
              <a:t>（八）煤巷、半煤岩巷和有瓦斯涌出的岩巷掘进未按照国家规定装备甲烷电、风电闭锁装置或者有关装置不能正常使用的；</a:t>
            </a:r>
          </a:p>
          <a:p>
            <a:r>
              <a:rPr lang="en-US" altLang="zh-CN" sz="2000" smtClean="0">
                <a:solidFill>
                  <a:srgbClr val="FF0000"/>
                </a:solidFill>
              </a:rPr>
              <a:t>【</a:t>
            </a:r>
            <a:r>
              <a:rPr lang="zh-CN" altLang="en-US" sz="2000" smtClean="0">
                <a:solidFill>
                  <a:srgbClr val="FF0000"/>
                </a:solidFill>
              </a:rPr>
              <a:t>解读</a:t>
            </a:r>
            <a:r>
              <a:rPr lang="en-US" altLang="zh-CN" sz="2000" smtClean="0">
                <a:solidFill>
                  <a:srgbClr val="FF0000"/>
                </a:solidFill>
              </a:rPr>
              <a:t>】</a:t>
            </a:r>
          </a:p>
          <a:p>
            <a:pPr>
              <a:lnSpc>
                <a:spcPts val="2100"/>
              </a:lnSpc>
            </a:pPr>
            <a:r>
              <a:rPr lang="en-US" sz="2000" smtClean="0"/>
              <a:t>1.</a:t>
            </a:r>
            <a:r>
              <a:rPr lang="zh-CN" altLang="en-US" sz="2000" smtClean="0"/>
              <a:t>本条中</a:t>
            </a:r>
            <a:r>
              <a:rPr lang="en-US" sz="2000" smtClean="0"/>
              <a:t>“</a:t>
            </a:r>
            <a:r>
              <a:rPr lang="zh-CN" altLang="en-US" sz="2000" smtClean="0"/>
              <a:t>煤巷、半煤岩巷和有瓦斯涌出的岩巷掘进未按照国家规定装备甲烷电、风电闭锁装置</a:t>
            </a:r>
            <a:r>
              <a:rPr lang="en-US" sz="2000" smtClean="0"/>
              <a:t>”</a:t>
            </a:r>
            <a:r>
              <a:rPr lang="zh-CN" altLang="en-US" sz="2000" smtClean="0"/>
              <a:t>，是指存在以下情形之一的：</a:t>
            </a:r>
          </a:p>
          <a:p>
            <a:pPr>
              <a:lnSpc>
                <a:spcPts val="2100"/>
              </a:lnSpc>
            </a:pPr>
            <a:r>
              <a:rPr lang="zh-CN" altLang="en-US" sz="2000" smtClean="0"/>
              <a:t>（</a:t>
            </a:r>
            <a:r>
              <a:rPr lang="en-US" sz="2000" smtClean="0"/>
              <a:t>1</a:t>
            </a:r>
            <a:r>
              <a:rPr lang="zh-CN" altLang="en-US" sz="2000" smtClean="0"/>
              <a:t>）违反</a:t>
            </a:r>
            <a:r>
              <a:rPr lang="en-US" altLang="zh-CN" sz="2000" smtClean="0"/>
              <a:t>《</a:t>
            </a:r>
            <a:r>
              <a:rPr lang="zh-CN" altLang="en-US" sz="2000" smtClean="0"/>
              <a:t>煤矿安全规程</a:t>
            </a:r>
            <a:r>
              <a:rPr lang="en-US" altLang="zh-CN" sz="2000" smtClean="0"/>
              <a:t>》</a:t>
            </a:r>
            <a:r>
              <a:rPr lang="zh-CN" altLang="en-US" sz="2000" smtClean="0"/>
              <a:t>第一百六十四条有关规定，局部通风机未实行风电闭锁和甲烷电闭锁，停风后不能切断电源的，或者使用 </a:t>
            </a:r>
            <a:r>
              <a:rPr lang="en-US" sz="2000" smtClean="0"/>
              <a:t>2 </a:t>
            </a:r>
            <a:r>
              <a:rPr lang="zh-CN" altLang="en-US" sz="2000" smtClean="0"/>
              <a:t>台局部通风机同时供风，未同时实现风电闭锁和甲烷电闭锁的。</a:t>
            </a:r>
          </a:p>
          <a:p>
            <a:pPr>
              <a:lnSpc>
                <a:spcPts val="2100"/>
              </a:lnSpc>
            </a:pPr>
            <a:r>
              <a:rPr lang="zh-CN" altLang="en-US" sz="2000" smtClean="0"/>
              <a:t>（</a:t>
            </a:r>
            <a:r>
              <a:rPr lang="en-US" sz="2000" smtClean="0"/>
              <a:t>2</a:t>
            </a:r>
            <a:r>
              <a:rPr lang="zh-CN" altLang="en-US" sz="2000" smtClean="0"/>
              <a:t>）违反</a:t>
            </a:r>
            <a:r>
              <a:rPr lang="en-US" altLang="zh-CN" sz="2000" smtClean="0"/>
              <a:t>《</a:t>
            </a:r>
            <a:r>
              <a:rPr lang="zh-CN" altLang="en-US" sz="2000" smtClean="0"/>
              <a:t>煤矿安全规程</a:t>
            </a:r>
            <a:r>
              <a:rPr lang="en-US" altLang="zh-CN" sz="2000" smtClean="0"/>
              <a:t>》</a:t>
            </a:r>
            <a:r>
              <a:rPr lang="zh-CN" altLang="en-US" sz="2000" smtClean="0"/>
              <a:t>第四百九十九条有关规定，煤巷、半煤岩巷和有瓦斯涌出的岩巷掘进工作面及其回风流中，高瓦斯和突出矿井的掘进巷道长度大于 </a:t>
            </a:r>
            <a:r>
              <a:rPr lang="en-US" sz="2000" smtClean="0"/>
              <a:t>1000m </a:t>
            </a:r>
            <a:r>
              <a:rPr lang="zh-CN" altLang="en-US" sz="2000" smtClean="0"/>
              <a:t>时巷道中部未安装甲烷传感器或者未实现甲烷电闭锁功能的。</a:t>
            </a:r>
          </a:p>
          <a:p>
            <a:pPr>
              <a:lnSpc>
                <a:spcPts val="2100"/>
              </a:lnSpc>
            </a:pPr>
            <a:r>
              <a:rPr lang="en-US" sz="2000" smtClean="0"/>
              <a:t>2.</a:t>
            </a:r>
            <a:r>
              <a:rPr lang="zh-CN" altLang="en-US" sz="2000" smtClean="0"/>
              <a:t>本条中</a:t>
            </a:r>
            <a:r>
              <a:rPr lang="en-US" sz="2000" smtClean="0"/>
              <a:t>“</a:t>
            </a:r>
            <a:r>
              <a:rPr lang="zh-CN" altLang="en-US" sz="2000" smtClean="0"/>
              <a:t>有关装置不能正常使用</a:t>
            </a:r>
            <a:r>
              <a:rPr lang="en-US" sz="2000" smtClean="0"/>
              <a:t>”</a:t>
            </a:r>
            <a:r>
              <a:rPr lang="zh-CN" altLang="en-US" sz="2000" smtClean="0"/>
              <a:t>，是指传感器或者闭锁装置不能正常运行或者不起作用，如甲烷浓度达到断电值，或正常工作的局部通风机停止运转停风后，不能立即自动切断电源并闭锁的，或者在切断电源期间，断电范围内电气设备仍能人工送上电的。</a:t>
            </a:r>
          </a:p>
          <a:p>
            <a:pPr marL="0" indent="457200">
              <a:lnSpc>
                <a:spcPct val="150000"/>
              </a:lnSpc>
              <a:spcBef>
                <a:spcPct val="0"/>
              </a:spcBef>
              <a:buSzTx/>
              <a:buNone/>
            </a:pPr>
            <a:endParaRPr lang="zh-CN" altLang="en-US" sz="2000"/>
          </a:p>
        </p:txBody>
      </p:sp>
    </p:spTree>
  </p:cSld>
  <p:clrMapOvr>
    <a:masterClrMapping/>
  </p:clrMapOvr>
  <p:transition spd="slow"/>
  <p:timing/>
</p:sld>
</file>

<file path=ppt/slides/slide4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标题 20481"/>
          <p:cNvSpPr>
            <a:spLocks noGrp="1"/>
          </p:cNvSpPr>
          <p:nvPr>
            <p:ph type="title"/>
          </p:nvPr>
        </p:nvSpPr>
        <p:spPr>
          <a:xfrm>
            <a:off x="500034" y="285728"/>
            <a:ext cx="7570786" cy="706437"/>
          </a:xfrm>
        </p:spPr>
        <p:txBody>
          <a:bodyPr vert="horz" wrap="square" lIns="91440" tIns="45720" rIns="91440" bIns="45720" numCol="1" anchor="ctr" anchorCtr="0" compatLnSpc="1"/>
          <a:lstStyle/>
          <a:p>
            <a:pPr lvl="0">
              <a:spcBef>
                <a:spcPct val="0"/>
              </a:spcBef>
              <a:spcAft>
                <a:spcPct val="0"/>
              </a:spcAft>
              <a:defRPr/>
            </a:pPr>
            <a:r>
              <a:rPr lang="zh-CN" altLang="en-US" sz="2800" noProof="1" smtClean="0">
                <a:solidFill>
                  <a:srgbClr val="FF0000"/>
                </a:solidFill>
                <a:effectLst>
                  <a:outerShdw blurRad="38100" dist="38100" dir="2700000">
                    <a:srgbClr val="000000"/>
                  </a:outerShdw>
                </a:effectLst>
                <a:sym typeface="+mn-ea"/>
              </a:rPr>
              <a:t>第五方面：</a:t>
            </a:r>
            <a:r>
              <a:rPr lang="en-US" sz="2800" smtClean="0">
                <a:solidFill>
                  <a:srgbClr val="FF0000"/>
                </a:solidFill>
              </a:rPr>
              <a:t>“</a:t>
            </a:r>
            <a:r>
              <a:rPr lang="zh-CN" altLang="en-US" sz="2800" smtClean="0">
                <a:solidFill>
                  <a:srgbClr val="FF0000"/>
                </a:solidFill>
              </a:rPr>
              <a:t>通风系统不完善、不可靠</a:t>
            </a:r>
            <a:r>
              <a:rPr lang="en-US" sz="2800" smtClean="0">
                <a:solidFill>
                  <a:srgbClr val="FF0000"/>
                </a:solidFill>
              </a:rPr>
              <a:t>”</a:t>
            </a:r>
            <a:r>
              <a:rPr lang="zh-CN" altLang="en-US" sz="2800" smtClean="0">
                <a:solidFill>
                  <a:srgbClr val="FF0000"/>
                </a:solidFill>
              </a:rPr>
              <a:t>重大事故隐患</a:t>
            </a:r>
            <a:endParaRPr kumimoji="0" lang="zh-CN" altLang="en-US" sz="2800" b="1" i="0" u="none" strike="noStrike" kern="0" cap="none" spc="0" normalizeH="0" baseline="0" noProof="1">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sym typeface="+mn-ea"/>
            </a:endParaRPr>
          </a:p>
        </p:txBody>
      </p:sp>
      <p:sp>
        <p:nvSpPr>
          <p:cNvPr id="73731" name="内容占位符 20482"/>
          <p:cNvSpPr>
            <a:spLocks noGrp="1"/>
          </p:cNvSpPr>
          <p:nvPr>
            <p:ph idx="1"/>
          </p:nvPr>
        </p:nvSpPr>
        <p:spPr>
          <a:xfrm>
            <a:off x="565150" y="976313"/>
            <a:ext cx="8226425" cy="5859462"/>
          </a:xfrm>
        </p:spPr>
        <p:txBody>
          <a:bodyPr vert="horz" wrap="square" lIns="91440" tIns="45720" rIns="91440" bIns="45720" anchor="t" anchorCtr="0"/>
          <a:lstStyle/>
          <a:p>
            <a:r>
              <a:rPr lang="zh-CN" altLang="en-US" sz="2400" smtClean="0">
                <a:solidFill>
                  <a:srgbClr val="FF0000"/>
                </a:solidFill>
              </a:rPr>
              <a:t>（九）高瓦斯、煤（岩）与瓦斯（二氧化碳）突出矿井的煤巷、半煤岩巷和有瓦斯涌出的岩巷掘进工作面采用局部通风不能实现双风机、双电源且自动切换的；</a:t>
            </a:r>
          </a:p>
          <a:p>
            <a:r>
              <a:rPr lang="zh-CN" altLang="en-US" sz="2400" smtClean="0">
                <a:solidFill>
                  <a:srgbClr val="FF0000"/>
                </a:solidFill>
              </a:rPr>
              <a:t>（十）高瓦斯、煤（岩）与瓦斯（二氧化碳）突出建设矿井进入二期工程前，其他建设矿井进入三期工程前，没有形成地面主要通风机供风的全风压通风系统的。</a:t>
            </a:r>
          </a:p>
          <a:p>
            <a:pPr>
              <a:lnSpc>
                <a:spcPts val="2000"/>
              </a:lnSpc>
            </a:pPr>
            <a:r>
              <a:rPr lang="en-US" altLang="zh-CN" sz="2000" smtClean="0">
                <a:solidFill>
                  <a:srgbClr val="FF0000"/>
                </a:solidFill>
              </a:rPr>
              <a:t>【</a:t>
            </a:r>
            <a:r>
              <a:rPr lang="zh-CN" altLang="en-US" sz="2000" smtClean="0">
                <a:solidFill>
                  <a:srgbClr val="FF0000"/>
                </a:solidFill>
              </a:rPr>
              <a:t>解读</a:t>
            </a:r>
            <a:r>
              <a:rPr lang="en-US" altLang="zh-CN" sz="2000" smtClean="0">
                <a:solidFill>
                  <a:srgbClr val="FF0000"/>
                </a:solidFill>
              </a:rPr>
              <a:t>】</a:t>
            </a:r>
          </a:p>
          <a:p>
            <a:pPr>
              <a:lnSpc>
                <a:spcPts val="2000"/>
              </a:lnSpc>
            </a:pPr>
            <a:r>
              <a:rPr lang="zh-CN" altLang="en-US" sz="2000" smtClean="0"/>
              <a:t>本条中</a:t>
            </a:r>
            <a:r>
              <a:rPr lang="en-US" sz="2000" smtClean="0"/>
              <a:t>“</a:t>
            </a:r>
            <a:r>
              <a:rPr lang="zh-CN" altLang="en-US" sz="2000" smtClean="0"/>
              <a:t>二期工程、三期工程</a:t>
            </a:r>
            <a:r>
              <a:rPr lang="en-US" sz="2000" smtClean="0"/>
              <a:t>”</a:t>
            </a:r>
            <a:r>
              <a:rPr lang="zh-CN" altLang="en-US" sz="2000" smtClean="0"/>
              <a:t>的界定，执行</a:t>
            </a:r>
            <a:r>
              <a:rPr lang="en-US" altLang="zh-CN" sz="2000" smtClean="0"/>
              <a:t>《</a:t>
            </a:r>
            <a:r>
              <a:rPr lang="zh-CN" altLang="en-US" sz="2000" smtClean="0"/>
              <a:t>煤矿建设安全规范</a:t>
            </a:r>
            <a:r>
              <a:rPr lang="en-US" altLang="zh-CN" sz="2000" smtClean="0"/>
              <a:t>》</a:t>
            </a:r>
            <a:r>
              <a:rPr lang="zh-CN" altLang="en-US" sz="2000" smtClean="0"/>
              <a:t>有关规定：</a:t>
            </a:r>
          </a:p>
          <a:p>
            <a:pPr>
              <a:lnSpc>
                <a:spcPts val="2000"/>
              </a:lnSpc>
            </a:pPr>
            <a:r>
              <a:rPr lang="zh-CN" altLang="en-US" sz="2000" smtClean="0"/>
              <a:t>一期工程：从施工井筒（平硐）开始到井底车场施工前的全部井下工程。</a:t>
            </a:r>
          </a:p>
          <a:p>
            <a:pPr>
              <a:lnSpc>
                <a:spcPts val="2000"/>
              </a:lnSpc>
            </a:pPr>
            <a:r>
              <a:rPr lang="zh-CN" altLang="en-US" sz="2000" smtClean="0"/>
              <a:t>二期工程：从施工井底车场开始，到进入采（盘）区车场施工前的工程，包括井底车场、石门、主要运输大巷、回风大巷、中央变电所、水泵房、水仓、井底煤仓、炸药库等。</a:t>
            </a:r>
          </a:p>
          <a:p>
            <a:pPr>
              <a:lnSpc>
                <a:spcPts val="2000"/>
              </a:lnSpc>
            </a:pPr>
            <a:r>
              <a:rPr lang="zh-CN" altLang="en-US" sz="2000" smtClean="0"/>
              <a:t>三期工程：从施工采（盘）区车场开始到整个采（盘）区布置的工程，包括采（盘）区车场、采区上下山（盘区大巷）、采（盘）区变电所、采煤工作面、工作面进回风、开切眼、采</a:t>
            </a:r>
            <a:r>
              <a:rPr lang="en-US" sz="2000" smtClean="0"/>
              <a:t> </a:t>
            </a:r>
            <a:r>
              <a:rPr lang="zh-CN" altLang="en-US" sz="2000" smtClean="0"/>
              <a:t>区水仓、运煤通道等</a:t>
            </a:r>
          </a:p>
          <a:p>
            <a:pPr>
              <a:lnSpc>
                <a:spcPts val="2000"/>
              </a:lnSpc>
            </a:pPr>
            <a:r>
              <a:rPr lang="zh-CN" altLang="en-US" sz="2000" smtClean="0"/>
              <a:t>井工煤矿建设各工期示意如图 </a:t>
            </a:r>
            <a:r>
              <a:rPr lang="en-US" sz="2000" smtClean="0"/>
              <a:t>6 </a:t>
            </a:r>
            <a:r>
              <a:rPr lang="zh-CN" altLang="en-US" sz="2000" smtClean="0"/>
              <a:t>所示。</a:t>
            </a:r>
          </a:p>
        </p:txBody>
      </p:sp>
    </p:spTree>
  </p:cSld>
  <p:clrMapOvr>
    <a:masterClrMapping/>
  </p:clrMapOvr>
  <p:transition spd="slow"/>
  <p:timing/>
</p:sld>
</file>

<file path=ppt/slides/slide4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标题 20481"/>
          <p:cNvSpPr>
            <a:spLocks noGrp="1"/>
          </p:cNvSpPr>
          <p:nvPr>
            <p:ph type="title"/>
          </p:nvPr>
        </p:nvSpPr>
        <p:spPr>
          <a:xfrm>
            <a:off x="500034" y="285728"/>
            <a:ext cx="7570786" cy="706437"/>
          </a:xfrm>
        </p:spPr>
        <p:txBody>
          <a:bodyPr vert="horz" wrap="square" lIns="91440" tIns="45720" rIns="91440" bIns="45720" numCol="1" anchor="ctr" anchorCtr="0" compatLnSpc="1"/>
          <a:lstStyle/>
          <a:p>
            <a:pPr lvl="0">
              <a:spcBef>
                <a:spcPct val="0"/>
              </a:spcBef>
              <a:spcAft>
                <a:spcPct val="0"/>
              </a:spcAft>
              <a:defRPr/>
            </a:pPr>
            <a:r>
              <a:rPr lang="zh-CN" altLang="en-US" sz="2800" noProof="1" smtClean="0">
                <a:solidFill>
                  <a:srgbClr val="FF0000"/>
                </a:solidFill>
                <a:effectLst>
                  <a:outerShdw blurRad="38100" dist="38100" dir="2700000">
                    <a:srgbClr val="000000"/>
                  </a:outerShdw>
                </a:effectLst>
                <a:sym typeface="+mn-ea"/>
              </a:rPr>
              <a:t>第五方面：</a:t>
            </a:r>
            <a:r>
              <a:rPr lang="en-US" sz="2800" smtClean="0">
                <a:solidFill>
                  <a:srgbClr val="FF0000"/>
                </a:solidFill>
              </a:rPr>
              <a:t>“</a:t>
            </a:r>
            <a:r>
              <a:rPr lang="zh-CN" altLang="en-US" sz="2800" smtClean="0">
                <a:solidFill>
                  <a:srgbClr val="FF0000"/>
                </a:solidFill>
              </a:rPr>
              <a:t>通风系统不完善、不可靠</a:t>
            </a:r>
            <a:r>
              <a:rPr lang="en-US" sz="2800" smtClean="0">
                <a:solidFill>
                  <a:srgbClr val="FF0000"/>
                </a:solidFill>
              </a:rPr>
              <a:t>”</a:t>
            </a:r>
            <a:r>
              <a:rPr lang="zh-CN" altLang="en-US" sz="2800" smtClean="0">
                <a:solidFill>
                  <a:srgbClr val="FF0000"/>
                </a:solidFill>
              </a:rPr>
              <a:t>重大事故隐患</a:t>
            </a:r>
            <a:endParaRPr kumimoji="0" lang="zh-CN" altLang="en-US" sz="2800" b="1" i="0" u="none" strike="noStrike" kern="0" cap="none" spc="0" normalizeH="0" baseline="0" noProof="1">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sym typeface="+mn-ea"/>
            </a:endParaRPr>
          </a:p>
        </p:txBody>
      </p:sp>
      <p:sp>
        <p:nvSpPr>
          <p:cNvPr id="74755" name="内容占位符 20482"/>
          <p:cNvSpPr>
            <a:spLocks noGrp="1"/>
          </p:cNvSpPr>
          <p:nvPr>
            <p:ph idx="1"/>
          </p:nvPr>
        </p:nvSpPr>
        <p:spPr>
          <a:xfrm>
            <a:off x="571472" y="1047751"/>
            <a:ext cx="8226425" cy="452423"/>
          </a:xfrm>
        </p:spPr>
        <p:txBody>
          <a:bodyPr vert="horz" wrap="square" lIns="91440" tIns="45720" rIns="91440" bIns="45720" anchor="t" anchorCtr="0"/>
          <a:lstStyle/>
          <a:p>
            <a:pPr>
              <a:lnSpc>
                <a:spcPts val="2000"/>
              </a:lnSpc>
            </a:pPr>
            <a:r>
              <a:rPr lang="zh-CN" altLang="en-US" sz="2000" smtClean="0"/>
              <a:t>图 </a:t>
            </a:r>
            <a:r>
              <a:rPr lang="en-US" sz="2000" smtClean="0"/>
              <a:t>6 </a:t>
            </a:r>
            <a:r>
              <a:rPr lang="zh-CN" altLang="en-US" sz="2000" smtClean="0"/>
              <a:t>井工煤矿建设各工期示意图</a:t>
            </a:r>
          </a:p>
        </p:txBody>
      </p:sp>
      <p:sp>
        <p:nvSpPr>
          <p:cNvPr id="74756" name="日期占位符 20483"/>
          <p:cNvSpPr txBox="1">
            <a:spLocks noGrp="1"/>
          </p:cNvSpPr>
          <p:nvPr>
            <p:ph type="dt" sz="half" idx="10"/>
          </p:nvPr>
        </p:nvSpPr>
        <p:spPr/>
        <p:txBody>
          <a:bodyPr anchor="ctr" anchorCtr="0"/>
          <a:lstStyle>
            <a:lvl1pPr marL="0" lvl="0" indent="0" algn="l" defTabSz="914400" rtl="0" eaLnBrk="0" fontAlgn="base" latinLnBrk="0" hangingPunct="0">
              <a:lnSpc>
                <a:spcPct val="100000"/>
              </a:lnSpc>
              <a:spcBef>
                <a:spcPct val="0"/>
              </a:spcBef>
              <a:spcAft>
                <a:spcPct val="0"/>
              </a:spcAft>
              <a:buSzTx/>
              <a:buFont typeface="Times New Roman" panose="02020603050405020304" pitchFamily="18"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5pPr>
          </a:lstStyle>
          <a:p>
            <a:pPr lvl="0" eaLnBrk="1" hangingPunct="1">
              <a:buFont typeface="Arial" pitchFamily="34" charset="0"/>
              <a:buChar char="•"/>
            </a:pPr>
            <a:fld id="{BB962C8B-B14F-4D97-AF65-F5344CB8AC3E}" type="datetime5">
              <a:rPr lang="en-US" altLang="en-US" sz="1200">
                <a:solidFill>
                  <a:srgbClr val="898989"/>
                </a:solidFill>
                <a:latin typeface="Cambria" panose="02040503050406030204" pitchFamily="18" charset="0"/>
                <a:ea typeface="黑体" panose="02010609060101010101" pitchFamily="49" charset="-122"/>
              </a:rPr>
              <a:pPr lvl="0" eaLnBrk="1" hangingPunct="1">
                <a:buFont typeface="Arial" pitchFamily="34" charset="0"/>
                <a:buChar char="•"/>
              </a:pPr>
              <a:t>16-Sep-24</a:t>
            </a:fld>
            <a:endParaRPr lang="en-US" altLang="en-US" sz="1200">
              <a:solidFill>
                <a:srgbClr val="898989"/>
              </a:solidFill>
              <a:latin typeface="Cambria" panose="02040503050406030204" pitchFamily="18" charset="0"/>
              <a:ea typeface="黑体" panose="02010609060101010101" pitchFamily="49" charset="-122"/>
            </a:endParaRPr>
          </a:p>
        </p:txBody>
      </p:sp>
      <p:pic>
        <p:nvPicPr>
          <p:cNvPr id="5121" name="Picture 1"/>
          <p:cNvPicPr>
            <a:picLocks noChangeAspect="1" noChangeArrowheads="1"/>
          </p:cNvPicPr>
          <p:nvPr/>
        </p:nvPicPr>
        <p:blipFill>
          <a:blip r:embed="rId2"/>
          <a:stretch>
            <a:fillRect/>
          </a:stretch>
        </p:blipFill>
        <p:spPr bwMode="auto">
          <a:xfrm>
            <a:off x="785786" y="1500174"/>
            <a:ext cx="7913477" cy="3929090"/>
          </a:xfrm>
          <a:prstGeom prst="rect">
            <a:avLst/>
          </a:prstGeom>
          <a:noFill/>
        </p:spPr>
      </p:pic>
      <p:graphicFrame>
        <p:nvGraphicFramePr>
          <p:cNvPr id="8" name="表格 7"/>
          <p:cNvGraphicFramePr>
            <a:graphicFrameLocks noGrp="1"/>
          </p:cNvGraphicFramePr>
          <p:nvPr/>
        </p:nvGraphicFramePr>
        <p:xfrm>
          <a:off x="1671637" y="5643578"/>
          <a:ext cx="5800725" cy="152400"/>
        </p:xfrm>
        <a:graphic>
          <a:graphicData uri="http://schemas.openxmlformats.org/drawingml/2006/table">
            <a:tbl>
              <a:tblPr/>
              <a:tblGrid>
                <a:gridCol w="5800725"/>
              </a:tblGrid>
              <a:tr h="0">
                <a:tc>
                  <a:txBody>
                    <a:bodyPr vert="horz" wrap="square"/>
                    <a:lstStyle/>
                    <a:p>
                      <a:pPr marL="1647190" algn="l">
                        <a:lnSpc>
                          <a:spcPts val="1200"/>
                        </a:lnSpc>
                        <a:spcAft>
                          <a:spcPct val="0"/>
                        </a:spcAft>
                      </a:pPr>
                      <a:r>
                        <a:rPr lang="zh-CN" sz="1400">
                          <a:solidFill>
                            <a:srgbClr val="000000"/>
                          </a:solidFill>
                          <a:latin typeface="SimSun"/>
                          <a:ea typeface="宋体"/>
                          <a:cs typeface="SimSun"/>
                        </a:rPr>
                        <a:t>图</a:t>
                      </a:r>
                      <a:r>
                        <a:rPr lang="zh-CN" sz="1400">
                          <a:solidFill>
                            <a:srgbClr val="000000"/>
                          </a:solidFill>
                          <a:latin typeface="Times New Roman"/>
                          <a:ea typeface="宋体"/>
                          <a:cs typeface="Times New Roman"/>
                        </a:rPr>
                        <a:t> </a:t>
                      </a:r>
                      <a:r>
                        <a:rPr lang="en-US" sz="1400">
                          <a:solidFill>
                            <a:srgbClr val="000000"/>
                          </a:solidFill>
                          <a:latin typeface="SimSun"/>
                          <a:ea typeface="宋体"/>
                          <a:cs typeface="Times New Roman"/>
                        </a:rPr>
                        <a:t>6</a:t>
                      </a:r>
                      <a:r>
                        <a:rPr lang="en-US" sz="1400" spc="910">
                          <a:solidFill>
                            <a:srgbClr val="000000"/>
                          </a:solidFill>
                          <a:latin typeface="Times New Roman"/>
                          <a:ea typeface="宋体"/>
                          <a:cs typeface="Times New Roman"/>
                        </a:rPr>
                        <a:t> </a:t>
                      </a:r>
                      <a:r>
                        <a:rPr lang="zh-CN" sz="1400" spc="5">
                          <a:solidFill>
                            <a:srgbClr val="000000"/>
                          </a:solidFill>
                          <a:latin typeface="KaiTi"/>
                          <a:ea typeface="宋体"/>
                          <a:cs typeface="KaiTi"/>
                        </a:rPr>
                        <a:t>井工煤矿建设各工期示意图</a:t>
                      </a:r>
                      <a:endParaRPr lang="zh-CN" sz="1400">
                        <a:latin typeface="Times New Roman"/>
                        <a:ea typeface="宋体"/>
                      </a:endParaRPr>
                    </a:p>
                  </a:txBody>
                  <a:tcPr marL="0" marR="0" marT="0" marB="0">
                    <a:lnL>
                      <a:noFill/>
                    </a:lnL>
                    <a:lnR>
                      <a:noFill/>
                    </a:lnR>
                    <a:lnT>
                      <a:noFill/>
                    </a:lnT>
                    <a:lnB>
                      <a:noFill/>
                    </a:lnB>
                  </a:tcPr>
                </a:tc>
              </a:tr>
            </a:tbl>
          </a:graphicData>
        </a:graphic>
      </p:graphicFrame>
    </p:spTree>
  </p:cSld>
  <p:clrMapOvr>
    <a:masterClrMapping/>
  </p:clrMapOvr>
  <p:transition spd="slow"/>
  <p:timing/>
</p:sld>
</file>

<file path=ppt/slides/slide4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82" name="标题 20481"/>
          <p:cNvSpPr>
            <a:spLocks noGrp="1"/>
          </p:cNvSpPr>
          <p:nvPr>
            <p:ph type="title"/>
          </p:nvPr>
        </p:nvSpPr>
        <p:spPr>
          <a:xfrm>
            <a:off x="395288" y="357166"/>
            <a:ext cx="7962926" cy="503238"/>
          </a:xfrm>
        </p:spPr>
        <p:txBody>
          <a:bodyPr vert="horz" wrap="square" lIns="91440" tIns="45720" rIns="91440" bIns="45720" numCol="1" anchor="ctr" anchorCtr="0" compatLnSpc="1"/>
          <a:lstStyle/>
          <a:p>
            <a:pPr lvl="0">
              <a:spcBef>
                <a:spcPct val="0"/>
              </a:spcBef>
              <a:spcAft>
                <a:spcPct val="0"/>
              </a:spcAft>
              <a:defRPr/>
            </a:pPr>
            <a:r>
              <a:rPr lang="zh-CN" altLang="en-US" sz="2800" noProof="1" smtClean="0">
                <a:solidFill>
                  <a:srgbClr val="FF0000"/>
                </a:solidFill>
                <a:effectLst>
                  <a:outerShdw blurRad="38100" dist="38100" dir="2700000">
                    <a:srgbClr val="000000"/>
                  </a:outerShdw>
                </a:effectLst>
                <a:sym typeface="+mn-ea"/>
              </a:rPr>
              <a:t>第六方面：</a:t>
            </a:r>
            <a:r>
              <a:rPr lang="en-US" sz="2800" smtClean="0">
                <a:solidFill>
                  <a:srgbClr val="FF0000"/>
                </a:solidFill>
              </a:rPr>
              <a:t>“</a:t>
            </a:r>
            <a:r>
              <a:rPr lang="zh-CN" altLang="en-US" sz="2800" smtClean="0">
                <a:solidFill>
                  <a:srgbClr val="FF0000"/>
                </a:solidFill>
              </a:rPr>
              <a:t>有严重水患，未采取有效措施</a:t>
            </a:r>
            <a:r>
              <a:rPr lang="en-US" sz="2800" smtClean="0">
                <a:solidFill>
                  <a:srgbClr val="FF0000"/>
                </a:solidFill>
              </a:rPr>
              <a:t>”</a:t>
            </a:r>
            <a:r>
              <a:rPr lang="zh-CN" altLang="en-US" sz="2800" smtClean="0">
                <a:solidFill>
                  <a:srgbClr val="FF0000"/>
                </a:solidFill>
              </a:rPr>
              <a:t>重大事故隐患，</a:t>
            </a:r>
            <a:endParaRPr kumimoji="0" lang="zh-CN" altLang="en-US" sz="2800" b="1" i="0" u="none" strike="noStrike" kern="0" cap="none" spc="0" normalizeH="0" baseline="0" noProof="1">
              <a:ln>
                <a:noFill/>
              </a:ln>
              <a:solidFill>
                <a:srgbClr val="FF0000"/>
              </a:solidFill>
              <a:effectLst>
                <a:outerShdw blurRad="38100" dist="38100" dir="2700000">
                  <a:srgbClr val="000000"/>
                </a:outerShdw>
              </a:effectLst>
              <a:uLnTx/>
              <a:uFillTx/>
              <a:latin typeface="楷体_GB2312" pitchFamily="49" charset="-122"/>
              <a:ea typeface="楷体_GB2312" pitchFamily="49" charset="-122"/>
              <a:cs typeface="楷体_GB2312" pitchFamily="49" charset="-122"/>
              <a:sym typeface="+mn-ea"/>
            </a:endParaRPr>
          </a:p>
        </p:txBody>
      </p:sp>
      <p:sp>
        <p:nvSpPr>
          <p:cNvPr id="75779" name="内容占位符 20482"/>
          <p:cNvSpPr>
            <a:spLocks noGrp="1"/>
          </p:cNvSpPr>
          <p:nvPr>
            <p:ph idx="1"/>
          </p:nvPr>
        </p:nvSpPr>
        <p:spPr>
          <a:xfrm>
            <a:off x="565150" y="1076348"/>
            <a:ext cx="8240713" cy="5638800"/>
          </a:xfrm>
        </p:spPr>
        <p:txBody>
          <a:bodyPr vert="horz" wrap="square" lIns="91440" tIns="45720" rIns="91440" bIns="45720" anchor="t" anchorCtr="0"/>
          <a:lstStyle/>
          <a:p>
            <a:r>
              <a:rPr lang="zh-CN" altLang="en-US" sz="2400" smtClean="0">
                <a:solidFill>
                  <a:srgbClr val="FF0000"/>
                </a:solidFill>
              </a:rPr>
              <a:t>（一）未查明矿井水文地质条件和井田范围内采空区、废</a:t>
            </a:r>
          </a:p>
          <a:p>
            <a:r>
              <a:rPr lang="zh-CN" altLang="en-US" sz="2400" smtClean="0">
                <a:solidFill>
                  <a:srgbClr val="FF0000"/>
                </a:solidFill>
              </a:rPr>
              <a:t>弃老窑积水等情况而组织生产建设的；</a:t>
            </a:r>
          </a:p>
          <a:p>
            <a:r>
              <a:rPr lang="en-US" altLang="zh-CN" sz="2000" smtClean="0"/>
              <a:t>【</a:t>
            </a:r>
            <a:r>
              <a:rPr lang="zh-CN" altLang="en-US" sz="2000" smtClean="0"/>
              <a:t>解读</a:t>
            </a:r>
            <a:r>
              <a:rPr lang="en-US" altLang="zh-CN" sz="2000" smtClean="0"/>
              <a:t>】</a:t>
            </a:r>
          </a:p>
          <a:p>
            <a:r>
              <a:rPr lang="en-US" sz="2000" smtClean="0"/>
              <a:t>1.</a:t>
            </a:r>
            <a:r>
              <a:rPr lang="zh-CN" altLang="en-US" sz="2000" smtClean="0"/>
              <a:t>本条中</a:t>
            </a:r>
            <a:r>
              <a:rPr lang="en-US" sz="2000" smtClean="0"/>
              <a:t>“</a:t>
            </a:r>
            <a:r>
              <a:rPr lang="zh-CN" altLang="en-US" sz="2000" smtClean="0"/>
              <a:t>未查明矿井水文地质条件</a:t>
            </a:r>
            <a:r>
              <a:rPr lang="en-US" sz="2000" smtClean="0"/>
              <a:t>”</a:t>
            </a:r>
            <a:r>
              <a:rPr lang="zh-CN" altLang="en-US" sz="2000" smtClean="0"/>
              <a:t>，是指存在下列情形之一的：</a:t>
            </a:r>
          </a:p>
          <a:p>
            <a:r>
              <a:rPr lang="zh-CN" altLang="en-US" sz="2000" smtClean="0"/>
              <a:t>（</a:t>
            </a:r>
            <a:r>
              <a:rPr lang="en-US" sz="2000" smtClean="0"/>
              <a:t>1</a:t>
            </a:r>
            <a:r>
              <a:rPr lang="zh-CN" altLang="en-US" sz="2000" smtClean="0"/>
              <a:t>）未进行井田水文地质勘探，或者未查明矿井充水水源、导水通道及充水强度，不能满足矿井防治水工程设计或安全生产建设要求。</a:t>
            </a:r>
          </a:p>
          <a:p>
            <a:r>
              <a:rPr lang="zh-CN" altLang="en-US" sz="2000" smtClean="0"/>
              <a:t>（</a:t>
            </a:r>
            <a:r>
              <a:rPr lang="en-US" sz="2000" smtClean="0"/>
              <a:t>2</a:t>
            </a:r>
            <a:r>
              <a:rPr lang="zh-CN" altLang="en-US" sz="2000" smtClean="0"/>
              <a:t>）矿井水文地质条件发生较大变化，突水水源、突水量与勘探报告差别较大，或出现新的含（导）水构造，矿井水文地质类型进一步复杂化，原有勘探成果资料难以满足生产建设需要，未进行矿井水文地质补充勘探。</a:t>
            </a:r>
          </a:p>
          <a:p>
            <a:r>
              <a:rPr lang="zh-CN" altLang="en-US" sz="2000" smtClean="0"/>
              <a:t>（</a:t>
            </a:r>
            <a:r>
              <a:rPr lang="en-US" sz="2000" smtClean="0"/>
              <a:t>3</a:t>
            </a:r>
            <a:r>
              <a:rPr lang="zh-CN" altLang="en-US" sz="2000" smtClean="0"/>
              <a:t>）未查明井田主要含水层富水性，地下水补、径、排等水文地质条件。</a:t>
            </a:r>
          </a:p>
          <a:p>
            <a:r>
              <a:rPr lang="zh-CN" altLang="en-US" sz="2000" smtClean="0"/>
              <a:t>（</a:t>
            </a:r>
            <a:r>
              <a:rPr lang="en-US" sz="2000" smtClean="0"/>
              <a:t>4</a:t>
            </a:r>
            <a:r>
              <a:rPr lang="zh-CN" altLang="en-US" sz="2000" smtClean="0"/>
              <a:t>）没有按</a:t>
            </a:r>
            <a:r>
              <a:rPr lang="en-US" altLang="zh-CN" sz="2000" smtClean="0"/>
              <a:t>《</a:t>
            </a:r>
            <a:r>
              <a:rPr lang="zh-CN" altLang="en-US" sz="2000" smtClean="0"/>
              <a:t>煤矿防治水细则</a:t>
            </a:r>
            <a:r>
              <a:rPr lang="en-US" altLang="zh-CN" sz="2000" smtClean="0"/>
              <a:t>》</a:t>
            </a:r>
            <a:r>
              <a:rPr lang="zh-CN" altLang="en-US" sz="2000" smtClean="0"/>
              <a:t>要求编制矿井水文地质类型划分报告，或者故意降低矿井水文地质类型级别的。</a:t>
            </a:r>
          </a:p>
          <a:p>
            <a:pPr marL="0" indent="457200">
              <a:lnSpc>
                <a:spcPts val="3575"/>
              </a:lnSpc>
              <a:spcBef>
                <a:spcPct val="0"/>
              </a:spcBef>
              <a:buSzTx/>
              <a:buFont typeface="Arial" pitchFamily="34" charset="0"/>
              <a:buNone/>
            </a:pPr>
            <a:endParaRPr lang="zh-CN" altLang="en-US" sz="2200"/>
          </a:p>
        </p:txBody>
      </p:sp>
      <p:sp>
        <p:nvSpPr>
          <p:cNvPr id="75780" name="日期占位符 20483"/>
          <p:cNvSpPr txBox="1">
            <a:spLocks noGrp="1"/>
          </p:cNvSpPr>
          <p:nvPr>
            <p:ph type="dt" sz="half" idx="10"/>
          </p:nvPr>
        </p:nvSpPr>
        <p:spPr/>
        <p:txBody>
          <a:bodyPr anchor="ctr" anchorCtr="0"/>
          <a:lstStyle>
            <a:lvl1pPr marL="0" lvl="0" indent="0" algn="l" defTabSz="914400" rtl="0" eaLnBrk="0" fontAlgn="base" latinLnBrk="0" hangingPunct="0">
              <a:lnSpc>
                <a:spcPct val="100000"/>
              </a:lnSpc>
              <a:spcBef>
                <a:spcPct val="0"/>
              </a:spcBef>
              <a:spcAft>
                <a:spcPct val="0"/>
              </a:spcAft>
              <a:buSzTx/>
              <a:buFont typeface="Times New Roman" panose="02020603050405020304" pitchFamily="18"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 typeface="Times New Roman" panose="02020603050405020304" pitchFamily="18" charset="0"/>
              <a:buNone/>
              <a:defRPr b="0" i="0" u="none" kern="1200" baseline="0">
                <a:solidFill>
                  <a:schemeClr val="tx1"/>
                </a:solidFill>
                <a:latin typeface="Arial" pitchFamily="34" charset="0"/>
                <a:ea typeface="宋体" panose="02010600030101010101" pitchFamily="2" charset="-122"/>
                <a:cs typeface="+mn-cs"/>
              </a:defRPr>
            </a:lvl5pPr>
          </a:lstStyle>
          <a:p>
            <a:pPr lvl="0" eaLnBrk="1" hangingPunct="1">
              <a:buFont typeface="Arial" pitchFamily="34" charset="0"/>
              <a:buChar char="•"/>
            </a:pPr>
            <a:fld id="{BB962C8B-B14F-4D97-AF65-F5344CB8AC3E}" type="datetime5">
              <a:rPr lang="en-US" altLang="en-US" sz="1200">
                <a:solidFill>
                  <a:srgbClr val="898989"/>
                </a:solidFill>
                <a:latin typeface="Cambria" panose="02040503050406030204" pitchFamily="18" charset="0"/>
                <a:ea typeface="黑体" panose="02010609060101010101" pitchFamily="49" charset="-122"/>
              </a:rPr>
              <a:pPr lvl="0" eaLnBrk="1" hangingPunct="1">
                <a:buFont typeface="Arial" pitchFamily="34" charset="0"/>
                <a:buChar char="•"/>
              </a:pPr>
              <a:t>16-Sep-24</a:t>
            </a:fld>
            <a:endParaRPr lang="en-US" altLang="en-US" sz="1200">
              <a:solidFill>
                <a:srgbClr val="898989"/>
              </a:solidFill>
              <a:latin typeface="Cambria" panose="02040503050406030204" pitchFamily="18" charset="0"/>
              <a:ea typeface="黑体" panose="02010609060101010101" pitchFamily="49" charset="-122"/>
            </a:endParaRPr>
          </a:p>
        </p:txBody>
      </p:sp>
    </p:spTree>
  </p:cSld>
  <p:clrMapOvr>
    <a:masterClrMapping/>
  </p:clrMapOvr>
  <p:transition spd="slow"/>
  <p:timing/>
</p:sld>
</file>

<file path=ppt/slides/slide4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https://d.book118.com/927040132025006043</a:t>
            </a:r>
          </a:p>
        </p:txBody>
      </p:sp>
    </p:spTree>
  </p:cSld>
  <p:clrMapOvr>
    <a:masterClrMapping/>
  </p:clrMapOvr>
  <p:transition/>
  <p:timing/>
</p:sld>
</file>

<file path=ppt/tags/tag1.xml><?xml version="1.0" encoding="utf-8"?>
<p:tagLst xmlns:p="http://schemas.openxmlformats.org/presentationml/2006/main">
                                                </p:tagLst>
</file>

<file path=ppt/theme/_rels/theme2.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image" Target="../media/image4.jpeg" /></Relationships>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龙腾四海">
  <a:themeElements>
    <a:clrScheme name="龙腾四海">
      <a:dk1>
        <a:sysClr val="windowText" lastClr="000000"/>
      </a:dk1>
      <a:lt1>
        <a:sysClr val="window" lastClr="FFFFFF"/>
      </a:lt1>
      <a:dk2>
        <a:srgbClr val="001B36"/>
      </a:dk2>
      <a:lt2>
        <a:srgbClr val="EDF8FE"/>
      </a:lt2>
      <a:accent1>
        <a:srgbClr val="477AB1"/>
      </a:accent1>
      <a:accent2>
        <a:srgbClr val="51848E"/>
      </a:accent2>
      <a:accent3>
        <a:srgbClr val="7B9B57"/>
      </a:accent3>
      <a:accent4>
        <a:srgbClr val="8B8D8C"/>
      </a:accent4>
      <a:accent5>
        <a:srgbClr val="8B7396"/>
      </a:accent5>
      <a:accent6>
        <a:srgbClr val="E89A53"/>
      </a:accent6>
      <a:hlink>
        <a:srgbClr val="0080FF"/>
      </a:hlink>
      <a:folHlink>
        <a:srgbClr val="FF00FF"/>
      </a:folHlink>
    </a:clrScheme>
    <a:fontScheme name="龙腾四海">
      <a:majorFont>
        <a:latin typeface="Maiandra GD"/>
        <a:ea typeface="Maiandra GD"/>
        <a:cs typeface="Arial"/>
        <a:font script="CYRL" typeface="Times New Roman"/>
        <a:font script="GREK" typeface="Times New Roman"/>
        <a:font script="Jpan" typeface="ＭＳ Ｐゴシック"/>
        <a:font script="Hang" typeface="HY중고딕"/>
        <a:font script="Hans" typeface="隶书"/>
        <a:font script="Hant" typeface="微軟正黑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ambria"/>
        <a:ea typeface="Cambria"/>
        <a:cs typeface="Arial"/>
        <a:font script="Jpan" typeface="ＭＳ Ｐ明朝"/>
        <a:font script="Hang" typeface="HY견명조"/>
        <a:font script="Hans" typeface="华文楷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龙腾四海">
      <a:fillStyleLst>
        <a:solidFill>
          <a:schemeClr val="phClr">
            <a:tint val="100000"/>
            <a:shade val="100000"/>
            <a:hueMod val="100000"/>
            <a:satMod val="100000"/>
          </a:schemeClr>
        </a:solidFill>
        <a:gradFill rotWithShape="1">
          <a:gsLst>
            <a:gs pos="0">
              <a:schemeClr val="phClr">
                <a:tint val="100000"/>
                <a:shade val="50000"/>
                <a:hueMod val="100000"/>
                <a:satMod val="250000"/>
              </a:schemeClr>
            </a:gs>
            <a:gs pos="75000">
              <a:schemeClr val="phClr">
                <a:tint val="80000"/>
                <a:shade val="100000"/>
                <a:hueMod val="100000"/>
                <a:satMod val="375000"/>
              </a:schemeClr>
            </a:gs>
            <a:gs pos="100000">
              <a:schemeClr val="phClr">
                <a:tint val="50000"/>
                <a:shade val="100000"/>
                <a:hueMod val="100000"/>
                <a:satMod val="500000"/>
              </a:schemeClr>
            </a:gs>
          </a:gsLst>
          <a:lin ang="16200000" scaled="1"/>
        </a:gradFill>
        <a:blipFill>
          <a:blip r:embed="rId1">
            <a:duotone>
              <a:schemeClr val="phClr">
                <a:tint val="100000"/>
                <a:shade val="50000"/>
                <a:hueMod val="100000"/>
                <a:satMod val="100000"/>
              </a:schemeClr>
              <a:schemeClr val="phClr">
                <a:tint val="100000"/>
                <a:shade val="75000"/>
                <a:hueMod val="100000"/>
                <a:satMod val="100000"/>
              </a:schemeClr>
            </a:duotone>
          </a:blip>
          <a:tile tx="0" ty="0" sx="50000" sy="50000" flip="none" algn="ctr"/>
        </a:blipFill>
      </a:fillStyleLst>
      <a:lnStyleLst>
        <a:ln w="127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glow>
              <a:schemeClr val="phClr">
                <a:tint val="100000"/>
                <a:shade val="100000"/>
                <a:hueMod val="100000"/>
                <a:satMod val="100000"/>
              </a:schemeClr>
            </a:glow>
          </a:effectLst>
        </a:effectStyle>
        <a:effectStyle>
          <a:effectLst>
            <a:glow>
              <a:schemeClr val="phClr">
                <a:tint val="100000"/>
                <a:shade val="100000"/>
                <a:hueMod val="100000"/>
                <a:satMod val="100000"/>
              </a:schemeClr>
            </a:glow>
          </a:effectLst>
          <a:scene3d>
            <a:camera prst="orthographicFront" fov="0">
              <a:rot lat="0" lon="0" rev="0"/>
            </a:camera>
            <a:lightRig rig="threePt" dir="tl"/>
          </a:scene3d>
          <a:sp3d prstMaterial="metal">
            <a:bevelT w="12700" h="12700" prst="relaxedInset"/>
            <a:contourClr>
              <a:schemeClr val="phClr">
                <a:tint val="100000"/>
                <a:shade val="100000"/>
                <a:hueMod val="100000"/>
                <a:satMod val="100000"/>
              </a:schemeClr>
            </a:contourClr>
          </a:sp3d>
        </a:effectStyle>
        <a:effectStyle>
          <a:effectLst>
            <a:glow>
              <a:schemeClr val="phClr">
                <a:tint val="100000"/>
                <a:shade val="100000"/>
                <a:hueMod val="100000"/>
                <a:satMod val="100000"/>
              </a:schemeClr>
            </a:glow>
            <a:outerShdw blurRad="44450" dist="50800" dir="3300000" sx="99000" sy="99000" algn="tl" rotWithShape="0">
              <a:srgbClr val="000000">
                <a:alpha val="55000"/>
              </a:srgbClr>
            </a:outerShdw>
          </a:effectLst>
          <a:scene3d>
            <a:camera prst="orthographicFront">
              <a:rot lat="0" lon="0" rev="0"/>
            </a:camera>
            <a:lightRig rig="contrasting" dir="tl">
              <a:rot lat="0" lon="0" rev="14220000"/>
            </a:lightRig>
          </a:scene3d>
          <a:sp3d prstMaterial="dkEdge">
            <a:bevelT w="63500" h="63500"/>
            <a:bevelB w="0" h="0"/>
            <a:contourClr>
              <a:schemeClr val="phClr">
                <a:tint val="100000"/>
                <a:shade val="100000"/>
                <a:hueMod val="100000"/>
                <a:satMod val="100000"/>
              </a:schemeClr>
            </a:contourClr>
          </a:sp3d>
        </a:effectStyle>
      </a:effectStyleLst>
      <a:bgFillStyleLst>
        <a:solidFill>
          <a:schemeClr val="phClr">
            <a:tint val="100000"/>
            <a:shade val="100000"/>
            <a:hueMod val="100000"/>
            <a:satMod val="100000"/>
          </a:schemeClr>
        </a:solidFill>
        <a:gradFill rotWithShape="1">
          <a:gsLst>
            <a:gs pos="0">
              <a:schemeClr val="bg1">
                <a:tint val="100000"/>
                <a:shade val="100000"/>
                <a:hueMod val="100000"/>
                <a:satMod val="150000"/>
              </a:schemeClr>
            </a:gs>
            <a:gs pos="55000">
              <a:schemeClr val="bg1">
                <a:tint val="100000"/>
                <a:shade val="90000"/>
                <a:hueMod val="100000"/>
                <a:satMod val="375000"/>
              </a:schemeClr>
            </a:gs>
            <a:gs pos="100000">
              <a:schemeClr val="phClr">
                <a:tint val="88000"/>
                <a:shade val="100000"/>
                <a:hueMod val="100000"/>
                <a:satMod val="500000"/>
              </a:schemeClr>
            </a:gs>
          </a:gsLst>
          <a:lin ang="5400000" scaled="1"/>
        </a:gradFill>
        <a:blipFill>
          <a:blip r:embed="rId2">
            <a:duotone>
              <a:schemeClr val="phClr">
                <a:shade val="30000"/>
                <a:satMod val="555000"/>
              </a:schemeClr>
              <a:schemeClr val="phClr">
                <a:tint val="96000"/>
                <a:satMod val="120000"/>
              </a:schemeClr>
            </a:duotone>
          </a:blip>
          <a:stretch>
            <a:fillRect/>
          </a:stretch>
        </a:blip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331</Paragraphs>
  <Slides>49</Slides>
  <Notes>0</Notes>
  <TotalTime>1</TotalTime>
  <HiddenSlides>0</HiddenSlides>
  <MMClips>0</MMClips>
  <ScaleCrop>0</ScaleCrop>
  <HeadingPairs>
    <vt:vector baseType="variant" size="6">
      <vt:variant>
        <vt:lpstr>Fonts used</vt:lpstr>
      </vt:variant>
      <vt:variant>
        <vt:i4>15</vt:i4>
      </vt:variant>
      <vt:variant>
        <vt:lpstr>Theme</vt:lpstr>
      </vt:variant>
      <vt:variant>
        <vt:i4>1</vt:i4>
      </vt:variant>
      <vt:variant>
        <vt:lpstr>Slide Titles</vt:lpstr>
      </vt:variant>
      <vt:variant>
        <vt:i4>49</vt:i4>
      </vt:variant>
    </vt:vector>
  </HeadingPairs>
  <TitlesOfParts>
    <vt:vector baseType="lpstr" size="65">
      <vt:lpstr>Arial</vt:lpstr>
      <vt:lpstr>Calibri</vt:lpstr>
      <vt:lpstr>Maiandra GD</vt:lpstr>
      <vt:lpstr>Cambria</vt:lpstr>
      <vt:lpstr>黑体</vt:lpstr>
      <vt:lpstr>Wingdings 2</vt:lpstr>
      <vt:lpstr>Times New Roman</vt:lpstr>
      <vt:lpstr>宋体</vt:lpstr>
      <vt:lpstr>楷体_GB2312</vt:lpstr>
      <vt:lpstr>JQUELN+FangSong_GB2312</vt:lpstr>
      <vt:lpstr>NMAOCV+TimesNewRomanPS-ItalicMT</vt:lpstr>
      <vt:lpstr>GLGILD+FangSong_GB2312</vt:lpstr>
      <vt:lpstr>PTWVCM+FangSong_GB2312</vt:lpstr>
      <vt:lpstr>SimSun</vt:lpstr>
      <vt:lpstr>KaiTi</vt:lpstr>
      <vt:lpstr>Office Theme</vt:lpstr>
      <vt:lpstr>PowerPoint Presentation</vt:lpstr>
      <vt:lpstr>目的和依据</vt:lpstr>
      <vt:lpstr>煤矿重大事故隐患判定的15 个方面：</vt:lpstr>
      <vt:lpstr>PowerPoint Presentation</vt:lpstr>
      <vt:lpstr>第一方面：“超能力、超强度或者超定员组织生产”重大事故隐患</vt:lpstr>
      <vt:lpstr>第一方面：“超能力、超强度或者超定员组织生产”重大事故隐患</vt:lpstr>
      <vt:lpstr>第一方面：“超能力、超强度或者超定员组织生产”重大事故隐患</vt:lpstr>
      <vt:lpstr>第一方面：“超能力、超强度或者超定员组织生产”重大事故隐患</vt:lpstr>
      <vt:lpstr>第一方面：“超能力、超强度或者超定员组织生产”重大事故隐患</vt:lpstr>
      <vt:lpstr>第一方面：“超能力、超强度或者超定员组织生产”重大事故隐患</vt:lpstr>
      <vt:lpstr>第一方面：“超能力、超强度或者超定员组织生产”重大事故隐患</vt:lpstr>
      <vt:lpstr>第一方面：“超能力、超强度或者超定员组织生产”重大事故隐患</vt:lpstr>
      <vt:lpstr>第一方面：“超能力、超强度或者超定员组织生产”重大事故隐患</vt:lpstr>
      <vt:lpstr>第一方面：“超能力、超强度或者超定员组织生产”重大事故隐患</vt:lpstr>
      <vt:lpstr>第一方面：“超能力、超强度或者超定员组织生产”重大事故隐患</vt:lpstr>
      <vt:lpstr> 第二方面：“瓦斯超限作业”重大事故隐患</vt:lpstr>
      <vt:lpstr> 第二方面：“瓦斯超限作业”重大事故隐患</vt:lpstr>
      <vt:lpstr> 第二方面：“瓦斯超限作业”重大事故隐患</vt:lpstr>
      <vt:lpstr> 第三方面：“煤与瓦斯突出矿井，未依照规定实施防突出措施”重大事故隐患</vt:lpstr>
      <vt:lpstr> 第三方面：“煤与瓦斯突出矿井，未依照规定实施防突出措施”重大事故隐患</vt:lpstr>
      <vt:lpstr> 第三方面：“煤与瓦斯突出矿井，未依照规定实施防突出措施”重大事故隐患</vt:lpstr>
      <vt:lpstr> 第三方面：“煤与瓦斯突出矿井，未依照规定实施防突出措施”重大事故隐患</vt:lpstr>
      <vt:lpstr> 第三方面：“煤与瓦斯突出矿井，未依照规定实施防突出措施”重大事故隐患。</vt:lpstr>
      <vt:lpstr> 第三方面：“煤与瓦斯突出矿井，未依照规定实施防突出措施”重大事故隐患。</vt:lpstr>
      <vt:lpstr> 第三方面：“煤与瓦斯突出矿井，未依照规定实施防突出措施”重大事故隐患。</vt:lpstr>
      <vt:lpstr> 第三方面：“煤与瓦斯突出矿井，未依照规定实施防突出措施”重大事故隐患</vt:lpstr>
      <vt:lpstr>第四方面： “高瓦斯矿井未建立瓦斯抽采系统和监控系统，或者系统不能正常运行”重大事故隐患</vt:lpstr>
      <vt:lpstr>第四方面： “高瓦斯矿井未建立瓦斯抽采系统和监控系统，或者系统不能正常运行”重大事故隐患</vt:lpstr>
      <vt:lpstr>第四方面： “高瓦斯矿井未建立瓦斯抽采系统和监控系统，或者系统不能正常运行”重大事故隐患</vt:lpstr>
      <vt:lpstr>第四方面： “高瓦斯矿井未建立瓦斯抽采系统和监控系统，或者系统不能正常运行”重大事故隐患</vt:lpstr>
      <vt:lpstr>第五方面：“通风系统不完善、不可靠”重大事故隐患</vt:lpstr>
      <vt:lpstr>第五方面：“通风系统不完善、不可靠”重大事故隐患</vt:lpstr>
      <vt:lpstr>第五方面：“通风系统不完善、不可靠”重大事故隐患</vt:lpstr>
      <vt:lpstr>第五方面：“通风系统不完善、不可靠”重大事故隐患</vt:lpstr>
      <vt:lpstr>第五方面：“通风系统不完善、不可靠”重大事故隐患</vt:lpstr>
      <vt:lpstr>第五方面：“通风系统不完善、不可靠”重大事故隐患</vt:lpstr>
      <vt:lpstr>第五方面：“通风系统不完善、不可靠”重大事故隐患</vt:lpstr>
      <vt:lpstr>第五方面：“通风系统不完善、不可靠”重大事故隐患</vt:lpstr>
      <vt:lpstr>第五方面：“通风系统不完善、不可靠”重大事故隐患</vt:lpstr>
      <vt:lpstr>第五方面：“通风系统不完善、不可靠”重大事故隐患</vt:lpstr>
      <vt:lpstr>第五方面：“通风系统不完善、不可靠”重大事故隐患</vt:lpstr>
      <vt:lpstr>第五方面：“通风系统不完善、不可靠”重大事故隐患</vt:lpstr>
      <vt:lpstr>第五方面：“通风系统不完善、不可靠”重大事故隐患</vt:lpstr>
      <vt:lpstr>第五方面：“通风系统不完善、不可靠”重大事故隐患</vt:lpstr>
      <vt:lpstr>第五方面：“通风系统不完善、不可靠”重大事故隐患</vt:lpstr>
      <vt:lpstr>第五方面：“通风系统不完善、不可靠”重大事故隐患</vt:lpstr>
      <vt:lpstr>第五方面：“通风系统不完善、不可靠”重大事故隐患</vt:lpstr>
      <vt:lpstr>第六方面：“有严重水患，未采取有效措施”重大事故隐患，</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2024-09-16T20:55:51.658</cp:lastPrinted>
  <dcterms:created xsi:type="dcterms:W3CDTF">2024-09-16T12:55:51Z</dcterms:created>
  <dcterms:modified xsi:type="dcterms:W3CDTF">2024-09-16T12:55:58Z</dcterms:modified>
</cp:coreProperties>
</file>