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KJLQL+ACHLOH+ArialMT"/>
      <p:regular r:id="rId15"/>
    </p:embeddedFont>
    <p:embeddedFont>
      <p:font typeface="PGNOFA+MS-UIGothic"/>
      <p:regular r:id="rId16"/>
    </p:embeddedFont>
    <p:embeddedFont>
      <p:font typeface="HOORJI+ATCMRL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D6EAF-501F-4AC3-A3CF-89D1B5704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C6B5F-AD84-4441-B169-6268E6689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F1948-A207-4C63-8DCD-C22568327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3F1D5-2E2B-42EE-AA1D-5EF0991E2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196B53-404E-48AB-9DD1-20C850884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2A5751-9D48-493B-A6CF-0678BC6F3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E657AE-34F1-4717-87D4-1708A3CEC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AB951-4397-4377-84B4-DEC74C3F1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4EBD0-79A3-4015-A9C8-E89C1B9F6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EAB9B-8FAA-4927-A376-8D1F0CBF6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6807B-9EB0-48F2-ADE1-98B448CDA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45120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491930"/>
            <a:ext cx="3404580" cy="24295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MKJLQL+ACHLOH+ArialMT"/>
                <a:cs typeface="MKJLQL+ACHLOH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补</a:t>
            </a:r>
            <a:r>
              <a:rPr sz="2400">
                <a:solidFill>
                  <a:srgbClr val="00BEA8"/>
                </a:solidFill>
                <a:latin typeface="PGNOFA+MS-UIGothic"/>
                <a:cs typeface="PGNOFA+MS-UIGothic"/>
              </a:rPr>
              <a:t>全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对话题</a:t>
            </a:r>
            <a:r>
              <a:rPr sz="2400">
                <a:solidFill>
                  <a:srgbClr val="00BEA8"/>
                </a:solidFill>
                <a:latin typeface="PGNOFA+MS-UIGothic"/>
                <a:cs typeface="PGNOFA+MS-UIGothic"/>
              </a:rPr>
              <a:t>型概述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MKJLQL+ACHLOH+ArialMT"/>
                <a:cs typeface="MKJLQL+ACHLOH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补</a:t>
            </a:r>
            <a:r>
              <a:rPr sz="2400">
                <a:solidFill>
                  <a:srgbClr val="00BEA8"/>
                </a:solidFill>
                <a:latin typeface="PGNOFA+MS-UIGothic"/>
                <a:cs typeface="PGNOFA+MS-UIGothic"/>
              </a:rPr>
              <a:t>全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对话</a:t>
            </a:r>
            <a:r>
              <a:rPr sz="2400">
                <a:solidFill>
                  <a:srgbClr val="00BEA8"/>
                </a:solidFill>
                <a:latin typeface="PGNOFA+MS-UIGothic"/>
                <a:cs typeface="PGNOFA+MS-UIGothic"/>
              </a:rPr>
              <a:t>解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00BEA8"/>
                </a:solidFill>
                <a:latin typeface="PGNOFA+MS-UIGothic"/>
                <a:cs typeface="PGNOFA+MS-UIGothic"/>
              </a:rPr>
              <a:t>步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MKJLQL+ACHLOH+ArialMT"/>
                <a:cs typeface="MKJLQL+ACHLOH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补</a:t>
            </a:r>
            <a:r>
              <a:rPr sz="2400">
                <a:solidFill>
                  <a:srgbClr val="00BEA8"/>
                </a:solidFill>
                <a:latin typeface="PGNOFA+MS-UIGothic"/>
                <a:cs typeface="PGNOFA+MS-UIGothic"/>
              </a:rPr>
              <a:t>全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对话</a:t>
            </a:r>
            <a:r>
              <a:rPr sz="2400">
                <a:solidFill>
                  <a:srgbClr val="00BEA8"/>
                </a:solidFill>
                <a:latin typeface="PGNOFA+MS-UIGothic"/>
                <a:cs typeface="PGNOFA+MS-UIGothic"/>
              </a:rPr>
              <a:t>解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00BEA8"/>
                </a:solidFill>
                <a:latin typeface="PGNOFA+MS-UIGothic"/>
                <a:cs typeface="PGNOFA+MS-UIGothic"/>
              </a:rPr>
              <a:t>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MKJLQL+ACHLOH+ArialMT"/>
                <a:cs typeface="MKJLQL+ACHLOH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补</a:t>
            </a:r>
            <a:r>
              <a:rPr sz="2400">
                <a:solidFill>
                  <a:srgbClr val="00BEA8"/>
                </a:solidFill>
                <a:latin typeface="PGNOFA+MS-UIGothic"/>
                <a:cs typeface="PGNOFA+MS-UIGothic"/>
              </a:rPr>
              <a:t>全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对话练习</a:t>
            </a:r>
            <a:r>
              <a:rPr sz="2400">
                <a:solidFill>
                  <a:srgbClr val="00BEA8"/>
                </a:solidFill>
                <a:latin typeface="PGNOFA+MS-UIGothic"/>
                <a:cs typeface="PGNOFA+MS-UIGothic"/>
              </a:rPr>
              <a:t>与解析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PGNOFA+MS-UIGothic"/>
                <a:cs typeface="PGNOFA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E1FF"/>
                </a:solidFill>
                <a:latin typeface="HOORJI+ATCMRL+MicrosoftYaHei-Bold"/>
                <a:cs typeface="HOORJI+ATCMRL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HOORJI+ATCMRL+MicrosoftYaHei-Bold"/>
                <a:cs typeface="HOORJI+ATCMR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4500">
                <a:solidFill>
                  <a:srgbClr val="FFFFFF"/>
                </a:solidFill>
                <a:latin typeface="PGNOFA+MS-UIGothic"/>
                <a:cs typeface="PGNOFA+MS-UIGothic"/>
              </a:rPr>
              <a:t>全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对话题</a:t>
            </a:r>
            <a:r>
              <a:rPr sz="4500">
                <a:solidFill>
                  <a:srgbClr val="FFFFFF"/>
                </a:solidFill>
                <a:latin typeface="PGNOFA+MS-UIGothic"/>
                <a:cs typeface="PGNOFA+MS-UIGothic"/>
              </a:rPr>
              <a:t>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BEA8"/>
                </a:solidFill>
                <a:latin typeface="PGNOFA+MS-UIGothic"/>
                <a:cs typeface="PGNOFA+MS-UIGothic"/>
              </a:rPr>
              <a:t>型特点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BEA8"/>
                </a:solidFill>
                <a:latin typeface="PGNOFA+MS-UIGothic"/>
                <a:cs typeface="PGNOFA+MS-UIGothic"/>
              </a:rPr>
              <a:t>型重要性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对话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中的重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型之一，占比相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对较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考察学生的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用能力和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辑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能力，有助于提高学生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合素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掌握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对话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的解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技巧，有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助于学生在考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中取得更好的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BEA8"/>
                </a:solidFill>
                <a:latin typeface="PGNOFA+MS-UIGothic"/>
                <a:cs typeface="PGNOFA+MS-UIGothic"/>
              </a:rPr>
              <a:t>型考察点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学生的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能力和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学生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于上下文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境的理解能力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学生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于常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表达方式的掌握程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1364" y="462317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能力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727565" y="4623172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NOFA+MS-UIGothic"/>
                <a:cs typeface="PGNOFA+MS-UIGothic"/>
              </a:rPr>
              <a:t>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HOORJI+ATCMRL+MicrosoftYaHei-Bold"/>
                <a:cs typeface="HOORJI+ATCMR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4500">
                <a:solidFill>
                  <a:srgbClr val="FFFFFF"/>
                </a:solidFill>
                <a:latin typeface="PGNOFA+MS-UIGothic"/>
                <a:cs typeface="PGNOFA+MS-UIGothic"/>
              </a:rPr>
              <a:t>全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对话</a:t>
            </a:r>
            <a:r>
              <a:rPr sz="4500">
                <a:solidFill>
                  <a:srgbClr val="FFFFFF"/>
                </a:solidFill>
                <a:latin typeface="PGNOFA+MS-UIGothic"/>
                <a:cs typeface="PGNOFA+MS-UIGothic"/>
              </a:rPr>
              <a:t>解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4500">
                <a:solidFill>
                  <a:srgbClr val="FFFFFF"/>
                </a:solidFill>
                <a:latin typeface="PGNOFA+MS-UIGothic"/>
                <a:cs typeface="PGNOFA+MS-UIGothic"/>
              </a:rPr>
              <a:t>步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98690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GNOFA+MS-UIGothic"/>
                <a:cs typeface="PGNOFA+MS-UIGothic"/>
              </a:rPr>
              <a:t>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细审题</a:t>
            </a:r>
            <a:r>
              <a:rPr sz="3000">
                <a:solidFill>
                  <a:srgbClr val="00BEA8"/>
                </a:solidFill>
                <a:latin typeface="PGNOFA+MS-UIGothic"/>
                <a:cs typeface="PGNOFA+MS-UIGothic"/>
              </a:rPr>
              <a:t>，理解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对话</a:t>
            </a:r>
            <a:r>
              <a:rPr sz="3000">
                <a:solidFill>
                  <a:srgbClr val="00BEA8"/>
                </a:solidFill>
                <a:latin typeface="PGNOFA+MS-UIGothic"/>
                <a:cs typeface="PGNOFA+MS-UIGothic"/>
              </a:rPr>
              <a:t>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BEA8"/>
                </a:solidFill>
                <a:latin typeface="PGNOFA+MS-UIGothic"/>
                <a:cs typeface="PGNOFA+MS-UIGothic"/>
              </a:rPr>
              <a:t>和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BEA8"/>
                </a:solidFill>
                <a:latin typeface="PGNOFA+MS-UIGothic"/>
                <a:cs typeface="PGNOFA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OORJI+ATCMRL+MicrosoftYaHei-Bold"/>
                <a:cs typeface="HOORJI+ATCMRL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OORJI+ATCMRL+MicrosoftYaHei-Bold"/>
                <a:cs typeface="HOORJI+ATCMRL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GNOFA+MS-UIGothic"/>
                <a:cs typeface="PGNOFA+MS-UIGothic"/>
              </a:rPr>
              <a:t>分析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对话逻辑</a:t>
            </a:r>
            <a:r>
              <a:rPr sz="3000">
                <a:solidFill>
                  <a:srgbClr val="00BEA8"/>
                </a:solidFill>
                <a:latin typeface="PGNOFA+MS-UIGothic"/>
                <a:cs typeface="PGNOFA+MS-UIGothic"/>
              </a:rPr>
              <a:t>和信息点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GNOFA+MS-UIGothic"/>
                <a:cs typeface="PGNOFA+MS-UIGothic"/>
              </a:rPr>
              <a:t>找出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对话</a:t>
            </a:r>
            <a:r>
              <a:rPr sz="1350">
                <a:solidFill>
                  <a:srgbClr val="FFFFFF"/>
                </a:solidFill>
                <a:latin typeface="PGNOFA+MS-UIGothic"/>
                <a:cs typeface="PGNOFA+MS-UIGothic"/>
              </a:rPr>
              <a:t>中的信息点，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PGNOFA+MS-UIGothic"/>
                <a:cs typeface="PGNOFA+MS-UIGothic"/>
              </a:rPr>
              <a:t>些信息点可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601698"/>
            <a:ext cx="22997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GNOFA+MS-UIGothic"/>
                <a:cs typeface="PGNOFA+MS-UIGothic"/>
              </a:rPr>
              <a:t>能有助于推断缺失的信息。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5487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EA8"/>
                </a:solidFill>
                <a:latin typeface="PGNOFA+MS-UIGothic"/>
                <a:cs typeface="PGNOFA+MS-UIGothic"/>
              </a:rPr>
              <a:t>合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BEA8"/>
                </a:solidFill>
                <a:latin typeface="PGNOFA+MS-UIGothic"/>
                <a:cs typeface="PGNOFA+MS-UIGothic"/>
              </a:rPr>
              <a:t>境，合理推断缺失信息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https://d.book118.com/927045120021006054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MKJLQL+ACHLOH+ArialMT</vt:lpstr>
      <vt:lpstr>Times New Roman</vt:lpstr>
      <vt:lpstr>SimSun</vt:lpstr>
      <vt:lpstr>PGNOFA+MS-UIGothic</vt:lpstr>
      <vt:lpstr>HOORJI+ATCMRL+MicrosoftYaHei-Bold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2024-09-28T07:31:37.770</cp:lastPrinted>
  <dcterms:created xsi:type="dcterms:W3CDTF">2024-09-27T23:31:37Z</dcterms:created>
  <dcterms:modified xsi:type="dcterms:W3CDTF">2024-09-27T23:31:38Z</dcterms:modified>
</cp:coreProperties>
</file>