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2539C-7D02-4ED4-ADBF-8621B40BB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85FCB-A1CC-4DE6-8DA4-6B039360A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6D69D-7656-4403-B7B2-7D83A976F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CEBEA-2965-49A8-93BA-B4F9D44F1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278AB-9661-4945-83A3-3313828FD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0430DF-9576-4C8A-AF44-EA0218421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6BA181-601D-4C5C-850D-0564E657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0859A-2EA0-4A1F-81AE-6960D73BA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00002-C7BA-408F-9FCF-D73A5A166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AE93D-FF0F-4443-BA4D-6BCA73CF5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CA1B7-C0DE-45EF-BECD-05BF9F47A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jpe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  <p:pic>
        <p:nvPicPr>
          <p:cNvPr id="7" name="内容占位符 4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71120" y="-20003"/>
            <a:ext cx="12263120" cy="6898005"/>
          </a:xfrm>
          <a:prstGeom prst="rect">
            <a:avLst/>
          </a:prstGeom>
        </p:spPr>
      </p:pic>
      <p:sp>
        <p:nvSpPr>
          <p:cNvPr id="10" name="椭圆 9"/>
          <p:cNvSpPr/>
          <p:nvPr/>
        </p:nvSpPr>
        <p:spPr>
          <a:xfrm flipH="1">
            <a:off x="1383030" y="401320"/>
            <a:ext cx="36195" cy="36195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5215016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2762991" y="1715501"/>
            <a:ext cx="6605296" cy="1581785"/>
          </a:xfrm>
          <a:prstGeom prst="rect">
            <a:avLst/>
          </a:prstGeom>
          <a:noFill/>
          <a:ln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单元综合</a:t>
            </a: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素质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评价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第</a:t>
            </a:r>
            <a:r>
              <a:rPr lang="en-US" altLang="zh-CN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1 </a:t>
            </a: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单元 数据收集和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整理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时间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:60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分钟  满分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:100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分分</a:t>
            </a:r>
            <a:endParaRPr lang="zh-CN" altLang="en-US" sz="2400" b="1" smtClean="0">
              <a:solidFill>
                <a:schemeClr val="tx1">
                  <a:lumMod val="65000"/>
                  <a:lumOff val="3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/>
            <a:endParaRPr lang="zh-CN" altLang="en-US" sz="4000" b="1" spc="600">
              <a:solidFill>
                <a:schemeClr val="accent1">
                  <a:lumMod val="50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38200" y="140836"/>
            <a:ext cx="10515600" cy="1325563"/>
          </a:xfrm>
        </p:spPr>
        <p:txBody>
          <a:bodyPr/>
          <a:lstStyle/>
          <a:p>
            <a:r>
              <a:rPr kumimoji="1" lang="zh-CN" altLang="en-US"/>
              <a:t> </a:t>
            </a:r>
            <a:endParaRPr kumimoji="1" lang="zh-CN" altLang="en-US"/>
          </a:p>
        </p:txBody>
      </p:sp>
      <p:sp>
        <p:nvSpPr>
          <p:cNvPr id="10" name="文本框 1"/>
          <p:cNvSpPr txBox="1">
            <a:spLocks noChangeArrowheads="1"/>
          </p:cNvSpPr>
          <p:nvPr/>
        </p:nvSpPr>
        <p:spPr bwMode="auto">
          <a:xfrm>
            <a:off x="1206381" y="632408"/>
            <a:ext cx="10175797" cy="1476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仔细推敲，选一选。（将正确答案的序号填在括号里）（每空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，共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12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分）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709497" y="813617"/>
            <a:ext cx="496884" cy="530915"/>
            <a:chOff x="709497" y="1368342"/>
            <a:chExt cx="496884" cy="530915"/>
          </a:xfrm>
        </p:grpSpPr>
        <p:sp>
          <p:nvSpPr>
            <p:cNvPr id="23" name="圆角矩形 22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一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709497" y="2260966"/>
            <a:ext cx="397660" cy="538609"/>
            <a:chOff x="733693" y="1986947"/>
            <a:chExt cx="397660" cy="538609"/>
          </a:xfrm>
        </p:grpSpPr>
        <p:sp>
          <p:nvSpPr>
            <p:cNvPr id="26" name="椭圆 25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7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31" name="文本框 1"/>
          <p:cNvSpPr txBox="1">
            <a:spLocks noChangeArrowheads="1"/>
          </p:cNvSpPr>
          <p:nvPr/>
        </p:nvSpPr>
        <p:spPr bwMode="auto">
          <a:xfrm>
            <a:off x="1201913" y="2068631"/>
            <a:ext cx="10151887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【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新考法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】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实验小学二（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）班计划组织研学活动，准备从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下面四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个研学基地中，选择一个大家最喜欢的地方作为此次研学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活动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的地点。下列说法错误的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可以对班里的同学进行调查  ②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班里每名同学都参加调查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调查时可以举手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投票              ④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每人可以选多个研学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基地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764831" y="4212073"/>
          <a:ext cx="7815532" cy="652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6823"/>
                <a:gridCol w="1466490"/>
                <a:gridCol w="2518913"/>
                <a:gridCol w="1863306"/>
              </a:tblGrid>
              <a:tr h="6529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000" b="1" kern="1200" smtClean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生态农场</a:t>
                      </a:r>
                      <a:endParaRPr lang="zh-CN" altLang="en-US" sz="3000" b="1" kern="1200">
                        <a:solidFill>
                          <a:schemeClr val="tx1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000" b="1" kern="1200" smtClean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科技馆</a:t>
                      </a:r>
                      <a:endParaRPr lang="zh-CN" altLang="en-US" sz="3000" b="1" kern="1200">
                        <a:solidFill>
                          <a:schemeClr val="tx1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000" b="1" kern="1200" smtClean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陶瓷博物馆</a:t>
                      </a:r>
                      <a:endParaRPr lang="zh-CN" altLang="en-US" sz="3000" b="1" kern="1200">
                        <a:solidFill>
                          <a:schemeClr val="tx1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3000" b="1" kern="1200" smtClean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木偶戏院</a:t>
                      </a:r>
                      <a:endParaRPr lang="zh-CN" altLang="en-US" sz="3000" b="1" kern="1200" smtClean="0">
                        <a:solidFill>
                          <a:schemeClr val="tx1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909680" y="1038339"/>
            <a:ext cx="7524817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>
                <a:solidFill>
                  <a:schemeClr val="accent1"/>
                </a:solidFill>
                <a:latin typeface="Times New Roman" panose="02020603050405020304" charset="0"/>
                <a:cs typeface="Times New Roman" panose="02020603050405020304" charset="0"/>
              </a:rPr>
              <a:t>点拨</a:t>
            </a:r>
            <a:r>
              <a:rPr lang="zh-CN" altLang="en-US" sz="3000" b="1" smtClean="0">
                <a:solidFill>
                  <a:schemeClr val="accent1"/>
                </a:solidFill>
                <a:latin typeface="Times New Roman" panose="02020603050405020304" charset="0"/>
                <a:cs typeface="Times New Roman" panose="02020603050405020304" charset="0"/>
              </a:rPr>
              <a:t>：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每人只能选一个研学基地进行投票。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909680" y="2108015"/>
            <a:ext cx="1912703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smtClean="0">
                <a:solidFill>
                  <a:schemeClr val="accent1"/>
                </a:solidFill>
                <a:latin typeface="Times New Roman" panose="02020603050405020304" charset="0"/>
                <a:cs typeface="Times New Roman" panose="02020603050405020304" charset="0"/>
              </a:rPr>
              <a:t>答案： </a:t>
            </a: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Times New Roman" panose="02020603050405020304"/>
                <a:cs typeface="Times New Roman" panose="02020603050405020304" charset="0"/>
              </a:rPr>
              <a:t> 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1" y="951262"/>
            <a:ext cx="10088358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【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跨学科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】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下面是歌曲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《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粉刷匠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》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的简谱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简谱中各数字出现的次数统计如下表。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26706" y="1763405"/>
            <a:ext cx="9431968" cy="1238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E8F6FE"/>
              </a:clrFrom>
              <a:clrTo>
                <a:srgbClr val="E8F6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8511" y="3813584"/>
            <a:ext cx="9706054" cy="1172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333193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）上表中，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数字（         ）出现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的次数最多。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982980"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④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）数字“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5”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比数字“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2”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出现的次数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多（         ）次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982980"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12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④ 2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982980" indent="-98298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）这段简谱中一共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有（         ）个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数字。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982980"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46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48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50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④ 52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7" name="TextBox 19"/>
          <p:cNvSpPr txBox="1">
            <a:spLocks noChangeArrowheads="1"/>
          </p:cNvSpPr>
          <p:nvPr/>
        </p:nvSpPr>
        <p:spPr bwMode="auto">
          <a:xfrm>
            <a:off x="5204002" y="997131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8655357" y="2377741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charset="0"/>
              </a:rPr>
              <a:t>④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13" name="TextBox 19"/>
          <p:cNvSpPr txBox="1">
            <a:spLocks noChangeArrowheads="1"/>
          </p:cNvSpPr>
          <p:nvPr/>
        </p:nvSpPr>
        <p:spPr bwMode="auto">
          <a:xfrm>
            <a:off x="5894116" y="3740331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4939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二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）班投票评选“书香少年”，现有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名候选人，下面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是他们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的得票情况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 根据上面的统计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结果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,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）应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被评为“书香少年”。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1069975"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聪聪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②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梦梦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1069975"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华华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④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龙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龙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6549723" y="3718665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E8F6FE"/>
              </a:clrFrom>
              <a:clrTo>
                <a:srgbClr val="E8F6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99372" y="2498155"/>
            <a:ext cx="9360405" cy="1309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763672" y="951261"/>
            <a:ext cx="10657702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069975" indent="-1069975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 评选那天，蓝蓝因病请假没能参加投票，如果她也投了票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，那么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结果会怎样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？（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1069975"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聪聪有可能被评为“书香少年”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1069975"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梦梦有可能被评为“书香少年”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1069975"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一定是华华被评为“书香少年”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1069975"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龙龙有可能被评为“书香少年”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909680" y="1038339"/>
            <a:ext cx="10425429" cy="216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>
                <a:solidFill>
                  <a:schemeClr val="accent1"/>
                </a:solidFill>
                <a:latin typeface="Times New Roman" panose="02020603050405020304" charset="0"/>
                <a:cs typeface="Times New Roman" panose="02020603050405020304" charset="0"/>
              </a:rPr>
              <a:t>点拨</a:t>
            </a:r>
            <a:r>
              <a:rPr lang="zh-CN" altLang="en-US" sz="3000" b="1" smtClean="0">
                <a:solidFill>
                  <a:schemeClr val="accent1"/>
                </a:solidFill>
                <a:latin typeface="Times New Roman" panose="02020603050405020304" charset="0"/>
                <a:cs typeface="Times New Roman" panose="02020603050405020304" charset="0"/>
              </a:rPr>
              <a:t>：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华华票数最高，是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15 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票；</a:t>
            </a: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Times New Roman" panose="02020603050405020304"/>
                <a:cs typeface="Times New Roman" panose="02020603050405020304" charset="0"/>
              </a:rPr>
              <a:t> 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聪聪票数第二，</a:t>
            </a: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Times New Roman" panose="02020603050405020304"/>
                <a:cs typeface="Times New Roman" panose="02020603050405020304" charset="0"/>
              </a:rPr>
              <a:t> 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是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12 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票。华华比聪聪多了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 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票，即使蓝蓝参加投票，华华的票数也还是最高的。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909679" y="3208164"/>
            <a:ext cx="1826141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smtClean="0">
                <a:solidFill>
                  <a:schemeClr val="accent1"/>
                </a:solidFill>
                <a:latin typeface="Times New Roman" panose="02020603050405020304" charset="0"/>
                <a:cs typeface="Times New Roman" panose="02020603050405020304" charset="0"/>
              </a:rPr>
              <a:t>答案： </a:t>
            </a: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"/>
          <p:cNvSpPr txBox="1">
            <a:spLocks noChangeArrowheads="1"/>
          </p:cNvSpPr>
          <p:nvPr/>
        </p:nvSpPr>
        <p:spPr bwMode="auto">
          <a:xfrm>
            <a:off x="1243992" y="888490"/>
            <a:ext cx="10387714" cy="705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认真审题，填一填。（每空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分，共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28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分）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710198" y="1702185"/>
            <a:ext cx="397660" cy="538609"/>
            <a:chOff x="733693" y="1986947"/>
            <a:chExt cx="397660" cy="538609"/>
          </a:xfrm>
        </p:grpSpPr>
        <p:sp>
          <p:nvSpPr>
            <p:cNvPr id="19" name="椭圆 1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681872" y="1052303"/>
            <a:ext cx="496884" cy="530915"/>
            <a:chOff x="709497" y="1368342"/>
            <a:chExt cx="496884" cy="530915"/>
          </a:xfrm>
        </p:grpSpPr>
        <p:sp>
          <p:nvSpPr>
            <p:cNvPr id="27" name="圆角矩形 26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二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270832" y="1561999"/>
            <a:ext cx="10151887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下面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是典典记录的厦门某个月的天气情况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）把上面的统计结果填入下表。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E8F6FE"/>
              </a:clrFrom>
              <a:clrTo>
                <a:srgbClr val="E8F6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2595" y="2375215"/>
            <a:ext cx="9383305" cy="1235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2045324" y="4380159"/>
          <a:ext cx="8128000" cy="15637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/>
                <a:gridCol w="1625600"/>
                <a:gridCol w="1625600"/>
                <a:gridCol w="1625600"/>
                <a:gridCol w="1625600"/>
              </a:tblGrid>
              <a:tr h="836788"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3000" b="1" kern="1200" smtClean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天气</a:t>
                      </a:r>
                      <a:endParaRPr lang="zh-CN" altLang="en-US" sz="3000" b="1" kern="1200" smtClean="0">
                        <a:solidFill>
                          <a:schemeClr val="tx1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6919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000" b="1" kern="1200" smtClean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天数</a:t>
                      </a:r>
                      <a:endParaRPr lang="zh-CN" altLang="en-US" sz="3000" b="1" kern="1200">
                        <a:solidFill>
                          <a:schemeClr val="tx1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78665" y="4526521"/>
            <a:ext cx="684295" cy="622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53596" y="4526521"/>
            <a:ext cx="884253" cy="537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29272" y="4586507"/>
            <a:ext cx="804270" cy="502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94347" y="4424321"/>
            <a:ext cx="813158" cy="742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Box 19"/>
          <p:cNvSpPr txBox="1">
            <a:spLocks noChangeArrowheads="1"/>
          </p:cNvSpPr>
          <p:nvPr/>
        </p:nvSpPr>
        <p:spPr bwMode="auto">
          <a:xfrm>
            <a:off x="4232299" y="5288957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4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3" name="TextBox 19"/>
          <p:cNvSpPr txBox="1">
            <a:spLocks noChangeArrowheads="1"/>
          </p:cNvSpPr>
          <p:nvPr/>
        </p:nvSpPr>
        <p:spPr bwMode="auto">
          <a:xfrm>
            <a:off x="5956585" y="5278472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9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4" name="TextBox 19"/>
          <p:cNvSpPr txBox="1">
            <a:spLocks noChangeArrowheads="1"/>
          </p:cNvSpPr>
          <p:nvPr/>
        </p:nvSpPr>
        <p:spPr bwMode="auto">
          <a:xfrm>
            <a:off x="7542894" y="5278472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5" name="TextBox 19"/>
          <p:cNvSpPr txBox="1">
            <a:spLocks noChangeArrowheads="1"/>
          </p:cNvSpPr>
          <p:nvPr/>
        </p:nvSpPr>
        <p:spPr bwMode="auto">
          <a:xfrm>
            <a:off x="9112413" y="5278472"/>
            <a:ext cx="56938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15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849939" y="1123504"/>
            <a:ext cx="10519676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982980" indent="-98298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）这个月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共有（         ）天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982980" indent="-98298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 这个月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的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天数比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的天数（         ）（         ）天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。（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第一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空填“多”或“少”）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982980" indent="-98298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）这个月可能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                   ）季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因为（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4389323" y="1258605"/>
            <a:ext cx="56938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30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8" name="TextBox 19"/>
          <p:cNvSpPr txBox="1">
            <a:spLocks noChangeArrowheads="1"/>
          </p:cNvSpPr>
          <p:nvPr/>
        </p:nvSpPr>
        <p:spPr bwMode="auto">
          <a:xfrm>
            <a:off x="8320663" y="1906635"/>
            <a:ext cx="56938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多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TextBox 19"/>
          <p:cNvSpPr txBox="1">
            <a:spLocks noChangeArrowheads="1"/>
          </p:cNvSpPr>
          <p:nvPr/>
        </p:nvSpPr>
        <p:spPr bwMode="auto">
          <a:xfrm>
            <a:off x="9976934" y="1906635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6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09134" y="1906412"/>
            <a:ext cx="884253" cy="537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94297" y="1812603"/>
            <a:ext cx="813158" cy="742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477854" y="3240863"/>
            <a:ext cx="2888932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略（合理即可）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8" grpId="0"/>
      <p:bldP spid="15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https://d.book118.com/927052150162006030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等线 Light</vt:lpstr>
      <vt:lpstr>等线</vt:lpstr>
      <vt:lpstr>黑体</vt:lpstr>
      <vt:lpstr>宋体</vt:lpstr>
      <vt:lpstr>Times New Roman</vt:lpstr>
      <vt:lpstr>Office Theme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2024-09-02T17:34:15.637</cp:lastPrinted>
  <dcterms:created xsi:type="dcterms:W3CDTF">2024-09-02T09:34:15Z</dcterms:created>
  <dcterms:modified xsi:type="dcterms:W3CDTF">2024-09-02T09:34:17Z</dcterms:modified>
</cp:coreProperties>
</file>