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F359C5D-DEA1-4415-A4DE-C2D74D478F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C1B2872-0667-4C7F-BF7C-12162C108E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3840955-09DB-40BC-8656-F7BD530E7A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891A14E-7ED2-487A-9782-A59D90F254D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5AC2D8B-8025-4DD5-896D-30DC6FE4CB8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00639FA-C941-4954-A73D-EF7A10EFE0C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9C6FAF6-26ED-4AAE-87D5-5F46FB75767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5E73518-DBBC-4D82-BE24-30101F5639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59AD08C-706A-4924-B642-5C4049C078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EE8A4A0-E14A-41A0-A9F1-49A36D6615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4C24ABD-F0C7-4E83-B5F0-896550FD60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7055055131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89199" y="1872544"/>
            <a:ext cx="6402705" cy="197739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4950" b="1">
                <a:solidFill>
                  <a:srgbClr val="1B1B1B">
                    <a:alpha val="100000"/>
                  </a:srgbClr>
                </a:solidFill>
                <a:latin typeface="Microsoft Yahei"/>
                <a:ea typeface="Microsoft Yahei"/>
                <a:cs typeface="Microsoft Yahei"/>
              </a:rPr>
              <a:t>人为事故风险的识别与防范措施</a:t>
            </a:r>
          </a:p>
        </p:txBody>
      </p:sp>
      <p:sp>
        <p:nvSpPr>
          <p:cNvPr id="3" name="AutoShape 3"/>
          <p:cNvSpPr/>
          <p:nvPr/>
        </p:nvSpPr>
        <p:spPr>
          <a:xfrm>
            <a:off x="3887301" y="4906518"/>
            <a:ext cx="2473866"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rgbClr val="1B1B1B">
                    <a:alpha val="100000"/>
                  </a:srgbClr>
                </a:solidFill>
                <a:latin typeface="Microsoft Yahei"/>
                <a:ea typeface="Microsoft Yahei"/>
                <a:cs typeface="Microsoft Yahei"/>
              </a:rPr>
              <a:t>汇报人：XX</a:t>
            </a:r>
            <a:endParaRPr lang="en-US" sz="1100"/>
          </a:p>
        </p:txBody>
      </p:sp>
      <p:sp>
        <p:nvSpPr>
          <p:cNvPr id="4" name="AutoShape 4"/>
          <p:cNvSpPr/>
          <p:nvPr/>
        </p:nvSpPr>
        <p:spPr>
          <a:xfrm>
            <a:off x="6497278" y="4906518"/>
            <a:ext cx="2419908"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rgbClr val="1B1B1B">
                    <a:alpha val="100000"/>
                  </a:srgbClr>
                </a:solidFill>
                <a:latin typeface="Microsoft Yahei"/>
                <a:ea typeface="Microsoft Yahei"/>
                <a:cs typeface="Microsoft Yahei"/>
              </a:rPr>
              <a:t>2024-01-26</a:t>
            </a:r>
            <a:endParaRPr lang="en-US" sz="1100"/>
          </a:p>
        </p:txBody>
      </p:sp>
      <p:sp>
        <p:nvSpPr>
          <p:cNvPr id="5" name="AutoShape 5"/>
          <p:cNvSpPr/>
          <p:nvPr/>
        </p:nvSpPr>
        <p:spPr>
          <a:xfrm>
            <a:off x="240326" y="276691"/>
            <a:ext cx="1591602" cy="419156"/>
          </a:xfrm>
          <a:prstGeom prst="rect">
            <a:avLst/>
          </a:prstGeom>
          <a:noFill/>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b="1">
                <a:solidFill>
                  <a:srgbClr val="FFFFFF">
                    <a:alpha val="100000"/>
                  </a:srgbClr>
                </a:solidFill>
                <a:latin typeface="Microsoft Yahei"/>
                <a:ea typeface="Microsoft Yahei"/>
                <a:cs typeface="Microsoft Yahei"/>
              </a:rPr>
              <a:t>2023-2026</a:t>
            </a:r>
            <a:endParaRPr lang="en-US" sz="1100"/>
          </a:p>
        </p:txBody>
      </p:sp>
      <p:sp>
        <p:nvSpPr>
          <p:cNvPr id="6" name="TextBox 6"/>
          <p:cNvSpPr txBox="1"/>
          <p:nvPr/>
        </p:nvSpPr>
        <p:spPr>
          <a:xfrm>
            <a:off x="2275078" y="276691"/>
            <a:ext cx="1326473" cy="38671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800" b="1">
                <a:solidFill>
                  <a:schemeClr val="accent1">
                    <a:alpha val="100000"/>
                  </a:schemeClr>
                </a:solidFill>
                <a:latin typeface="Microsoft Yahei"/>
                <a:ea typeface="Microsoft Yahei"/>
                <a:cs typeface="Microsoft Yahei"/>
              </a:rPr>
              <a:t>ONE</a:t>
            </a:r>
          </a:p>
        </p:txBody>
      </p:sp>
      <p:sp>
        <p:nvSpPr>
          <p:cNvPr id="7" name="TextBox 7"/>
          <p:cNvSpPr txBox="1"/>
          <p:nvPr/>
        </p:nvSpPr>
        <p:spPr>
          <a:xfrm>
            <a:off x="9727882" y="229066"/>
            <a:ext cx="1944455" cy="483574"/>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KEEP VIEW</a:t>
            </a:r>
          </a:p>
        </p:txBody>
      </p:sp>
      <p:sp>
        <p:nvSpPr>
          <p:cNvPr id="8" name="AutoShape 8"/>
          <p:cNvSpPr/>
          <p:nvPr/>
        </p:nvSpPr>
        <p:spPr>
          <a:xfrm>
            <a:off x="1634706" y="6115727"/>
            <a:ext cx="2473866"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9" name="AutoShape 9"/>
          <p:cNvSpPr/>
          <p:nvPr/>
        </p:nvSpPr>
        <p:spPr>
          <a:xfrm>
            <a:off x="8181391" y="6099640"/>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rgbClr val="FFFFFF">
                    <a:alpha val="100000"/>
                  </a:srgbClr>
                </a:solidFill>
                <a:latin typeface="Microsoft Yahei"/>
                <a:ea typeface="Microsoft Yahei"/>
                <a:cs typeface="Microsoft Yahei"/>
              </a:rPr>
              <a:t>https://wenku.baidu.com</a:t>
            </a:r>
            <a:endParaRPr lang="en-US" sz="1100"/>
          </a:p>
        </p:txBody>
      </p:sp>
      <p:sp>
        <p:nvSpPr>
          <p:cNvPr id="10" name="TextBox 10"/>
          <p:cNvSpPr txBox="1"/>
          <p:nvPr/>
        </p:nvSpPr>
        <p:spPr>
          <a:xfrm rot="5400000">
            <a:off x="-676021" y="2093383"/>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WENKU DESIGN</a:t>
            </a:r>
          </a:p>
        </p:txBody>
      </p:sp>
      <p:sp>
        <p:nvSpPr>
          <p:cNvPr id="11" name="TextBox 11"/>
          <p:cNvSpPr txBox="1"/>
          <p:nvPr/>
        </p:nvSpPr>
        <p:spPr>
          <a:xfrm rot="5400000">
            <a:off x="-676021" y="4473998"/>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WENKU DESIGN</a:t>
            </a:r>
          </a:p>
        </p:txBody>
      </p:sp>
      <p:sp>
        <p:nvSpPr>
          <p:cNvPr id="12" name="TextBox 12"/>
          <p:cNvSpPr txBox="1"/>
          <p:nvPr/>
        </p:nvSpPr>
        <p:spPr>
          <a:xfrm rot="5400000">
            <a:off x="10736030" y="1726811"/>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WENKU DESIGN</a:t>
            </a:r>
          </a:p>
        </p:txBody>
      </p:sp>
      <p:sp>
        <p:nvSpPr>
          <p:cNvPr id="13" name="TextBox 13"/>
          <p:cNvSpPr txBox="1"/>
          <p:nvPr/>
        </p:nvSpPr>
        <p:spPr>
          <a:xfrm rot="5400000">
            <a:off x="10736030" y="4107427"/>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WENKU DESIGN</a:t>
            </a:r>
          </a:p>
        </p:txBody>
      </p:sp>
      <p:sp>
        <p:nvSpPr>
          <p:cNvPr id="14" name="TextBox 14"/>
          <p:cNvSpPr txBox="1"/>
          <p:nvPr/>
        </p:nvSpPr>
        <p:spPr>
          <a:xfrm rot="5400000">
            <a:off x="10736030" y="6555761"/>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WENKU </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838194" y="2335530"/>
            <a:ext cx="906780" cy="2186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dk1">
                    <a:alpha val="100000"/>
                  </a:schemeClr>
                </a:solidFill>
                <a:latin typeface="Microsoft Yahei"/>
                <a:ea typeface="Microsoft Yahei"/>
                <a:cs typeface="Microsoft Yahei"/>
              </a:rPr>
              <a:t>目</a:t>
            </a:r>
          </a:p>
          <a:p>
            <a:pPr algn="ctr">
              <a:lnSpc>
                <a:spcPct val="112000"/>
              </a:lnSpc>
            </a:pPr>
            <a:r>
              <a:rPr lang="en-US" sz="5700" b="1">
                <a:solidFill>
                  <a:schemeClr val="dk1">
                    <a:alpha val="100000"/>
                  </a:schemeClr>
                </a:solidFill>
                <a:latin typeface="Microsoft Yahei"/>
                <a:ea typeface="Microsoft Yahei"/>
                <a:cs typeface="Microsoft Yahei"/>
              </a:rPr>
              <a:t>录</a:t>
            </a:r>
          </a:p>
        </p:txBody>
      </p:sp>
      <p:sp>
        <p:nvSpPr>
          <p:cNvPr id="4" name="TextBox 4"/>
          <p:cNvSpPr txBox="1"/>
          <p:nvPr/>
        </p:nvSpPr>
        <p:spPr>
          <a:xfrm rot="5400000">
            <a:off x="767584" y="3307080"/>
            <a:ext cx="1859280" cy="281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dk1">
                    <a:alpha val="100000"/>
                  </a:schemeClr>
                </a:solidFill>
                <a:latin typeface="Microsoft Yahei"/>
                <a:ea typeface="Microsoft Yahei"/>
                <a:cs typeface="Microsoft Yahei"/>
              </a:rPr>
              <a:t>CATALOGUE</a:t>
            </a:r>
          </a:p>
        </p:txBody>
      </p:sp>
      <p:sp>
        <p:nvSpPr>
          <p:cNvPr id="5" name="TextBox 5"/>
          <p:cNvSpPr txBox="1"/>
          <p:nvPr/>
        </p:nvSpPr>
        <p:spPr>
          <a:xfrm>
            <a:off x="4255707" y="1292542"/>
            <a:ext cx="7275309" cy="42729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引言</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人为事故风险概述</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人为事故风险的识别</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人为事故风险的防范措施</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人为事故风险的管理与监控</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引言</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防范和减少人为事故</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通过采取有效的防范措施，降低人为事故的发生概率，保障生产安全，减少人员伤亡和财产损失。</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推动安全文化建设</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通过强化安全意识和安全行为，形成良好的安全文化氛围，提高企业和个人的安全防范能力。</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提高对人为事故风险的认识</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通过深入了解人为事故风险的本质和发生原因，增强企业和个人对风险的敏感性和警觉性。</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人为事故风险的防范措施</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阐述针对人为事故风险采取的防范措施，包括技术防范、管理防范、教育防范等方面。</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未来展望</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探讨未来人为事故风险防范的发展趋势和挑战，提出相应的建议和对策。</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案例分析</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通过具体案例，分析人为事故风险的发生原因、后果及应对措施，加深对人为事故风险的认识和理解。</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人为事故风险的识别</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介绍人为事故风险的定义、分类、识别方法和识别工具。</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人为事故风险概述</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定义</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人为事故风险是指由于人的不安全行为或决策失误而导致事故发生的可能性。</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分类</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根据事故的性质和后果，人为事故风险可分为交通事故风险、工业事故风险、医疗事故风险等。</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3208" r="3208"/>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可变性</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人为事故风险随着时间、环境、条件的变化而发生变化，需要动态监测和管理。</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主观性</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人为事故风险与人的主观意识、判断和行为密切相关，受人的心理、生理、技能等因素影响。</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复杂性</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人为事故风险涉及多个因素和环节，包括人的因素、物的因素、环境因素等，相互作用和影响，难以简单预测和防范。</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人为事故风险的特点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0000" r="10000"/>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1125" r="11125"/>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人员伤亡</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财产损失</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环境破坏</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社会影响</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人为事故风险的影响</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人为事故往往导致人员伤亡，给受害者及其家庭带来极大的痛苦和损失。</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人为事故可能对环境造成污染和破坏，影响生态平衡和可持续发展。</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人为事故会造成设备损坏、财产损失，影响企业的正常运营和经济效益。</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人为事故会对社会造成不良影响，降低公众对安全和信任的感知，影响社会稳定和发展。</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人为事故风险的识别</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危险源辨识</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通过对工作场所、设备、工艺流程等进行全面分析，找出可能导致人为事故的危险源。</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事故致因分析</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运用事故致因理论，对危险源进行深入分析，明确事故发生的条件和触发因素。</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历史数据分析</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收集过去发生的人为事故数据，进行统计分析，找出事故发生的规律和趋势。</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识别方法与步骤</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2500" b="12500"/>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全面性</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确保识别的危险源覆盖所有可能的人为事故风险，不遗漏任何潜在的危险源。</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准确性</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对危险源的描述和分类要准确，以便后续的风险评估和防范措施制定。</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参与性</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鼓励员工参与危险源的识别，充分利用他们的经验和知识，提高识别的准确性和有效性。</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识别过程中的注意事项</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https://d.book118.com/927055055131006042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6B73"/>
      </a:accent1>
      <a:accent2>
        <a:srgbClr val="269B8D"/>
      </a:accent2>
      <a:accent3>
        <a:srgbClr val="00657D"/>
      </a:accent3>
      <a:accent4>
        <a:srgbClr val="3B9474"/>
      </a:accent4>
      <a:accent5>
        <a:srgbClr val="6479E6"/>
      </a:accent5>
      <a:accent6>
        <a:srgbClr val="169EA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2024-09-16T02:54:28.822</cp:lastPrinted>
  <dcterms:created xsi:type="dcterms:W3CDTF">2024-09-15T18:54:28Z</dcterms:created>
  <dcterms:modified xsi:type="dcterms:W3CDTF">2024-09-15T18:54:30Z</dcterms:modified>
</cp:coreProperties>
</file>