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6" r:id="rId19"/>
  </p:sldIdLst>
  <p:sldSz cx="12192000" cy="6858000"/>
  <p:notesSz cx="6858000" cy="9144000"/>
  <p:custDataLst>
    <p:tags r:id="rId20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tags" Target="tags/tag1.xml" /><Relationship Id="rId21" Type="http://schemas.openxmlformats.org/officeDocument/2006/relationships/presProps" Target="presProps.xml" /><Relationship Id="rId22" Type="http://schemas.openxmlformats.org/officeDocument/2006/relationships/viewProps" Target="viewProps.xml" /><Relationship Id="rId23" Type="http://schemas.openxmlformats.org/officeDocument/2006/relationships/theme" Target="theme/theme1.xml" /><Relationship Id="rId24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D430C88-6277-402E-95E9-B10CEC8B487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1532344-FCBF-4D8B-A724-B2ACE865428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1CB2A40-EB73-45E9-A190-FCB08996FD7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8A93195-8DC6-44E3-98EA-D1718214678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F9ED40A0-B472-4B47-9731-CC540FD4F5F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00C2D0FF-9460-40C0-BE09-CCEEAF5263C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8E4DC1FC-0AB4-472B-89F5-E4646253FD9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2A3C697-81FA-4F69-B224-69453695CC2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7582C20-43D4-45D6-9013-D765732F664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F558F1F-7D2A-40DB-95CF-E90014614EF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58D3CC3-1F6D-41CE-AB19-979361087DA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19.jpeg" /><Relationship Id="rId4" Type="http://schemas.openxmlformats.org/officeDocument/2006/relationships/image" Target="../media/image20.jpeg" /><Relationship Id="rId5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1.jpeg" /><Relationship Id="rId3" Type="http://schemas.openxmlformats.org/officeDocument/2006/relationships/image" Target="../media/image3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2711505406400603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955091" y="1771650"/>
            <a:ext cx="8281818" cy="1950224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4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健康快乐出行的交通安全法则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6000750" y="4095750"/>
            <a:ext cx="4101027" cy="52487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汇报时间：2024-01-23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714375" y="4095750"/>
            <a:ext cx="4956128" cy="52487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287250" cy="6857204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2336170" y="682396"/>
            <a:ext cx="1539079" cy="823690"/>
            <a:chOff x="2336170" y="682396"/>
            <a:chExt cx="1539079" cy="823690"/>
          </a:xfrm>
        </p:grpSpPr>
        <p:sp>
          <p:nvSpPr>
            <p:cNvPr id="4" name="TextBox 4"/>
            <p:cNvSpPr txBox="1"/>
            <p:nvPr/>
          </p:nvSpPr>
          <p:spPr>
            <a:xfrm>
              <a:off x="2336170" y="682396"/>
              <a:ext cx="1539079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目录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5749260" y="682396"/>
            <a:ext cx="5359177" cy="4587716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交通安全概述与重要性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行人交通安全法则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骑自行车交通安全法则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驾驶汽车交通安全法则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乘坐公共交通工具安全法则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287250" cy="6857204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2336170" y="682396"/>
            <a:ext cx="1539079" cy="823690"/>
            <a:chOff x="2336170" y="682396"/>
            <a:chExt cx="1539079" cy="823690"/>
          </a:xfrm>
        </p:grpSpPr>
        <p:sp>
          <p:nvSpPr>
            <p:cNvPr id="4" name="TextBox 4"/>
            <p:cNvSpPr txBox="1"/>
            <p:nvPr/>
          </p:nvSpPr>
          <p:spPr>
            <a:xfrm>
              <a:off x="2336170" y="682396"/>
              <a:ext cx="1539079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目录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5749260" y="682396"/>
            <a:ext cx="5359177" cy="4587716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特殊天气和夜间出行安全法则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总结与展望：构建和谐社会，共享健康快乐出行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06395" y="2969779"/>
            <a:ext cx="6779209" cy="1362191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交通安全概述与重要性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3563014" y="1906186"/>
            <a:ext cx="5065972" cy="823690"/>
            <a:chOff x="3563014" y="1906186"/>
            <a:chExt cx="5065972" cy="823690"/>
          </a:xfrm>
        </p:grpSpPr>
        <p:sp>
          <p:nvSpPr>
            <p:cNvPr id="4" name="TextBox 4"/>
            <p:cNvSpPr txBox="1"/>
            <p:nvPr/>
          </p:nvSpPr>
          <p:spPr>
            <a:xfrm>
              <a:off x="3563014" y="1906186"/>
              <a:ext cx="5065972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495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66968" y="1809010"/>
            <a:ext cx="2240823" cy="2240824"/>
          </a:xfrm>
          <a:prstGeom prst="ellipse">
            <a:avLst/>
          </a:prstGeom>
          <a:solidFill>
            <a:schemeClr val="accent2">
              <a:alpha val="100000"/>
            </a:schemeClr>
          </a:solidFill>
          <a:ln w="3143">
            <a:solidFill>
              <a:srgbClr val="53BAE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21935" y="2454645"/>
            <a:ext cx="1930890" cy="6463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4975588" y="1809010"/>
            <a:ext cx="2240823" cy="2240824"/>
          </a:xfrm>
          <a:prstGeom prst="ellipse">
            <a:avLst/>
          </a:prstGeom>
          <a:solidFill>
            <a:schemeClr val="accent2">
              <a:alpha val="100000"/>
            </a:schemeClr>
          </a:solidFill>
          <a:ln w="3143">
            <a:solidFill>
              <a:srgbClr val="53BAE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8984208" y="1809010"/>
            <a:ext cx="2240823" cy="2240824"/>
          </a:xfrm>
          <a:prstGeom prst="ellipse">
            <a:avLst/>
          </a:prstGeom>
          <a:solidFill>
            <a:schemeClr val="accent2">
              <a:alpha val="100000"/>
            </a:schemeClr>
          </a:solidFill>
          <a:ln w="3143">
            <a:solidFill>
              <a:srgbClr val="53BAE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986561" y="3181627"/>
            <a:ext cx="2221230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交通事故频发</a:t>
            </a:r>
          </a:p>
        </p:txBody>
      </p:sp>
      <p:sp>
        <p:nvSpPr>
          <p:cNvPr id="7" name="AutoShape 7"/>
          <p:cNvSpPr/>
          <p:nvPr/>
        </p:nvSpPr>
        <p:spPr>
          <a:xfrm>
            <a:off x="830323" y="4523956"/>
            <a:ext cx="2514113" cy="132846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每年全球因交通事故导致数百万人受伤或死亡，成为严重的社会问题。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5130555" y="2454645"/>
            <a:ext cx="1930890" cy="6463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9" name="TextBox 9"/>
          <p:cNvSpPr txBox="1"/>
          <p:nvPr/>
        </p:nvSpPr>
        <p:spPr>
          <a:xfrm>
            <a:off x="4995181" y="3181627"/>
            <a:ext cx="2221230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事故后果严重</a:t>
            </a:r>
          </a:p>
        </p:txBody>
      </p:sp>
      <p:sp>
        <p:nvSpPr>
          <p:cNvPr id="10" name="AutoShape 10"/>
          <p:cNvSpPr/>
          <p:nvPr/>
        </p:nvSpPr>
        <p:spPr>
          <a:xfrm>
            <a:off x="4838943" y="4523956"/>
            <a:ext cx="2514113" cy="132846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交通事故往往导致人员伤亡、财产损失，甚至引发家庭悲剧。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9139175" y="2454645"/>
            <a:ext cx="1930890" cy="6463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12" name="TextBox 12"/>
          <p:cNvSpPr txBox="1"/>
          <p:nvPr/>
        </p:nvSpPr>
        <p:spPr>
          <a:xfrm>
            <a:off x="9003801" y="3181627"/>
            <a:ext cx="2221230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影响社会稳定</a:t>
            </a:r>
          </a:p>
        </p:txBody>
      </p:sp>
      <p:sp>
        <p:nvSpPr>
          <p:cNvPr id="13" name="AutoShape 13"/>
          <p:cNvSpPr/>
          <p:nvPr/>
        </p:nvSpPr>
        <p:spPr>
          <a:xfrm>
            <a:off x="8847563" y="4523956"/>
            <a:ext cx="2514113" cy="132846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交通事故频发会影响社会稳定，增加社会负担。</a:t>
            </a:r>
            <a:endParaRPr lang="en-US" sz="1100"/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交通事故现状及危害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19358" y="2191992"/>
            <a:ext cx="1600605" cy="731803"/>
          </a:xfrm>
          <a:prstGeom prst="rect">
            <a:avLst/>
          </a:prstGeom>
          <a:solidFill>
            <a:schemeClr val="accent1">
              <a:alpha val="67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799">
                <a:solidFill>
                  <a:schemeClr val="lt1">
                    <a:alpha val="67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2219963" y="2191992"/>
            <a:ext cx="5479433" cy="731803"/>
          </a:xfrm>
          <a:prstGeom prst="rect">
            <a:avLst/>
          </a:prstGeom>
          <a:solidFill>
            <a:schemeClr val="accent1">
              <a:alpha val="84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799">
                <a:solidFill>
                  <a:schemeClr val="lt1">
                    <a:alpha val="84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7699396" y="2191992"/>
            <a:ext cx="3873249" cy="731803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799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19358" y="4213754"/>
            <a:ext cx="3464154" cy="155501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每个公民都应遵守交通法规，如佩戴安全带、不闯红灯等。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619358" y="3627301"/>
            <a:ext cx="3358143" cy="36933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遵守交通法规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4363925" y="4213754"/>
            <a:ext cx="3464154" cy="1271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加强安全教育和宣传，提高公众对交通安全的重视程度。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4363925" y="3627301"/>
            <a:ext cx="3335471" cy="36933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提高安全意识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108491" y="4213754"/>
            <a:ext cx="3464154" cy="144585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倡导礼让行车、文明驾驶，营造和谐的交通环境。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108491" y="3627301"/>
            <a:ext cx="3373750" cy="36933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培养文明交通习惯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交通安全法规与意识培养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注重出行过程中的身体健康，合理安排行程，避免疲劳驾驶。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健康出行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t="16333" b="16333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快乐出行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8583" r="858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安全出行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9083" r="9083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保持心情愉悦，享受出行过程，提升出行体验。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始终将安全放在首位，遵守交通规则，确保自身和他人的安全。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健康快乐出行理念倡导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06395" y="2969779"/>
            <a:ext cx="6779209" cy="1362191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行人交通安全法则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3563014" y="1906186"/>
            <a:ext cx="5065972" cy="823690"/>
            <a:chOff x="3563014" y="1906186"/>
            <a:chExt cx="5065972" cy="823690"/>
          </a:xfrm>
        </p:grpSpPr>
        <p:sp>
          <p:nvSpPr>
            <p:cNvPr id="4" name="TextBox 4"/>
            <p:cNvSpPr txBox="1"/>
            <p:nvPr/>
          </p:nvSpPr>
          <p:spPr>
            <a:xfrm>
              <a:off x="3563014" y="1906186"/>
              <a:ext cx="5065972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495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1099" b="11099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7533" b="17533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1534" b="11534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遵守交通信号和道路标志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红灯停，绿灯行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行人应当按照交通信号灯的指示行走，红灯亮起时应当在人行道或安全岛上等待。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观察交通标志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行人应当注意观察道路上的交通标志，遵循标志的指示行走。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走过街天桥或地下通道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在设有过街天桥或地下通道的路口，行人应当使用这些设施过街，以确保安全。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行人在行走过程中应当不断观察周围的交通情况，特别是注意来往的车辆和行人。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3542" r="13542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15833" r="15833"/>
          <a:stretch>
            <a:fillRect/>
          </a:stretch>
        </p:blipFill>
        <p:spPr>
          <a:xfrm>
            <a:off x="5168347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rcRect l="8792" r="8792"/>
          <a:stretch>
            <a:fillRect/>
          </a:stretch>
        </p:blipFill>
        <p:spPr>
          <a:xfrm>
            <a:off x="8871767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观察交通情况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行人在过马路或穿越道路时，应当特别注意车辆可能存在的视线死角，避免发生意外。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注意视线死角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  <a:headEnd type="none"/>
              <a:tailEnd type="none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行人应当在规定的地点穿越道路，如人行横道、过街设施等，不随意穿越马路。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不随意穿越道路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注意观察周围交通环境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行人在行走过程中应当避免使用手机等分散注意力的行为，以免发生危险。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4648" r="14648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不使用手机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行人应当注意周围的听力环境，特别是当有车辆接近时应当及时避让。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注意听力环境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0000" r="10000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8125" r="18125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行人应当保持清醒状态行走，不酒后或疲劳时行走，以免发生意外。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保持清醒状态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避免使用手机等分散注意力行为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06395" y="2969779"/>
            <a:ext cx="6779209" cy="1362191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骑自行车交通安全法则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3563014" y="1906186"/>
            <a:ext cx="5065972" cy="823690"/>
            <a:chOff x="3563014" y="1906186"/>
            <a:chExt cx="5065972" cy="823690"/>
          </a:xfrm>
        </p:grpSpPr>
        <p:sp>
          <p:nvSpPr>
            <p:cNvPr id="4" name="TextBox 4"/>
            <p:cNvSpPr txBox="1"/>
            <p:nvPr/>
          </p:nvSpPr>
          <p:spPr>
            <a:xfrm>
              <a:off x="3563014" y="1906186"/>
              <a:ext cx="5065972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495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t="12109" b="12109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检查头盔完好性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定期检查头盔是否有损坏或老化，及时更换。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选择合适大小的头盔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确保头盔紧贴头皮，不会晃动或掉落。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调整头盔带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将头盔带调整到合适的松紧度，确保在发生意外时头盔能够固定在头部。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佩戴安全头盔保护头部安全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遵守交通信号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在路口或人行横道处，遵守交通信号灯的指示，确保安全通过。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使用自行车道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在有自行车道的道路上，应使用自行车道行驶，避免与机动车混行。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保持车距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与前车保持安全距离，避免追尾事故。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8625" r="8625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t="12500" b="12500"/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遵守自行车道行驶规则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4500" r="4500"/>
          <a:stretch>
            <a:fillRect/>
          </a:stretch>
        </p:blipFill>
        <p:spPr>
          <a:xfrm>
            <a:off x="454963" y="1569535"/>
            <a:ext cx="4219248" cy="4219249"/>
          </a:xfrm>
          <a:prstGeom prst="ellipse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5163133" y="1294832"/>
            <a:ext cx="6264882" cy="1468186"/>
            <a:chOff x="5163133" y="1294832"/>
            <a:chExt cx="6264882" cy="1468186"/>
          </a:xfrm>
        </p:grpSpPr>
        <p:sp>
          <p:nvSpPr>
            <p:cNvPr id="4" name="AutoShape 4"/>
            <p:cNvSpPr/>
            <p:nvPr/>
          </p:nvSpPr>
          <p:spPr>
            <a:xfrm>
              <a:off x="5328795" y="1294832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5632910" y="1424361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观察交通状况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5632910" y="1910708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时刻注意观察周围的交通状况，特别是机动车的行驶情况。</a:t>
              </a:r>
            </a:p>
          </p:txBody>
        </p:sp>
        <p:sp>
          <p:nvSpPr>
            <p:cNvPr id="7" name="AutoShape 7"/>
            <p:cNvSpPr/>
            <p:nvPr/>
          </p:nvSpPr>
          <p:spPr>
            <a:xfrm>
              <a:off x="5163133" y="1294832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5163133" y="2945066"/>
            <a:ext cx="6264882" cy="1468186"/>
            <a:chOff x="5163133" y="2945066"/>
            <a:chExt cx="6264882" cy="1468186"/>
          </a:xfrm>
        </p:grpSpPr>
        <p:sp>
          <p:nvSpPr>
            <p:cNvPr id="9" name="AutoShape 9"/>
            <p:cNvSpPr/>
            <p:nvPr/>
          </p:nvSpPr>
          <p:spPr>
            <a:xfrm>
              <a:off x="5328795" y="2945066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5632910" y="3074595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避让机动车辆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32910" y="3560941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遇到机动车辆时，应主动避让，确保自身安全。</a:t>
              </a:r>
            </a:p>
          </p:txBody>
        </p:sp>
        <p:sp>
          <p:nvSpPr>
            <p:cNvPr id="12" name="AutoShape 12"/>
            <p:cNvSpPr/>
            <p:nvPr/>
          </p:nvSpPr>
          <p:spPr>
            <a:xfrm>
              <a:off x="5163133" y="2945066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5163133" y="4595300"/>
            <a:ext cx="6264882" cy="1468186"/>
            <a:chOff x="5163133" y="4595300"/>
            <a:chExt cx="6264882" cy="1468186"/>
          </a:xfrm>
        </p:grpSpPr>
        <p:sp>
          <p:nvSpPr>
            <p:cNvPr id="14" name="AutoShape 14"/>
            <p:cNvSpPr/>
            <p:nvPr/>
          </p:nvSpPr>
          <p:spPr>
            <a:xfrm>
              <a:off x="5328795" y="4595300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5632910" y="4724828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使用手势和灯光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5632910" y="5211175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在需要转弯或停车时，使用手势和灯光向其他交通参与者示意自己的行驶意图。</a:t>
              </a:r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163133" y="4595300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注意观察并避让机动车辆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06395" y="2969779"/>
            <a:ext cx="6779209" cy="1362191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驾驶汽车交通安全法则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3563014" y="1906186"/>
            <a:ext cx="5065972" cy="823690"/>
            <a:chOff x="3563014" y="1906186"/>
            <a:chExt cx="5065972" cy="823690"/>
          </a:xfrm>
        </p:grpSpPr>
        <p:sp>
          <p:nvSpPr>
            <p:cNvPr id="4" name="TextBox 4"/>
            <p:cNvSpPr txBox="1"/>
            <p:nvPr/>
          </p:nvSpPr>
          <p:spPr>
            <a:xfrm>
              <a:off x="3563014" y="1906186"/>
              <a:ext cx="5065972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495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04</a:t>
              </a:r>
            </a:p>
          </p:txBody>
        </p:sp>
      </p:grp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https://d.book118.com/927115054064006035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1C7EBD"/>
      </a:dk1>
      <a:lt1>
        <a:srgbClr val="F4FBFF"/>
      </a:lt1>
      <a:dk2>
        <a:srgbClr val="5CACDF"/>
      </a:dk2>
      <a:lt2>
        <a:srgbClr val="E0F4FF"/>
      </a:lt2>
      <a:accent1>
        <a:srgbClr val="43AEF2"/>
      </a:accent1>
      <a:accent2>
        <a:srgbClr val="64BDF5"/>
      </a:accent2>
      <a:accent3>
        <a:srgbClr val="84CDFA"/>
      </a:accent3>
      <a:accent4>
        <a:srgbClr val="87DDF1"/>
      </a:accent4>
      <a:accent5>
        <a:srgbClr val="7AAED5"/>
      </a:accent5>
      <a:accent6>
        <a:srgbClr val="C7E1F0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97</Paragraphs>
  <Slides>17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baseType="lpstr" size="21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2024-09-09T21:55:23.405</cp:lastPrinted>
  <dcterms:created xsi:type="dcterms:W3CDTF">2024-09-09T13:55:23Z</dcterms:created>
  <dcterms:modified xsi:type="dcterms:W3CDTF">2024-09-09T13:55:25Z</dcterms:modified>
</cp:coreProperties>
</file>