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png" ContentType="image/png"/>
  <Default Extension="wmf" ContentType="image/x-w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8" r:id="rId26"/>
    <p:sldId id="331" r:id="rId27"/>
    <p:sldId id="334" r:id="rId28"/>
    <p:sldId id="337" r:id="rId29"/>
    <p:sldId id="340" r:id="rId30"/>
    <p:sldId id="343" r:id="rId31"/>
    <p:sldId id="346" r:id="rId32"/>
    <p:sldId id="349" r:id="rId33"/>
    <p:sldId id="352" r:id="rId34"/>
    <p:sldId id="355" r:id="rId35"/>
    <p:sldId id="358" r:id="rId36"/>
    <p:sldId id="361" r:id="rId37"/>
    <p:sldId id="364" r:id="rId38"/>
    <p:sldId id="367" r:id="rId39"/>
    <p:sldId id="370" r:id="rId40"/>
    <p:sldId id="373" r:id="rId41"/>
    <p:sldId id="376" r:id="rId42"/>
    <p:sldId id="378" r:id="rId43"/>
  </p:sldIdLst>
  <p:sldSz cx="9619488" cy="7214616"/>
  <p:notesSz cx="6858000" cy="9144000"/>
  <p:custDataLst>
    <p:tags r:id="rId4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slide" Target="slides/slide25.xml" /><Relationship Id="rId28" Type="http://schemas.openxmlformats.org/officeDocument/2006/relationships/slide" Target="slides/slide26.xml" /><Relationship Id="rId29" Type="http://schemas.openxmlformats.org/officeDocument/2006/relationships/slide" Target="slides/slide27.xml" /><Relationship Id="rId3" Type="http://schemas.openxmlformats.org/officeDocument/2006/relationships/slide" Target="slides/slide1.xml" /><Relationship Id="rId30" Type="http://schemas.openxmlformats.org/officeDocument/2006/relationships/slide" Target="slides/slide28.xml" /><Relationship Id="rId31" Type="http://schemas.openxmlformats.org/officeDocument/2006/relationships/slide" Target="slides/slide29.xml" /><Relationship Id="rId32" Type="http://schemas.openxmlformats.org/officeDocument/2006/relationships/slide" Target="slides/slide30.xml" /><Relationship Id="rId33" Type="http://schemas.openxmlformats.org/officeDocument/2006/relationships/slide" Target="slides/slide31.xml" /><Relationship Id="rId34" Type="http://schemas.openxmlformats.org/officeDocument/2006/relationships/slide" Target="slides/slide32.xml" /><Relationship Id="rId35" Type="http://schemas.openxmlformats.org/officeDocument/2006/relationships/slide" Target="slides/slide33.xml" /><Relationship Id="rId36" Type="http://schemas.openxmlformats.org/officeDocument/2006/relationships/slide" Target="slides/slide34.xml" /><Relationship Id="rId37" Type="http://schemas.openxmlformats.org/officeDocument/2006/relationships/slide" Target="slides/slide35.xml" /><Relationship Id="rId38" Type="http://schemas.openxmlformats.org/officeDocument/2006/relationships/slide" Target="slides/slide36.xml" /><Relationship Id="rId39" Type="http://schemas.openxmlformats.org/officeDocument/2006/relationships/slide" Target="slides/slide37.xml" /><Relationship Id="rId4" Type="http://schemas.openxmlformats.org/officeDocument/2006/relationships/slide" Target="slides/slide2.xml" /><Relationship Id="rId40" Type="http://schemas.openxmlformats.org/officeDocument/2006/relationships/slide" Target="slides/slide38.xml" /><Relationship Id="rId41" Type="http://schemas.openxmlformats.org/officeDocument/2006/relationships/slide" Target="slides/slide39.xml" /><Relationship Id="rId42" Type="http://schemas.openxmlformats.org/officeDocument/2006/relationships/slide" Target="slides/slide40.xml" /><Relationship Id="rId43" Type="http://schemas.openxmlformats.org/officeDocument/2006/relationships/slide" Target="slides/slide41.xml" /><Relationship Id="rId44" Type="http://schemas.openxmlformats.org/officeDocument/2006/relationships/tags" Target="tags/tag1.xml" /><Relationship Id="rId45" Type="http://schemas.openxmlformats.org/officeDocument/2006/relationships/presProps" Target="presProps.xml" /><Relationship Id="rId46" Type="http://schemas.openxmlformats.org/officeDocument/2006/relationships/viewProps" Target="viewProps.xml" /><Relationship Id="rId47" Type="http://schemas.openxmlformats.org/officeDocument/2006/relationships/theme" Target="theme/theme1.xml" /><Relationship Id="rId48" Type="http://schemas.openxmlformats.org/officeDocument/2006/relationships/tableStyles" Target="tableStyles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w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wmf" /></Relationships>
</file>

<file path=ppt/drawings/_rels/vmlDrawing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wmf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CD1C52-47A2-4285-8A8F-61A09EC213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CB3075-9CE5-4E0B-BC6C-7E828E1E0F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D0F98F-C396-48D8-8998-0613486DF1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BE264A-E356-4814-A613-7258F61A94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FC126DF-391B-44A7-BC63-4966DE4DD8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5AE64A-0ED2-4B7B-93A4-2BEB7B3C82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7F5070-C44F-4DFF-8FE7-B59D40AD6F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36F1E1-D96B-4DE7-94CD-A1FC73C4B6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AAD23F-0620-4EF6-B4D9-C7B3B3C94B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F2E4C0-8C11-4F36-B3BA-BDF0A9F35E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B5E179-41F7-48A0-9852-73148ED24B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473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algn="ctr"/>
            <a:endParaRPr sz="1473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1473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Relationship Id="rId4" Type="http://schemas.openxmlformats.org/officeDocument/2006/relationships/image" Target="../media/image3.jpeg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/>
      <p:pic>
        <p:nvPicPr>
          <p:cNvPr id="1026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1670"/>
            <a:ext cx="9619489" cy="721294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1027" name=""/>
          <p:cNvSpPr/>
          <p:nvPr>
            <p:ph type="title"/>
          </p:nvPr>
        </p:nvSpPr>
        <p:spPr>
          <a:xfrm>
            <a:off x="480975" y="1259218"/>
            <a:ext cx="8657540" cy="119742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6194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208" b="1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028" name=""/>
          <p:cNvSpPr/>
          <p:nvPr>
            <p:ph type="body" idx="1"/>
          </p:nvPr>
        </p:nvSpPr>
        <p:spPr>
          <a:xfrm>
            <a:off x="480975" y="2925928"/>
            <a:ext cx="8657540" cy="351879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60731" indent="-360731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kumimoji="0" lang="zh-CN" altLang="en-US" sz="3366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1pPr>
            <a:lvl2pPr marL="781583" indent="-300609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kumimoji="0" lang="zh-CN" altLang="en-US" sz="2946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2pPr>
            <a:lvl3pPr marL="1202436" indent="-240487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kumimoji="0" lang="zh-CN" altLang="en-US" sz="2525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3pPr>
            <a:lvl4pPr marL="1683410" indent="-240487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kumimoji="0" lang="zh-CN" altLang="en-US" sz="2104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4pPr>
            <a:lvl5pPr marL="2164385" indent="-240487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3"/>
              </a:buBlip>
              <a:defRPr kumimoji="0" lang="zh-CN" altLang="en-US" sz="2104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1029" name=""/>
          <p:cNvSpPr/>
          <p:nvPr>
            <p:ph type="dt" sz="half" idx="2"/>
          </p:nvPr>
        </p:nvSpPr>
        <p:spPr>
          <a:xfrm>
            <a:off x="480974" y="6569977"/>
            <a:ext cx="2244547" cy="501015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zh-CN" altLang="en-US"/>
            </a:defPPr>
            <a:lvl1pPr marL="0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80974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61949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42923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23898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sz="1473"/>
          </a:p>
        </p:txBody>
      </p:sp>
      <p:sp>
        <p:nvSpPr>
          <p:cNvPr id="1030" name=""/>
          <p:cNvSpPr/>
          <p:nvPr>
            <p:ph type="ftr" sz="quarter" idx="3"/>
          </p:nvPr>
        </p:nvSpPr>
        <p:spPr>
          <a:xfrm>
            <a:off x="3286659" y="6569977"/>
            <a:ext cx="3046171" cy="501015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zh-CN" altLang="en-US"/>
            </a:defPPr>
            <a:lvl1pPr marL="0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80974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61949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42923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23898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sz="1473"/>
          </a:p>
        </p:txBody>
      </p:sp>
      <p:sp>
        <p:nvSpPr>
          <p:cNvPr id="1031" name=""/>
          <p:cNvSpPr/>
          <p:nvPr>
            <p:ph type="sldNum" sz="quarter" idx="4"/>
          </p:nvPr>
        </p:nvSpPr>
        <p:spPr>
          <a:xfrm>
            <a:off x="6893967" y="6569977"/>
            <a:ext cx="2244547" cy="501015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zh-CN" altLang="en-US"/>
            </a:defPPr>
            <a:lvl1pPr marL="0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80974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61949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42923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23898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DE03F7CF-739A-4443-9EEC-3F3A464E4D96}" type="slidenum">
              <a:rPr sz="1473"/>
              <a:t>*</a:t>
            </a:fld>
          </a:p>
        </p:txBody>
      </p:sp>
      <p:sp>
        <p:nvSpPr>
          <p:cNvPr id="1032" name=""/>
          <p:cNvSpPr/>
          <p:nvPr/>
        </p:nvSpPr>
        <p:spPr>
          <a:xfrm>
            <a:off x="188716" y="273888"/>
            <a:ext cx="4773003" cy="529406"/>
          </a:xfrm>
          <a:gradFill rotWithShape="1">
            <a:gsLst>
              <a:gs pos="0">
                <a:srgbClr val="FFFF99"/>
              </a:gs>
              <a:gs pos="100000">
                <a:srgbClr val="FF0000"/>
              </a:gs>
            </a:gsLst>
            <a:path path="shape">
              <a:fillToRect l="50000" t="50000" r="50000" b="50000"/>
            </a:path>
          </a:gra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fromWordArt="1">
            <a:prstTxWarp prst="textPlain">
              <a:avLst/>
            </a:prstTxWarp>
          </a:bodyPr>
          <a:lstStyle>
            <a:defPPr>
              <a:defRPr lang="zh-CN" altLang="en-US"/>
            </a:defPPr>
            <a:lvl1pPr marL="0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80974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61949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42923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23898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sz="3787" i="1" kern="10">
                <a:ln cap="flat">
                  <a:noFill/>
                  <a:prstDash val="solid"/>
                  <a:headEnd type="none" w="med" len="med"/>
                  <a:tailEnd type="none" w="med" len="med"/>
                </a:ln>
                <a:gradFill rotWithShape="1">
                  <a:gsLst>
                    <a:gs pos="0">
                      <a:srgbClr val="FFFF99"/>
                    </a:gs>
                    <a:gs pos="100000">
                      <a:srgbClr val="FF0000"/>
                    </a:gs>
                  </a:gsLst>
                  <a:path path="shape">
                    <a:fillToRect l="50000" t="50000" r="50000" b="50000"/>
                  </a:path>
                </a:gradFill>
                <a:latin typeface="黑体"/>
              </a:rPr>
              <a:t>2010年度卫生系列专业技术人员继续教育培训</a:t>
            </a:r>
          </a:p>
        </p:txBody>
      </p:sp>
      <p:pic>
        <p:nvPicPr>
          <p:cNvPr id="1033" name=""/>
          <p:cNvPicPr/>
          <p:nvPr/>
        </p:nvPicPr>
        <p:blipFill>
          <a:blip r:embed="rId4"/>
          <a:stretch>
            <a:fillRect/>
          </a:stretch>
        </p:blipFill>
        <p:spPr>
          <a:xfrm>
            <a:off x="8622469" y="198736"/>
            <a:ext cx="808304" cy="833354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hf sldNum="0" hdr="0" dt="0"/>
  <p:txStyles>
    <p:titleStyle>
      <a:lvl1pPr marL="0" indent="0" algn="ctr" defTabSz="961949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208" b="1" i="0" u="none">
          <a:solidFill>
            <a:schemeClr val="tx2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Arial" pitchFamily="34" charset="0"/>
          <a:ea typeface="宋体" charset="-122"/>
        </a:defRPr>
      </a:lvl1pPr>
    </p:titleStyle>
    <p:bodyStyle>
      <a:lvl1pPr marL="360731" indent="-360731" algn="l" defTabSz="961949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Pct val="50000"/>
        <a:buFontTx/>
        <a:buBlip>
          <a:blip r:embed="rId3"/>
        </a:buBlip>
        <a:defRPr kumimoji="0" sz="3366" b="1" i="0" u="none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Arial" pitchFamily="34" charset="0"/>
          <a:ea typeface="宋体" charset="-122"/>
        </a:defRPr>
      </a:lvl1pPr>
      <a:lvl2pPr marL="781583" indent="-300609" algn="l" defTabSz="961949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Pct val="50000"/>
        <a:buFontTx/>
        <a:buBlip>
          <a:blip r:embed="rId3"/>
        </a:buBlip>
        <a:defRPr kumimoji="0" sz="2946" b="1" i="0" u="none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Arial" pitchFamily="34" charset="0"/>
          <a:ea typeface="宋体" charset="-122"/>
        </a:defRPr>
      </a:lvl2pPr>
      <a:lvl3pPr marL="1202436" indent="-240487" algn="l" defTabSz="961949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Pct val="50000"/>
        <a:buFontTx/>
        <a:buBlip>
          <a:blip r:embed="rId3"/>
        </a:buBlip>
        <a:defRPr kumimoji="0" sz="2525" b="1" i="0" u="none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Arial" pitchFamily="34" charset="0"/>
          <a:ea typeface="宋体" charset="-122"/>
        </a:defRPr>
      </a:lvl3pPr>
      <a:lvl4pPr marL="1683410" indent="-240487" algn="l" defTabSz="961949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Pct val="50000"/>
        <a:buFontTx/>
        <a:buBlip>
          <a:blip r:embed="rId3"/>
        </a:buBlip>
        <a:defRPr kumimoji="0" sz="2104" b="1" i="0" u="none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Arial" pitchFamily="34" charset="0"/>
          <a:ea typeface="宋体" charset="-122"/>
        </a:defRPr>
      </a:lvl4pPr>
      <a:lvl5pPr marL="2164385" indent="-240487" algn="l" defTabSz="961949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Pct val="50000"/>
        <a:buFontTx/>
        <a:buBlip>
          <a:blip r:embed="rId3"/>
        </a:buBlip>
        <a:defRPr kumimoji="0" sz="2104" b="1" i="0" u="none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Arial" pitchFamily="34" charset="0"/>
          <a:ea typeface="宋体" charset="-122"/>
        </a:defRPr>
      </a:lvl5pPr>
    </p:bodyStyle>
    <p:otherStyle>
      <a:lvl1pPr marL="0" indent="0" algn="l" defTabSz="961949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楷体_GB2312" charset="-122"/>
        <a:buNone/>
        <a:defRPr kumimoji="0" sz="1894" b="0" i="0" u="none" baseline="0">
          <a:solidFill>
            <a:schemeClr val="tx1"/>
          </a:solidFill>
          <a:effectLst/>
        </a:defRPr>
      </a:lvl1pPr>
      <a:lvl2pPr marL="480974" indent="0" algn="l" defTabSz="961949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楷体_GB2312" charset="-122"/>
        <a:buNone/>
        <a:defRPr kumimoji="0" sz="1894" b="0" i="0" u="none" baseline="0">
          <a:solidFill>
            <a:schemeClr val="tx1"/>
          </a:solidFill>
          <a:effectLst/>
        </a:defRPr>
      </a:lvl2pPr>
      <a:lvl3pPr marL="961949" indent="0" algn="l" defTabSz="961949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楷体_GB2312" charset="-122"/>
        <a:buNone/>
        <a:defRPr kumimoji="0" sz="1894" b="0" i="0" u="none" baseline="0">
          <a:solidFill>
            <a:schemeClr val="tx1"/>
          </a:solidFill>
          <a:effectLst/>
        </a:defRPr>
      </a:lvl3pPr>
      <a:lvl4pPr marL="1442923" indent="0" algn="l" defTabSz="961949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楷体_GB2312" charset="-122"/>
        <a:buNone/>
        <a:defRPr kumimoji="0" sz="1894" b="0" i="0" u="none" baseline="0">
          <a:solidFill>
            <a:schemeClr val="tx1"/>
          </a:solidFill>
          <a:effectLst/>
        </a:defRPr>
      </a:lvl4pPr>
      <a:lvl5pPr marL="1923898" indent="0" algn="l" defTabSz="961949" rtl="0" eaLnBrk="1" fontAlgn="base" hangingPunct="1">
        <a:lnSpc>
          <a:spcPct val="100000"/>
        </a:lnSpc>
        <a:spcBef>
          <a:spcPct val="0"/>
        </a:spcBef>
        <a:spcAft>
          <a:spcPct val="0"/>
        </a:spcAft>
        <a:buSzTx/>
        <a:buFont typeface="楷体_GB2312" charset="-122"/>
        <a:buNone/>
        <a:defRPr kumimoji="0" sz="1894" b="0" i="0" u="none" baseline="0">
          <a:solidFill>
            <a:schemeClr val="tx1"/>
          </a:solidFill>
          <a:effectLst/>
        </a:defRPr>
      </a:lvl5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oleObject" Target="../embeddings/oleObject1.bin" TargetMode="Internal" /><Relationship Id="rId3" Type="http://schemas.openxmlformats.org/officeDocument/2006/relationships/image" Target="../media/image4.wmf" /><Relationship Id="rId4" Type="http://schemas.openxmlformats.org/officeDocument/2006/relationships/image" Target="../media/image5.png" /><Relationship Id="rId5" Type="http://schemas.openxmlformats.org/officeDocument/2006/relationships/vmlDrawing" Target="../drawings/vmlDrawing1.v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oleObject" Target="../embeddings/oleObject2.bin" TargetMode="Internal" /><Relationship Id="rId3" Type="http://schemas.openxmlformats.org/officeDocument/2006/relationships/image" Target="../media/image4.wmf" /><Relationship Id="rId4" Type="http://schemas.openxmlformats.org/officeDocument/2006/relationships/vmlDrawing" Target="../drawings/vmlDrawing2.v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oleObject" Target="../embeddings/oleObject3.bin" TargetMode="Internal" /><Relationship Id="rId3" Type="http://schemas.openxmlformats.org/officeDocument/2006/relationships/image" Target="../media/image4.wmf" /><Relationship Id="rId4" Type="http://schemas.openxmlformats.org/officeDocument/2006/relationships/vmlDrawing" Target="../drawings/vmlDrawing3.v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3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3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3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3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3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3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3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3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3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3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4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4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7115136002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0" name=""/>
          <p:cNvSpPr/>
          <p:nvPr/>
        </p:nvSpPr>
        <p:spPr>
          <a:xfrm>
            <a:off x="719792" y="2546827"/>
            <a:ext cx="8116443" cy="1197425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defPPr>
              <a:defRPr lang="zh-CN" altLang="en-US"/>
            </a:defPPr>
            <a:lvl1pPr marL="0" indent="0" algn="ctr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208" b="1" i="0" u="none" kern="120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  <a:cs typeface="+mn-cs"/>
              </a:defRPr>
            </a:lvl1pPr>
            <a:lvl2pPr marL="480974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61949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42923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23898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sz="3808">
                <a:solidFill>
                  <a:srgbClr val="0001BF"/>
                </a:solidFill>
              </a:rPr>
              <a:t>农药及黄曲霉毒素的测定及平安处置</a:t>
            </a:r>
            <a:br>
              <a:rPr sz="3808">
                <a:solidFill>
                  <a:srgbClr val="0001BF"/>
                </a:solidFill>
              </a:rPr>
            </a:br>
            <a:br>
              <a:rPr sz="3808">
                <a:solidFill>
                  <a:srgbClr val="0001BF"/>
                </a:solidFill>
              </a:rPr>
            </a:br>
          </a:p>
        </p:txBody>
      </p:sp>
      <p:sp>
        <p:nvSpPr>
          <p:cNvPr id="2051" name=""/>
          <p:cNvSpPr/>
          <p:nvPr/>
        </p:nvSpPr>
        <p:spPr>
          <a:xfrm>
            <a:off x="621259" y="4440663"/>
            <a:ext cx="8338561" cy="121245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zh-CN" altLang="en-US"/>
            </a:defPPr>
            <a:lvl1pPr marL="360731" indent="-360731" algn="l" defTabSz="961949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3366" b="1" i="0" u="none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  <a:cs typeface="+mn-cs"/>
              </a:defRPr>
            </a:lvl1pPr>
            <a:lvl2pPr marL="781583" indent="-300609" algn="l" defTabSz="961949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946" b="1" i="0" u="none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  <a:cs typeface="+mn-cs"/>
              </a:defRPr>
            </a:lvl2pPr>
            <a:lvl3pPr marL="1202436" indent="-240487" algn="l" defTabSz="961949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525" b="1" i="0" u="none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  <a:cs typeface="+mn-cs"/>
              </a:defRPr>
            </a:lvl3pPr>
            <a:lvl4pPr marL="1683410" indent="-240487" algn="l" defTabSz="961949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104" b="1" i="0" u="none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  <a:cs typeface="+mn-cs"/>
              </a:defRPr>
            </a:lvl4pPr>
            <a:lvl5pPr marL="2164385" indent="-240487" algn="l" defTabSz="961949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104" b="1" i="0" u="none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None/>
            </a:pPr>
            <a:r>
              <a:rPr sz="2756">
                <a:solidFill>
                  <a:srgbClr val="3335BE"/>
                </a:solidFill>
                <a:latin typeface="楷体_GB2312" charset="-122"/>
                <a:ea typeface="楷体_GB2312"/>
              </a:rPr>
              <a:t>天津市药品检验所         </a:t>
            </a:r>
            <a:endParaRPr sz="3156">
              <a:solidFill>
                <a:srgbClr val="3333FF"/>
              </a:solidFill>
              <a:latin typeface="楷体_GB2312" charset="-122"/>
              <a:ea typeface="楷体_GB2312"/>
            </a:endParaRPr>
          </a:p>
          <a:p>
            <a:pPr lvl="0" algn="ctr">
              <a:buNone/>
            </a:pPr>
            <a:r>
              <a:rPr sz="2425">
                <a:solidFill>
                  <a:srgbClr val="0001BF"/>
                </a:solidFill>
              </a:rPr>
              <a:t>王杰</a:t>
            </a:r>
            <a:endParaRPr sz="2525"/>
          </a:p>
        </p:txBody>
      </p:sp>
      <p:pic>
        <p:nvPicPr>
          <p:cNvPr id="2052" name=""/>
          <p:cNvPicPr/>
          <p:nvPr/>
        </p:nvPicPr>
        <p:blipFill>
          <a:blip r:embed="rId3"/>
          <a:stretch>
            <a:fillRect/>
          </a:stretch>
        </p:blipFill>
        <p:spPr>
          <a:xfrm>
            <a:off x="8622469" y="198736"/>
            <a:ext cx="808304" cy="833354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2053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473"/>
          </a:p>
        </p:txBody>
      </p:sp>
      <p:sp>
        <p:nvSpPr>
          <p:cNvPr id="2055" name="New shape"/>
          <p:cNvSpPr/>
          <p:nvPr/>
        </p:nvSpPr>
        <p:spPr>
          <a:xfrm>
            <a:off x="0" y="6960616"/>
            <a:ext cx="9619488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第一页，共八十页。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5" name=""/>
          <p:cNvSpPr/>
          <p:nvPr>
            <p:ph type="title" idx="4294967295"/>
          </p:nvPr>
        </p:nvSpPr>
        <p:spPr>
          <a:xfrm>
            <a:off x="492665" y="1032091"/>
            <a:ext cx="8657540" cy="119742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6194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208" b="1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1pPr>
          </a:lstStyle>
          <a:p>
            <a:pPr lvl="0"/>
            <a:r>
              <a:rPr>
                <a:solidFill>
                  <a:srgbClr val="0001BF"/>
                </a:solidFill>
              </a:rPr>
              <a:t>药典情况</a:t>
            </a:r>
          </a:p>
        </p:txBody>
      </p:sp>
      <p:sp>
        <p:nvSpPr>
          <p:cNvPr id="2056" name=""/>
          <p:cNvSpPr/>
          <p:nvPr>
            <p:ph type="body" idx="4294967295"/>
          </p:nvPr>
        </p:nvSpPr>
        <p:spPr>
          <a:xfrm>
            <a:off x="492665" y="2319700"/>
            <a:ext cx="8657540" cy="3518795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60731" indent="-360731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3366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1pPr>
            <a:lvl2pPr marL="781583" indent="-300609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946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2pPr>
            <a:lvl3pPr marL="1202436" indent="-240487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525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3pPr>
            <a:lvl4pPr marL="1683410" indent="-240487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104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4pPr>
            <a:lvl5pPr marL="2164385" indent="-240487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104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5pPr>
          </a:lstStyle>
          <a:p>
            <a:pPr lvl="0"/>
            <a:r>
              <a:rPr>
                <a:solidFill>
                  <a:srgbClr val="0001BF"/>
                </a:solidFill>
              </a:rPr>
              <a:t>?中国药典?2005年版一部相关增修订内容</a:t>
            </a:r>
          </a:p>
          <a:p>
            <a:pPr lvl="0"/>
            <a:r>
              <a:rPr>
                <a:solidFill>
                  <a:srgbClr val="0001BF"/>
                </a:solidFill>
              </a:rPr>
              <a:t>附录IX Q “农药残留量测定法〞</a:t>
            </a:r>
          </a:p>
          <a:p>
            <a:pPr lvl="0"/>
            <a:r>
              <a:rPr>
                <a:solidFill>
                  <a:srgbClr val="0001BF"/>
                </a:solidFill>
              </a:rPr>
              <a:t>有机氯类农药残留量测定法         ——保存</a:t>
            </a:r>
          </a:p>
          <a:p>
            <a:pPr lvl="0"/>
            <a:r>
              <a:rPr>
                <a:solidFill>
                  <a:srgbClr val="0001BF"/>
                </a:solidFill>
              </a:rPr>
              <a:t>有机磷类农药残留量测定法         ——新增</a:t>
            </a:r>
          </a:p>
          <a:p>
            <a:pPr lvl="0"/>
            <a:r>
              <a:rPr>
                <a:solidFill>
                  <a:srgbClr val="0001BF"/>
                </a:solidFill>
              </a:rPr>
              <a:t>拟除虫菊酯类农药残留量测定法  ——新增</a:t>
            </a:r>
          </a:p>
        </p:txBody>
      </p:sp>
      <p:sp>
        <p:nvSpPr>
          <p:cNvPr id="205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473"/>
          </a:p>
        </p:txBody>
      </p:sp>
      <p:sp>
        <p:nvSpPr>
          <p:cNvPr id="2059" name="New shape"/>
          <p:cNvSpPr/>
          <p:nvPr/>
        </p:nvSpPr>
        <p:spPr>
          <a:xfrm>
            <a:off x="0" y="6960616"/>
            <a:ext cx="9619488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第二页，共八十页。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9" name=""/>
          <p:cNvSpPr/>
          <p:nvPr>
            <p:ph type="title" idx="4294967295"/>
          </p:nvPr>
        </p:nvSpPr>
        <p:spPr>
          <a:xfrm>
            <a:off x="480975" y="1259218"/>
            <a:ext cx="8657540" cy="119742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6194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208" b="1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1pPr>
          </a:lstStyle>
          <a:p>
            <a:pPr lvl="0"/>
            <a:r>
              <a:rPr>
                <a:solidFill>
                  <a:srgbClr val="0001BF"/>
                </a:solidFill>
              </a:rPr>
              <a:t>药典附录农药残留量测定法</a:t>
            </a:r>
          </a:p>
        </p:txBody>
      </p:sp>
      <p:sp>
        <p:nvSpPr>
          <p:cNvPr id="2060" name=""/>
          <p:cNvSpPr/>
          <p:nvPr>
            <p:ph type="body" idx="4294967295"/>
          </p:nvPr>
        </p:nvSpPr>
        <p:spPr>
          <a:xfrm>
            <a:off x="480975" y="2925928"/>
            <a:ext cx="8657540" cy="351879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60731" indent="-360731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3366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1pPr>
            <a:lvl2pPr marL="781583" indent="-300609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946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2pPr>
            <a:lvl3pPr marL="1202436" indent="-240487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525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3pPr>
            <a:lvl4pPr marL="1683410" indent="-240487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104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4pPr>
            <a:lvl5pPr marL="2164385" indent="-240487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104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5pPr>
          </a:lstStyle>
          <a:p>
            <a:pPr lvl="0"/>
            <a:r>
              <a:rPr>
                <a:solidFill>
                  <a:srgbClr val="0001BF"/>
                </a:solidFill>
              </a:rPr>
              <a:t>一、有机氯类农药残留量测定</a:t>
            </a:r>
          </a:p>
          <a:p>
            <a:pPr lvl="0"/>
            <a:r>
              <a:rPr>
                <a:solidFill>
                  <a:srgbClr val="0001BF"/>
                </a:solidFill>
              </a:rPr>
              <a:t>二、有机磷类农药残留量测定</a:t>
            </a:r>
          </a:p>
          <a:p>
            <a:pPr lvl="0"/>
            <a:r>
              <a:rPr>
                <a:solidFill>
                  <a:srgbClr val="0001BF"/>
                </a:solidFill>
              </a:rPr>
              <a:t>三、拟除虫菊酯类农药残留量测定</a:t>
            </a:r>
          </a:p>
        </p:txBody>
      </p:sp>
      <p:sp>
        <p:nvSpPr>
          <p:cNvPr id="2061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473"/>
          </a:p>
        </p:txBody>
      </p:sp>
      <p:sp>
        <p:nvSpPr>
          <p:cNvPr id="2063" name="New shape"/>
          <p:cNvSpPr/>
          <p:nvPr/>
        </p:nvSpPr>
        <p:spPr>
          <a:xfrm>
            <a:off x="0" y="6960616"/>
            <a:ext cx="9619488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第三页，共八十页。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63" name=""/>
          <p:cNvSpPr/>
          <p:nvPr>
            <p:ph type="title" idx="4294967295"/>
          </p:nvPr>
        </p:nvSpPr>
        <p:spPr>
          <a:xfrm>
            <a:off x="482645" y="1668380"/>
            <a:ext cx="8639168" cy="67804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6194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208" b="1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1pPr>
          </a:lstStyle>
          <a:p>
            <a:pPr lvl="0"/>
            <a:r>
              <a:rPr>
                <a:solidFill>
                  <a:srgbClr val="0001BF"/>
                </a:solidFill>
              </a:rPr>
              <a:t>各国药典的比较</a:t>
            </a:r>
          </a:p>
        </p:txBody>
      </p:sp>
      <p:sp>
        <p:nvSpPr>
          <p:cNvPr id="2064" name=""/>
          <p:cNvSpPr/>
          <p:nvPr>
            <p:ph type="body" idx="4294967295"/>
          </p:nvPr>
        </p:nvSpPr>
        <p:spPr>
          <a:xfrm>
            <a:off x="642970" y="1411193"/>
            <a:ext cx="8699290" cy="4848155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60731" indent="-360731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3366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1pPr>
            <a:lvl2pPr marL="781583" indent="-300609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946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2pPr>
            <a:lvl3pPr marL="1202436" indent="-240487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525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3pPr>
            <a:lvl4pPr marL="1683410" indent="-240487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104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4pPr>
            <a:lvl5pPr marL="2164385" indent="-240487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104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5pPr>
          </a:lstStyle>
          <a:p>
            <a:pPr lvl="0">
              <a:lnSpc>
                <a:spcPct val="140000"/>
              </a:lnSpc>
            </a:pPr>
            <a:r>
              <a:rPr sz="2846">
                <a:solidFill>
                  <a:srgbClr val="0001BF"/>
                </a:solidFill>
              </a:rPr>
              <a:t>检测指标</a:t>
            </a:r>
            <a:endParaRPr sz="2946"/>
          </a:p>
          <a:p>
            <a:pPr lvl="0">
              <a:lnSpc>
                <a:spcPct val="140000"/>
              </a:lnSpc>
            </a:pPr>
            <a:r>
              <a:rPr sz="2646">
                <a:solidFill>
                  <a:srgbClr val="0001BF"/>
                </a:solidFill>
              </a:rPr>
              <a:t>中国药典：24个单体</a:t>
            </a:r>
            <a:endParaRPr sz="2946"/>
          </a:p>
          <a:p>
            <a:pPr lvl="0">
              <a:lnSpc>
                <a:spcPct val="140000"/>
              </a:lnSpc>
            </a:pPr>
            <a:r>
              <a:rPr sz="2846">
                <a:solidFill>
                  <a:srgbClr val="0001BF"/>
                </a:solidFill>
              </a:rPr>
              <a:t>欧洲药典：70种，约110个单体</a:t>
            </a:r>
            <a:endParaRPr sz="2946"/>
          </a:p>
          <a:p>
            <a:pPr lvl="0">
              <a:lnSpc>
                <a:spcPct val="140000"/>
              </a:lnSpc>
            </a:pPr>
            <a:r>
              <a:rPr sz="2846">
                <a:solidFill>
                  <a:srgbClr val="0001BF"/>
                </a:solidFill>
              </a:rPr>
              <a:t>WHO：40余种</a:t>
            </a:r>
            <a:endParaRPr sz="2946"/>
          </a:p>
          <a:p>
            <a:pPr lvl="0">
              <a:lnSpc>
                <a:spcPct val="140000"/>
              </a:lnSpc>
            </a:pPr>
            <a:r>
              <a:rPr sz="2646">
                <a:solidFill>
                  <a:srgbClr val="0001BF"/>
                </a:solidFill>
              </a:rPr>
              <a:t>韩国药典〔公示〕：42种</a:t>
            </a:r>
            <a:endParaRPr sz="2946"/>
          </a:p>
          <a:p>
            <a:pPr lvl="0">
              <a:lnSpc>
                <a:spcPct val="140000"/>
              </a:lnSpc>
            </a:pPr>
            <a:r>
              <a:rPr sz="2846">
                <a:solidFill>
                  <a:srgbClr val="0001BF"/>
                </a:solidFill>
              </a:rPr>
              <a:t>检测方法</a:t>
            </a:r>
            <a:endParaRPr sz="2946"/>
          </a:p>
          <a:p>
            <a:pPr lvl="0">
              <a:lnSpc>
                <a:spcPct val="140000"/>
              </a:lnSpc>
            </a:pPr>
            <a:r>
              <a:rPr sz="2846">
                <a:solidFill>
                  <a:srgbClr val="0001BF"/>
                </a:solidFill>
              </a:rPr>
              <a:t>中国：气相色谱，专属性检测器</a:t>
            </a:r>
            <a:endParaRPr sz="2946"/>
          </a:p>
          <a:p>
            <a:pPr lvl="0">
              <a:lnSpc>
                <a:spcPct val="140000"/>
              </a:lnSpc>
            </a:pPr>
            <a:r>
              <a:rPr sz="2746">
                <a:solidFill>
                  <a:srgbClr val="0001BF"/>
                </a:solidFill>
              </a:rPr>
              <a:t>国外：气相色谱，气质联用</a:t>
            </a:r>
            <a:endParaRPr sz="2946"/>
          </a:p>
        </p:txBody>
      </p:sp>
      <p:sp>
        <p:nvSpPr>
          <p:cNvPr id="2065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473"/>
          </a:p>
        </p:txBody>
      </p:sp>
      <p:sp>
        <p:nvSpPr>
          <p:cNvPr id="2067" name="New shape"/>
          <p:cNvSpPr/>
          <p:nvPr/>
        </p:nvSpPr>
        <p:spPr>
          <a:xfrm>
            <a:off x="0" y="6960616"/>
            <a:ext cx="9619488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第四页，共八十页。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67" name=""/>
          <p:cNvSpPr/>
          <p:nvPr>
            <p:ph type="title" idx="4294967295"/>
          </p:nvPr>
        </p:nvSpPr>
        <p:spPr>
          <a:xfrm>
            <a:off x="492665" y="955269"/>
            <a:ext cx="8366951" cy="489325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6194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208" b="1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1pPr>
          </a:lstStyle>
          <a:p>
            <a:pPr lvl="0"/>
            <a:br>
              <a:rPr sz="4229">
                <a:solidFill>
                  <a:srgbClr val="009B58"/>
                </a:solidFill>
                <a:latin typeface="华文新魏" charset="-122"/>
                <a:ea typeface="华文新魏" charset="-122"/>
              </a:rPr>
            </a:br>
            <a:r>
              <a:rPr sz="4229">
                <a:solidFill>
                  <a:srgbClr val="009B58"/>
                </a:solidFill>
                <a:latin typeface="华文新魏" charset="-122"/>
                <a:ea typeface="华文新魏" charset="-122"/>
              </a:rPr>
              <a:t>中华人民共和国国家标准〔2004年1月1日起执行〕</a:t>
            </a:r>
            <a:endParaRPr sz="4629">
              <a:solidFill>
                <a:schemeClr val="hlink"/>
              </a:solidFill>
              <a:latin typeface="华文新魏" charset="-122"/>
              <a:ea typeface="华文新魏" charset="-122"/>
            </a:endParaRPr>
          </a:p>
        </p:txBody>
      </p:sp>
      <p:sp>
        <p:nvSpPr>
          <p:cNvPr id="2068" name=""/>
          <p:cNvSpPr/>
          <p:nvPr>
            <p:ph type="body" idx="4294967295"/>
          </p:nvPr>
        </p:nvSpPr>
        <p:spPr>
          <a:xfrm>
            <a:off x="801624" y="2122634"/>
            <a:ext cx="8497215" cy="432877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60731" indent="-360731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3366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1pPr>
            <a:lvl2pPr marL="781583" indent="-300609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946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2pPr>
            <a:lvl3pPr marL="1202436" indent="-240487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525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3pPr>
            <a:lvl4pPr marL="1683410" indent="-240487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104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4pPr>
            <a:lvl5pPr marL="2164385" indent="-240487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104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5pPr>
          </a:lstStyle>
          <a:p>
            <a:pPr lvl="0">
              <a:buClr>
                <a:schemeClr val="hlink"/>
              </a:buClr>
              <a:buFont typeface="Wingdings" charset="2"/>
              <a:buChar char="Ø"/>
            </a:pPr>
            <a:r>
              <a:rPr>
                <a:solidFill>
                  <a:srgbClr val="0001BF"/>
                </a:solidFill>
                <a:latin typeface="宋体" charset="-122"/>
              </a:rPr>
              <a:t>有关农残测定法，大局部集中于GB/T5009.101~203－2003</a:t>
            </a:r>
            <a:endParaRPr>
              <a:latin typeface="宋体" charset="-122"/>
            </a:endParaRPr>
          </a:p>
          <a:p>
            <a:pPr lvl="0">
              <a:buClr>
                <a:schemeClr val="hlink"/>
              </a:buClr>
              <a:buFont typeface="Wingdings" charset="2"/>
              <a:buChar char="Ø"/>
            </a:pPr>
            <a:r>
              <a:rPr>
                <a:solidFill>
                  <a:srgbClr val="0001BF"/>
                </a:solidFill>
                <a:latin typeface="宋体" charset="-122"/>
              </a:rPr>
              <a:t>涉及有机氯、有机磷、拟除虫菊酯、氨基甲酸酯等总计近70种农药</a:t>
            </a:r>
            <a:endParaRPr>
              <a:latin typeface="宋体" charset="-122"/>
            </a:endParaRPr>
          </a:p>
          <a:p>
            <a:pPr lvl="0">
              <a:buClr>
                <a:schemeClr val="hlink"/>
              </a:buClr>
              <a:buFont typeface="Wingdings" charset="2"/>
              <a:buChar char="Ø"/>
            </a:pPr>
            <a:r>
              <a:rPr>
                <a:solidFill>
                  <a:srgbClr val="0001BF"/>
                </a:solidFill>
                <a:latin typeface="宋体" charset="-122"/>
              </a:rPr>
              <a:t>测定方法以气相色谱为主，采用专属性检测器，但多采用填充柱</a:t>
            </a:r>
            <a:endParaRPr>
              <a:latin typeface="宋体" charset="-122"/>
            </a:endParaRPr>
          </a:p>
          <a:p>
            <a:pPr lvl="0">
              <a:buClr>
                <a:schemeClr val="hlink"/>
              </a:buClr>
              <a:buFont typeface="Wingdings" charset="2"/>
              <a:buChar char="Ø"/>
            </a:pPr>
            <a:r>
              <a:rPr>
                <a:solidFill>
                  <a:srgbClr val="0001BF"/>
                </a:solidFill>
                <a:latin typeface="宋体" charset="-122"/>
              </a:rPr>
              <a:t>局部标准内容交叉</a:t>
            </a:r>
            <a:endParaRPr>
              <a:latin typeface="宋体" charset="-122"/>
            </a:endParaRPr>
          </a:p>
        </p:txBody>
      </p:sp>
      <p:sp>
        <p:nvSpPr>
          <p:cNvPr id="2069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473"/>
          </a:p>
        </p:txBody>
      </p:sp>
      <p:sp>
        <p:nvSpPr>
          <p:cNvPr id="2071" name="New shape"/>
          <p:cNvSpPr/>
          <p:nvPr/>
        </p:nvSpPr>
        <p:spPr>
          <a:xfrm>
            <a:off x="0" y="6960616"/>
            <a:ext cx="9619488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第五页，共八十页。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71" name=""/>
          <p:cNvSpPr/>
          <p:nvPr>
            <p:ph type="title" idx="4294967295"/>
          </p:nvPr>
        </p:nvSpPr>
        <p:spPr>
          <a:xfrm>
            <a:off x="480975" y="1259218"/>
            <a:ext cx="8657540" cy="78493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6194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208" b="1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1pPr>
          </a:lstStyle>
          <a:p/>
        </p:txBody>
      </p:sp>
      <p:sp>
        <p:nvSpPr>
          <p:cNvPr id="2072" name=""/>
          <p:cNvSpPr/>
          <p:nvPr>
            <p:ph type="body" idx="4294967295"/>
          </p:nvPr>
        </p:nvSpPr>
        <p:spPr>
          <a:xfrm>
            <a:off x="1244188" y="1202436"/>
            <a:ext cx="8176565" cy="5248968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60731" indent="-360731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3366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1pPr>
            <a:lvl2pPr marL="781583" indent="-300609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946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2pPr>
            <a:lvl3pPr marL="1202436" indent="-240487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525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3pPr>
            <a:lvl4pPr marL="1683410" indent="-240487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104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4pPr>
            <a:lvl5pPr marL="2164385" indent="-240487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104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5pPr>
          </a:lstStyle>
          <a:p>
            <a:pPr lvl="0">
              <a:buNone/>
            </a:pPr>
            <a:r>
              <a:rPr sz="3387">
                <a:solidFill>
                  <a:srgbClr val="009B58"/>
                </a:solidFill>
                <a:latin typeface="宋体" charset="-122"/>
              </a:rPr>
              <a:t>药典与国标农残测定方法比较：</a:t>
            </a:r>
            <a:endParaRPr sz="3787">
              <a:solidFill>
                <a:schemeClr val="hlink"/>
              </a:solidFill>
              <a:latin typeface="宋体" charset="-122"/>
            </a:endParaRPr>
          </a:p>
          <a:p>
            <a:pPr lvl="0">
              <a:buNone/>
            </a:pPr>
            <a:r>
              <a:rPr sz="3387">
                <a:solidFill>
                  <a:srgbClr val="009B58"/>
                </a:solidFill>
                <a:latin typeface="宋体" charset="-122"/>
              </a:rPr>
              <a:t>均以气相色谱法为主</a:t>
            </a:r>
            <a:endParaRPr sz="3787">
              <a:solidFill>
                <a:schemeClr val="hlink"/>
              </a:solidFill>
              <a:latin typeface="宋体" charset="-122"/>
            </a:endParaRPr>
          </a:p>
          <a:p>
            <a:pPr lvl="0">
              <a:buNone/>
            </a:pPr>
            <a:r>
              <a:rPr sz="3587">
                <a:solidFill>
                  <a:srgbClr val="009B58"/>
                </a:solidFill>
                <a:latin typeface="宋体" charset="-122"/>
              </a:rPr>
              <a:t>均采用高灵敏度的选择性检测器</a:t>
            </a:r>
            <a:endParaRPr sz="3787">
              <a:solidFill>
                <a:schemeClr val="hlink"/>
              </a:solidFill>
              <a:latin typeface="宋体" charset="-122"/>
            </a:endParaRPr>
          </a:p>
          <a:p>
            <a:pPr lvl="0">
              <a:buNone/>
            </a:pPr>
            <a:r>
              <a:rPr sz="3387">
                <a:solidFill>
                  <a:srgbClr val="009B58"/>
                </a:solidFill>
                <a:latin typeface="宋体" charset="-122"/>
              </a:rPr>
              <a:t>药典采用毛细管气相色谱法，国标多采用填充柱气相色谱法</a:t>
            </a:r>
            <a:endParaRPr sz="3787">
              <a:solidFill>
                <a:schemeClr val="hlink"/>
              </a:solidFill>
              <a:latin typeface="宋体" charset="-122"/>
            </a:endParaRPr>
          </a:p>
          <a:p>
            <a:pPr lvl="0">
              <a:buNone/>
            </a:pPr>
            <a:r>
              <a:rPr sz="3387">
                <a:solidFill>
                  <a:srgbClr val="009B58"/>
                </a:solidFill>
                <a:latin typeface="宋体" charset="-122"/>
              </a:rPr>
              <a:t>国标中收录的待测农药种类与品种数量多于药典</a:t>
            </a:r>
            <a:endParaRPr sz="3787">
              <a:solidFill>
                <a:schemeClr val="hlink"/>
              </a:solidFill>
              <a:latin typeface="宋体" charset="-122"/>
            </a:endParaRPr>
          </a:p>
        </p:txBody>
      </p:sp>
      <p:sp>
        <p:nvSpPr>
          <p:cNvPr id="2073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473"/>
          </a:p>
        </p:txBody>
      </p:sp>
      <p:sp>
        <p:nvSpPr>
          <p:cNvPr id="2075" name="New shape"/>
          <p:cNvSpPr/>
          <p:nvPr/>
        </p:nvSpPr>
        <p:spPr>
          <a:xfrm>
            <a:off x="0" y="6960616"/>
            <a:ext cx="9619488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第六页，共八十页。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75" name=""/>
          <p:cNvSpPr/>
          <p:nvPr>
            <p:ph type="title" idx="4294967295"/>
          </p:nvPr>
        </p:nvSpPr>
        <p:spPr>
          <a:xfrm>
            <a:off x="480975" y="1259218"/>
            <a:ext cx="8657540" cy="75153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6194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208" b="1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1pPr>
          </a:lstStyle>
          <a:p>
            <a:pPr lvl="0"/>
            <a:endParaRPr sz="3787"/>
          </a:p>
        </p:txBody>
      </p:sp>
      <p:sp>
        <p:nvSpPr>
          <p:cNvPr id="2076" name=""/>
          <p:cNvSpPr/>
          <p:nvPr>
            <p:ph type="body" idx="4294967295"/>
          </p:nvPr>
        </p:nvSpPr>
        <p:spPr>
          <a:xfrm>
            <a:off x="492665" y="1486345"/>
            <a:ext cx="8657540" cy="351879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60731" indent="-360731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3366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1pPr>
            <a:lvl2pPr marL="781583" indent="-300609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946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2pPr>
            <a:lvl3pPr marL="1202436" indent="-240487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525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3pPr>
            <a:lvl4pPr marL="1683410" indent="-240487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104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4pPr>
            <a:lvl5pPr marL="2164385" indent="-240487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104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5pPr>
          </a:lstStyle>
          <a:p>
            <a:pPr lvl="0">
              <a:lnSpc>
                <a:spcPct val="90000"/>
              </a:lnSpc>
            </a:pPr>
            <a:r>
              <a:rPr>
                <a:solidFill>
                  <a:srgbClr val="0001BF"/>
                </a:solidFill>
                <a:latin typeface="宋体" charset="-122"/>
              </a:rPr>
              <a:t>农药残留分析〔pesticide residue analysis〕的特点</a:t>
            </a:r>
            <a:endParaRPr>
              <a:solidFill>
                <a:schemeClr val="tx2"/>
              </a:solidFill>
              <a:latin typeface="宋体" charset="-122"/>
            </a:endParaRPr>
          </a:p>
          <a:p>
            <a:pPr lvl="0">
              <a:lnSpc>
                <a:spcPct val="90000"/>
              </a:lnSpc>
            </a:pPr>
            <a:r>
              <a:rPr>
                <a:solidFill>
                  <a:srgbClr val="0001BF"/>
                </a:solidFill>
                <a:latin typeface="宋体" charset="-122"/>
              </a:rPr>
              <a:t>对待测样品中微量农药残留进行定性、定量分析。</a:t>
            </a:r>
            <a:endParaRPr>
              <a:solidFill>
                <a:schemeClr val="tx2"/>
              </a:solidFill>
              <a:latin typeface="宋体" charset="-122"/>
            </a:endParaRPr>
          </a:p>
          <a:p>
            <a:pPr lvl="0">
              <a:lnSpc>
                <a:spcPct val="90000"/>
              </a:lnSpc>
            </a:pPr>
            <a:r>
              <a:rPr>
                <a:solidFill>
                  <a:srgbClr val="0001BF"/>
                </a:solidFill>
                <a:latin typeface="宋体" charset="-122"/>
              </a:rPr>
              <a:t>分析目的物含量低</a:t>
            </a:r>
            <a:endParaRPr>
              <a:solidFill>
                <a:schemeClr val="tx2"/>
              </a:solidFill>
              <a:latin typeface="宋体" charset="-122"/>
            </a:endParaRPr>
          </a:p>
          <a:p>
            <a:pPr lvl="0">
              <a:lnSpc>
                <a:spcPct val="90000"/>
              </a:lnSpc>
            </a:pPr>
            <a:r>
              <a:rPr>
                <a:solidFill>
                  <a:srgbClr val="0001BF"/>
                </a:solidFill>
                <a:latin typeface="宋体" charset="-122"/>
              </a:rPr>
              <a:t>分析目的物类型多，化学结构和化学性质差异很大 。</a:t>
            </a:r>
            <a:endParaRPr>
              <a:solidFill>
                <a:schemeClr val="tx2"/>
              </a:solidFill>
              <a:latin typeface="宋体" charset="-122"/>
            </a:endParaRPr>
          </a:p>
          <a:p>
            <a:pPr lvl="0">
              <a:lnSpc>
                <a:spcPct val="90000"/>
              </a:lnSpc>
            </a:pPr>
            <a:r>
              <a:rPr>
                <a:solidFill>
                  <a:srgbClr val="0001BF"/>
                </a:solidFill>
                <a:latin typeface="宋体" charset="-122"/>
              </a:rPr>
              <a:t>样品种类多，基体和干扰成分各异。</a:t>
            </a:r>
            <a:endParaRPr>
              <a:solidFill>
                <a:schemeClr val="tx2"/>
              </a:solidFill>
              <a:latin typeface="宋体" charset="-122"/>
            </a:endParaRPr>
          </a:p>
          <a:p>
            <a:pPr lvl="0">
              <a:lnSpc>
                <a:spcPct val="90000"/>
              </a:lnSpc>
            </a:pPr>
            <a:r>
              <a:rPr>
                <a:solidFill>
                  <a:srgbClr val="0001BF"/>
                </a:solidFill>
                <a:latin typeface="宋体" charset="-122"/>
              </a:rPr>
              <a:t>方法要求准确、快速、灵敏、平安、简便 。</a:t>
            </a:r>
            <a:endParaRPr>
              <a:solidFill>
                <a:schemeClr val="tx2"/>
              </a:solidFill>
              <a:latin typeface="宋体" charset="-122"/>
            </a:endParaRPr>
          </a:p>
          <a:p>
            <a:pPr lvl="0">
              <a:lnSpc>
                <a:spcPct val="90000"/>
              </a:lnSpc>
            </a:pPr>
            <a:r>
              <a:rPr>
                <a:solidFill>
                  <a:srgbClr val="0001BF"/>
                </a:solidFill>
                <a:latin typeface="宋体" charset="-122"/>
              </a:rPr>
              <a:t>对样品的前处理和仪器性能要求越来越高。</a:t>
            </a:r>
            <a:endParaRPr>
              <a:solidFill>
                <a:schemeClr val="tx2"/>
              </a:solidFill>
              <a:latin typeface="宋体" charset="-122"/>
            </a:endParaRPr>
          </a:p>
        </p:txBody>
      </p:sp>
      <p:sp>
        <p:nvSpPr>
          <p:cNvPr id="207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473"/>
          </a:p>
        </p:txBody>
      </p:sp>
      <p:sp>
        <p:nvSpPr>
          <p:cNvPr id="2079" name="New shape"/>
          <p:cNvSpPr/>
          <p:nvPr/>
        </p:nvSpPr>
        <p:spPr>
          <a:xfrm>
            <a:off x="0" y="6960616"/>
            <a:ext cx="9619488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第七页，共八十页。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079" name=""/>
          <p:cNvGraphicFramePr>
            <a:graphicFrameLocks noChangeAspect="1"/>
          </p:cNvGraphicFramePr>
          <p:nvPr>
            <p:ph idx="1"/>
          </p:nvPr>
        </p:nvGraphicFramePr>
        <p:xfrm>
          <a:off x="480975" y="1406182"/>
          <a:ext cx="8657540" cy="489157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name="Picture2" r:id="rId2" progId="Word.Picture.8">
                  <p:embed/>
                </p:oleObj>
              </mc:Choice>
              <mc:Fallback>
                <p:oleObj name="Picture2" r:id="rId2" progId="Word.Picture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480975" y="1406182"/>
                        <a:ext cx="8657540" cy="4891577"/>
                      </a:xfrm>
                      <a:prstGeom prst="rect">
                        <a:avLst/>
                      </a:prstGeom>
                      <a:noFill/>
                      <a:ln cap="flat">
                        <a:noFill/>
                        <a:prstDash val="solid"/>
                        <a:miter lim="800000"/>
                        <a:headEnd type="none" w="med" len="med"/>
                        <a:tailEnd type="none" w="med" len="med"/>
                      </a:ln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2080" name=""/>
          <p:cNvPicPr/>
          <p:nvPr/>
        </p:nvPicPr>
        <p:blipFill>
          <a:blip r:embed="rId4"/>
          <a:stretch>
            <a:fillRect/>
          </a:stretch>
        </p:blipFill>
        <p:spPr>
          <a:xfrm>
            <a:off x="340690" y="880117"/>
            <a:ext cx="8737702" cy="4779683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cxnSp>
        <p:nvCxnSpPr>
          <p:cNvPr id="2081" name=""/>
          <p:cNvCxnSpPr/>
          <p:nvPr/>
        </p:nvCxnSpPr>
        <p:spPr>
          <a:xfrm flipH="1" flipV="1">
            <a:off x="1763573" y="1683410"/>
            <a:ext cx="0" cy="320650"/>
          </a:xfrm>
          <a:prstGeom prst="line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triangle" w="med" len="med"/>
          </a:ln>
        </p:spPr>
      </p:cxnSp>
      <p:sp>
        <p:nvSpPr>
          <p:cNvPr id="2082" name=""/>
          <p:cNvSpPr/>
          <p:nvPr/>
        </p:nvSpPr>
        <p:spPr>
          <a:xfrm>
            <a:off x="1282598" y="1362761"/>
            <a:ext cx="758203" cy="260377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lIns="94680" tIns="49234" rIns="94680" bIns="49234">
            <a:spAutoFit/>
          </a:bodyPr>
          <a:lstStyle>
            <a:defPPr>
              <a:defRPr lang="zh-CN" altLang="en-US"/>
            </a:defPPr>
            <a:lvl1pPr marL="0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80974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61949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42923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23898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r>
              <a:rPr kumimoji="1" sz="1062" b="1">
                <a:solidFill>
                  <a:srgbClr val="0001BF"/>
                </a:solidFill>
                <a:latin typeface="Tahoma" charset="0"/>
              </a:rPr>
              <a:t>α-BHC</a:t>
            </a:r>
            <a:endParaRPr kumimoji="1" sz="1262" b="1">
              <a:latin typeface="Tahoma" charset="0"/>
            </a:endParaRPr>
          </a:p>
        </p:txBody>
      </p:sp>
      <p:cxnSp>
        <p:nvCxnSpPr>
          <p:cNvPr id="2083" name=""/>
          <p:cNvCxnSpPr/>
          <p:nvPr/>
        </p:nvCxnSpPr>
        <p:spPr>
          <a:xfrm flipV="1">
            <a:off x="2084222" y="1282598"/>
            <a:ext cx="240487" cy="320650"/>
          </a:xfrm>
          <a:prstGeom prst="line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triangle" w="med" len="med"/>
          </a:ln>
        </p:spPr>
      </p:cxnSp>
      <p:sp>
        <p:nvSpPr>
          <p:cNvPr id="2084" name=""/>
          <p:cNvSpPr/>
          <p:nvPr/>
        </p:nvSpPr>
        <p:spPr>
          <a:xfrm>
            <a:off x="2377279" y="1148994"/>
            <a:ext cx="604634" cy="277388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lIns="94680" tIns="49234" rIns="94680" bIns="49234" anchor="t" anchorCtr="0">
            <a:spAutoFit/>
          </a:bodyPr>
          <a:lstStyle>
            <a:defPPr>
              <a:defRPr lang="zh-CN" altLang="en-US"/>
            </a:defPPr>
            <a:lvl1pPr marL="0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80974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61949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42923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23898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kumimoji="1" sz="1162" b="1">
                <a:solidFill>
                  <a:srgbClr val="0001BF"/>
                </a:solidFill>
                <a:latin typeface="Tahoma" charset="0"/>
              </a:rPr>
              <a:t>PCNB</a:t>
            </a:r>
            <a:endParaRPr kumimoji="1" sz="1262" b="1">
              <a:latin typeface="Tahoma" charset="0"/>
            </a:endParaRPr>
          </a:p>
        </p:txBody>
      </p:sp>
      <p:cxnSp>
        <p:nvCxnSpPr>
          <p:cNvPr id="2085" name=""/>
          <p:cNvCxnSpPr/>
          <p:nvPr/>
        </p:nvCxnSpPr>
        <p:spPr>
          <a:xfrm flipH="1" flipV="1">
            <a:off x="6252668" y="2324710"/>
            <a:ext cx="0" cy="320650"/>
          </a:xfrm>
          <a:prstGeom prst="line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triangle" w="med" len="med"/>
          </a:ln>
        </p:spPr>
      </p:cxnSp>
      <p:sp>
        <p:nvSpPr>
          <p:cNvPr id="2086" name=""/>
          <p:cNvSpPr/>
          <p:nvPr/>
        </p:nvSpPr>
        <p:spPr>
          <a:xfrm>
            <a:off x="5960903" y="2084222"/>
            <a:ext cx="670373" cy="231211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lIns="94680" tIns="49234" rIns="94680" bIns="49234" anchor="t" anchorCtr="0">
            <a:spAutoFit/>
          </a:bodyPr>
          <a:lstStyle>
            <a:defPPr>
              <a:defRPr lang="zh-CN" altLang="en-US"/>
            </a:defPPr>
            <a:lvl1pPr marL="0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80974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61949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42923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23898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kumimoji="1" sz="862" b="1">
                <a:solidFill>
                  <a:srgbClr val="0001BF"/>
                </a:solidFill>
                <a:latin typeface="Tahoma" charset="0"/>
              </a:rPr>
              <a:t>pp`-DDE</a:t>
            </a:r>
            <a:endParaRPr kumimoji="1" sz="1262" b="1">
              <a:latin typeface="Tahoma" charset="0"/>
            </a:endParaRPr>
          </a:p>
        </p:txBody>
      </p:sp>
      <p:sp>
        <p:nvSpPr>
          <p:cNvPr id="2087" name=""/>
          <p:cNvSpPr/>
          <p:nvPr/>
        </p:nvSpPr>
        <p:spPr>
          <a:xfrm>
            <a:off x="4088282" y="2885847"/>
            <a:ext cx="758203" cy="229897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lIns="94680" tIns="49234" rIns="94680" bIns="49234">
            <a:spAutoFit/>
          </a:bodyPr>
          <a:lstStyle>
            <a:defPPr>
              <a:defRPr lang="zh-CN" altLang="en-US"/>
            </a:defPPr>
            <a:lvl1pPr marL="0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80974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61949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42923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23898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r>
              <a:rPr kumimoji="1" sz="862" b="1">
                <a:solidFill>
                  <a:srgbClr val="0001BF"/>
                </a:solidFill>
                <a:latin typeface="Tahoma" charset="0"/>
              </a:rPr>
              <a:t>δ-BHC</a:t>
            </a:r>
            <a:endParaRPr kumimoji="1" sz="1262" b="1">
              <a:latin typeface="Tahoma" charset="0"/>
            </a:endParaRPr>
          </a:p>
        </p:txBody>
      </p:sp>
      <p:sp>
        <p:nvSpPr>
          <p:cNvPr id="2088" name=""/>
          <p:cNvSpPr/>
          <p:nvPr/>
        </p:nvSpPr>
        <p:spPr>
          <a:xfrm>
            <a:off x="3446983" y="2805684"/>
            <a:ext cx="758203" cy="260377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lIns="94680" tIns="49234" rIns="94680" bIns="49234">
            <a:spAutoFit/>
          </a:bodyPr>
          <a:lstStyle>
            <a:defPPr>
              <a:defRPr lang="zh-CN" altLang="en-US"/>
            </a:defPPr>
            <a:lvl1pPr marL="0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80974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61949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42923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23898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r>
              <a:rPr kumimoji="1" sz="1062" b="1">
                <a:solidFill>
                  <a:srgbClr val="0001BF"/>
                </a:solidFill>
                <a:latin typeface="Tahoma" charset="0"/>
              </a:rPr>
              <a:t>β-BHC</a:t>
            </a:r>
            <a:endParaRPr kumimoji="1" sz="1262" b="1">
              <a:latin typeface="Tahoma" charset="0"/>
            </a:endParaRPr>
          </a:p>
        </p:txBody>
      </p:sp>
      <p:sp>
        <p:nvSpPr>
          <p:cNvPr id="2089" name=""/>
          <p:cNvSpPr/>
          <p:nvPr/>
        </p:nvSpPr>
        <p:spPr>
          <a:xfrm>
            <a:off x="2084222" y="1923897"/>
            <a:ext cx="758203" cy="245137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lIns="94680" tIns="49234" rIns="94680" bIns="49234">
            <a:spAutoFit/>
          </a:bodyPr>
          <a:lstStyle>
            <a:defPPr>
              <a:defRPr lang="zh-CN" altLang="en-US"/>
            </a:defPPr>
            <a:lvl1pPr marL="0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80974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61949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42923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23898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r>
              <a:rPr kumimoji="1" sz="962" b="1">
                <a:solidFill>
                  <a:srgbClr val="0001BF"/>
                </a:solidFill>
                <a:latin typeface="Tahoma" charset="0"/>
              </a:rPr>
              <a:t>γ-BHC</a:t>
            </a:r>
            <a:endParaRPr kumimoji="1" sz="1262" b="1">
              <a:latin typeface="Tahoma" charset="0"/>
            </a:endParaRPr>
          </a:p>
        </p:txBody>
      </p:sp>
      <p:sp>
        <p:nvSpPr>
          <p:cNvPr id="2090" name=""/>
          <p:cNvSpPr/>
          <p:nvPr/>
        </p:nvSpPr>
        <p:spPr>
          <a:xfrm>
            <a:off x="6869171" y="3206497"/>
            <a:ext cx="779402" cy="26199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lIns="94680" tIns="49234" rIns="94680" bIns="49234" anchor="t" anchorCtr="0">
            <a:spAutoFit/>
          </a:bodyPr>
          <a:lstStyle>
            <a:defPPr>
              <a:defRPr lang="zh-CN" altLang="en-US"/>
            </a:defPPr>
            <a:lvl1pPr marL="0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80974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61949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42923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23898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kumimoji="1" sz="1062" b="1">
                <a:solidFill>
                  <a:srgbClr val="0001BF"/>
                </a:solidFill>
                <a:latin typeface="Tahoma" charset="0"/>
              </a:rPr>
              <a:t>op`-DDT</a:t>
            </a:r>
            <a:endParaRPr kumimoji="1" sz="1262" b="1">
              <a:latin typeface="Tahoma" charset="0"/>
            </a:endParaRPr>
          </a:p>
        </p:txBody>
      </p:sp>
      <p:sp>
        <p:nvSpPr>
          <p:cNvPr id="2091" name=""/>
          <p:cNvSpPr/>
          <p:nvPr/>
        </p:nvSpPr>
        <p:spPr>
          <a:xfrm>
            <a:off x="7608238" y="2885847"/>
            <a:ext cx="742524" cy="246604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lIns="94680" tIns="49234" rIns="94680" bIns="49234" anchor="t" anchorCtr="0">
            <a:spAutoFit/>
          </a:bodyPr>
          <a:lstStyle>
            <a:defPPr>
              <a:defRPr lang="zh-CN" altLang="en-US"/>
            </a:defPPr>
            <a:lvl1pPr marL="0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80974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61949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42923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23898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kumimoji="1" sz="962" b="1">
                <a:solidFill>
                  <a:srgbClr val="0001BF"/>
                </a:solidFill>
                <a:latin typeface="Tahoma" charset="0"/>
              </a:rPr>
              <a:t>pp`-DDD</a:t>
            </a:r>
            <a:endParaRPr kumimoji="1" sz="1262" b="1">
              <a:latin typeface="Tahoma" charset="0"/>
            </a:endParaRPr>
          </a:p>
        </p:txBody>
      </p:sp>
      <p:sp>
        <p:nvSpPr>
          <p:cNvPr id="2092" name=""/>
          <p:cNvSpPr/>
          <p:nvPr/>
        </p:nvSpPr>
        <p:spPr>
          <a:xfrm>
            <a:off x="8150134" y="3527146"/>
            <a:ext cx="781005" cy="26199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lIns="94680" tIns="49234" rIns="94680" bIns="49234" anchor="t" anchorCtr="0">
            <a:spAutoFit/>
          </a:bodyPr>
          <a:lstStyle>
            <a:defPPr>
              <a:defRPr lang="zh-CN" altLang="en-US"/>
            </a:defPPr>
            <a:lvl1pPr marL="0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80974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61949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42923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23898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kumimoji="1" sz="1062" b="1">
                <a:solidFill>
                  <a:srgbClr val="0001BF"/>
                </a:solidFill>
                <a:latin typeface="Tahoma" charset="0"/>
              </a:rPr>
              <a:t>pp`-DDT</a:t>
            </a:r>
            <a:endParaRPr kumimoji="1" sz="1262" b="1">
              <a:latin typeface="Tahoma" charset="0"/>
            </a:endParaRPr>
          </a:p>
        </p:txBody>
      </p:sp>
      <p:cxnSp>
        <p:nvCxnSpPr>
          <p:cNvPr id="2093" name=""/>
          <p:cNvCxnSpPr/>
          <p:nvPr/>
        </p:nvCxnSpPr>
        <p:spPr>
          <a:xfrm flipH="1" flipV="1">
            <a:off x="2404872" y="2164385"/>
            <a:ext cx="0" cy="240487"/>
          </a:xfrm>
          <a:prstGeom prst="line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triangle" w="med" len="med"/>
          </a:ln>
        </p:spPr>
      </p:cxnSp>
      <p:cxnSp>
        <p:nvCxnSpPr>
          <p:cNvPr id="2094" name=""/>
          <p:cNvCxnSpPr/>
          <p:nvPr/>
        </p:nvCxnSpPr>
        <p:spPr>
          <a:xfrm flipH="1" flipV="1">
            <a:off x="4408932" y="3126334"/>
            <a:ext cx="0" cy="240487"/>
          </a:xfrm>
          <a:prstGeom prst="line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triangle" w="med" len="med"/>
          </a:ln>
        </p:spPr>
      </p:cxnSp>
      <p:cxnSp>
        <p:nvCxnSpPr>
          <p:cNvPr id="2095" name=""/>
          <p:cNvCxnSpPr/>
          <p:nvPr/>
        </p:nvCxnSpPr>
        <p:spPr>
          <a:xfrm flipH="1" flipV="1">
            <a:off x="3767633" y="3126334"/>
            <a:ext cx="0" cy="240487"/>
          </a:xfrm>
          <a:prstGeom prst="line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triangle" w="med" len="med"/>
          </a:ln>
        </p:spPr>
      </p:cxnSp>
      <p:cxnSp>
        <p:nvCxnSpPr>
          <p:cNvPr id="2096" name=""/>
          <p:cNvCxnSpPr/>
          <p:nvPr/>
        </p:nvCxnSpPr>
        <p:spPr>
          <a:xfrm flipH="1" flipV="1">
            <a:off x="7214616" y="3446983"/>
            <a:ext cx="0" cy="240487"/>
          </a:xfrm>
          <a:prstGeom prst="line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triangle" w="med" len="med"/>
          </a:ln>
        </p:spPr>
      </p:cxnSp>
      <p:cxnSp>
        <p:nvCxnSpPr>
          <p:cNvPr id="2097" name=""/>
          <p:cNvCxnSpPr/>
          <p:nvPr/>
        </p:nvCxnSpPr>
        <p:spPr>
          <a:xfrm flipH="1" flipV="1">
            <a:off x="7936078" y="3126334"/>
            <a:ext cx="0" cy="400812"/>
          </a:xfrm>
          <a:prstGeom prst="line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triangle" w="med" len="med"/>
          </a:ln>
        </p:spPr>
      </p:cxnSp>
      <p:cxnSp>
        <p:nvCxnSpPr>
          <p:cNvPr id="2098" name=""/>
          <p:cNvCxnSpPr/>
          <p:nvPr/>
        </p:nvCxnSpPr>
        <p:spPr>
          <a:xfrm flipH="1" flipV="1">
            <a:off x="8417052" y="3767633"/>
            <a:ext cx="0" cy="240487"/>
          </a:xfrm>
          <a:prstGeom prst="line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triangle" w="med" len="med"/>
          </a:ln>
        </p:spPr>
      </p:cxnSp>
      <p:sp>
        <p:nvSpPr>
          <p:cNvPr id="2099" name=""/>
          <p:cNvSpPr/>
          <p:nvPr/>
        </p:nvSpPr>
        <p:spPr>
          <a:xfrm>
            <a:off x="2613629" y="5925338"/>
            <a:ext cx="4771333" cy="29244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lIns="94680" tIns="49234" rIns="94680" bIns="49234">
            <a:spAutoFit/>
          </a:bodyPr>
          <a:lstStyle>
            <a:defPPr>
              <a:defRPr lang="zh-CN" altLang="en-US"/>
            </a:defPPr>
            <a:lvl1pPr marL="0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80974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61949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42923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23898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50000"/>
              </a:spcBef>
            </a:pPr>
            <a:r>
              <a:rPr kumimoji="1" sz="1273" b="1">
                <a:solidFill>
                  <a:srgbClr val="0001BF"/>
                </a:solidFill>
                <a:latin typeface="Tahoma" charset="0"/>
              </a:rPr>
              <a:t>一种红参制品中9种有机氯类农药残留分析</a:t>
            </a:r>
            <a:endParaRPr kumimoji="1" sz="1473" b="1">
              <a:latin typeface="Tahoma" charset="0"/>
            </a:endParaRPr>
          </a:p>
        </p:txBody>
      </p:sp>
      <p:sp>
        <p:nvSpPr>
          <p:cNvPr id="2100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473"/>
          </a:p>
        </p:txBody>
      </p:sp>
      <p:sp>
        <p:nvSpPr>
          <p:cNvPr id="2102" name="New shape"/>
          <p:cNvSpPr/>
          <p:nvPr/>
        </p:nvSpPr>
        <p:spPr>
          <a:xfrm>
            <a:off x="0" y="6960616"/>
            <a:ext cx="9619488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第八页，共八十页。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02" name=""/>
          <p:cNvSpPr/>
          <p:nvPr>
            <p:ph type="title" idx="4294967295"/>
          </p:nvPr>
        </p:nvSpPr>
        <p:spPr>
          <a:xfrm>
            <a:off x="340690" y="804964"/>
            <a:ext cx="8657540" cy="119742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6194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208" b="1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1pPr>
          </a:lstStyle>
          <a:p>
            <a:pPr lvl="0"/>
            <a:r>
              <a:rPr>
                <a:solidFill>
                  <a:srgbClr val="0001BF"/>
                </a:solidFill>
              </a:rPr>
              <a:t>农残一般分析程序</a:t>
            </a:r>
          </a:p>
        </p:txBody>
      </p:sp>
      <p:graphicFrame>
        <p:nvGraphicFramePr>
          <p:cNvPr id="2103" name=""/>
          <p:cNvGraphicFramePr>
            <a:graphicFrameLocks noChangeAspect="1"/>
          </p:cNvGraphicFramePr>
          <p:nvPr>
            <p:ph idx="1"/>
          </p:nvPr>
        </p:nvGraphicFramePr>
        <p:xfrm>
          <a:off x="1372781" y="2925928"/>
          <a:ext cx="6873926" cy="3518796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name="Picture2" r:id="rId2" progId="Word.Picture.8">
                  <p:embed/>
                </p:oleObj>
              </mc:Choice>
              <mc:Fallback>
                <p:oleObj name="Picture2" r:id="rId2" progId="Word.Picture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1372781" y="2925928"/>
                        <a:ext cx="6873926" cy="3518796"/>
                      </a:xfrm>
                      <a:prstGeom prst="rect">
                        <a:avLst/>
                      </a:prstGeom>
                      <a:noFill/>
                      <a:ln cap="flat">
                        <a:noFill/>
                        <a:prstDash val="solid"/>
                        <a:miter lim="800000"/>
                        <a:headEnd type="none" w="med" len="med"/>
                        <a:tailEnd type="none" w="med" len="med"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2104" name=""/>
          <p:cNvSpPr/>
          <p:nvPr/>
        </p:nvSpPr>
        <p:spPr>
          <a:xfrm>
            <a:off x="2364791" y="2727192"/>
            <a:ext cx="1923898" cy="456649"/>
          </a:xfrm>
          <a:prstGeom prst="rect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lIns="100762" tIns="50382" rIns="100762" bIns="50382">
            <a:spAutoFit/>
          </a:bodyPr>
          <a:lstStyle>
            <a:defPPr>
              <a:defRPr lang="zh-CN" altLang="en-US"/>
            </a:defPPr>
            <a:lvl1pPr marL="0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80974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61949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42923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23898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1008710">
              <a:spcBef>
                <a:spcPct val="50000"/>
              </a:spcBef>
            </a:pPr>
            <a:r>
              <a:rPr kumimoji="1" sz="2335">
                <a:solidFill>
                  <a:srgbClr val="0001BF"/>
                </a:solidFill>
                <a:latin typeface="Tahoma" charset="0"/>
              </a:rPr>
              <a:t>前处理</a:t>
            </a:r>
            <a:endParaRPr kumimoji="1" sz="2735">
              <a:latin typeface="Tahoma" charset="0"/>
            </a:endParaRPr>
          </a:p>
        </p:txBody>
      </p:sp>
      <p:sp>
        <p:nvSpPr>
          <p:cNvPr id="2105" name=""/>
          <p:cNvSpPr/>
          <p:nvPr/>
        </p:nvSpPr>
        <p:spPr>
          <a:xfrm>
            <a:off x="2304669" y="4732922"/>
            <a:ext cx="1910537" cy="502369"/>
          </a:xfrm>
          <a:prstGeom prst="rect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lIns="100762" tIns="50382" rIns="100762" bIns="50382">
            <a:spAutoFit/>
          </a:bodyPr>
          <a:lstStyle>
            <a:defPPr>
              <a:defRPr lang="zh-CN" altLang="en-US"/>
            </a:defPPr>
            <a:lvl1pPr marL="0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80974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61949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42923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23898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1008710">
              <a:spcBef>
                <a:spcPct val="50000"/>
              </a:spcBef>
            </a:pPr>
            <a:r>
              <a:rPr kumimoji="1" sz="2635">
                <a:solidFill>
                  <a:srgbClr val="0001BF"/>
                </a:solidFill>
                <a:latin typeface="Tahoma" charset="0"/>
              </a:rPr>
              <a:t>仪器分析</a:t>
            </a:r>
            <a:endParaRPr kumimoji="1" sz="2735">
              <a:latin typeface="Tahoma" charset="0"/>
            </a:endParaRPr>
          </a:p>
        </p:txBody>
      </p:sp>
      <p:sp>
        <p:nvSpPr>
          <p:cNvPr id="2106" name=""/>
          <p:cNvSpPr/>
          <p:nvPr/>
        </p:nvSpPr>
        <p:spPr>
          <a:xfrm>
            <a:off x="5344160" y="2328050"/>
            <a:ext cx="988670" cy="295532"/>
          </a:xfrm>
          <a:prstGeom prst="rect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lIns="100762" tIns="50382" rIns="100762" bIns="50382">
            <a:spAutoFit/>
          </a:bodyPr>
          <a:lstStyle>
            <a:defPPr>
              <a:defRPr lang="zh-CN" altLang="en-US"/>
            </a:defPPr>
            <a:lvl1pPr marL="0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80974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61949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42923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23898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1008710">
              <a:spcBef>
                <a:spcPct val="50000"/>
              </a:spcBef>
            </a:pPr>
            <a:r>
              <a:rPr kumimoji="1" sz="1278">
                <a:solidFill>
                  <a:srgbClr val="0001BF"/>
                </a:solidFill>
                <a:latin typeface="Tahoma" charset="0"/>
              </a:rPr>
              <a:t>预处理</a:t>
            </a:r>
            <a:endParaRPr kumimoji="1" sz="1578">
              <a:latin typeface="Tahoma" charset="0"/>
            </a:endParaRPr>
          </a:p>
        </p:txBody>
      </p:sp>
      <p:sp>
        <p:nvSpPr>
          <p:cNvPr id="2107" name=""/>
          <p:cNvSpPr/>
          <p:nvPr/>
        </p:nvSpPr>
        <p:spPr>
          <a:xfrm>
            <a:off x="721462" y="3206496"/>
            <a:ext cx="557408" cy="1526426"/>
          </a:xfrm>
          <a:prstGeom prst="rect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vert="eaVert" lIns="100762" tIns="50382" rIns="100762" bIns="50382">
            <a:spAutoFit/>
          </a:bodyPr>
          <a:lstStyle>
            <a:defPPr>
              <a:defRPr lang="zh-CN" altLang="en-US"/>
            </a:defPPr>
            <a:lvl1pPr marL="0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80974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61949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42923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23898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defTabSz="1008710">
              <a:spcBef>
                <a:spcPct val="50000"/>
              </a:spcBef>
            </a:pPr>
            <a:r>
              <a:rPr kumimoji="1" sz="2335">
                <a:solidFill>
                  <a:srgbClr val="0001BF"/>
                </a:solidFill>
                <a:latin typeface="Tahoma" charset="0"/>
              </a:rPr>
              <a:t>农残分析</a:t>
            </a:r>
            <a:endParaRPr kumimoji="1" sz="2735">
              <a:latin typeface="Tahoma" charset="0"/>
            </a:endParaRPr>
          </a:p>
        </p:txBody>
      </p:sp>
      <p:sp>
        <p:nvSpPr>
          <p:cNvPr id="2108" name=""/>
          <p:cNvSpPr/>
          <p:nvPr/>
        </p:nvSpPr>
        <p:spPr>
          <a:xfrm>
            <a:off x="5344161" y="2725521"/>
            <a:ext cx="955269" cy="280292"/>
          </a:xfrm>
          <a:prstGeom prst="rect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lIns="100762" tIns="50382" rIns="100762" bIns="50382">
            <a:spAutoFit/>
          </a:bodyPr>
          <a:lstStyle>
            <a:defPPr>
              <a:defRPr lang="zh-CN" altLang="en-US"/>
            </a:defPPr>
            <a:lvl1pPr marL="0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80974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61949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42923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23898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1008710">
              <a:spcBef>
                <a:spcPct val="50000"/>
              </a:spcBef>
            </a:pPr>
            <a:r>
              <a:rPr kumimoji="1" sz="1178">
                <a:solidFill>
                  <a:srgbClr val="0001BF"/>
                </a:solidFill>
                <a:latin typeface="Tahoma" charset="0"/>
              </a:rPr>
              <a:t>提取</a:t>
            </a:r>
            <a:endParaRPr kumimoji="1" sz="1578">
              <a:latin typeface="Tahoma" charset="0"/>
            </a:endParaRPr>
          </a:p>
        </p:txBody>
      </p:sp>
      <p:sp>
        <p:nvSpPr>
          <p:cNvPr id="2109" name=""/>
          <p:cNvSpPr/>
          <p:nvPr/>
        </p:nvSpPr>
        <p:spPr>
          <a:xfrm>
            <a:off x="5344161" y="3128004"/>
            <a:ext cx="955269" cy="326012"/>
          </a:xfrm>
          <a:prstGeom prst="rect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lIns="100762" tIns="50382" rIns="100762" bIns="50382">
            <a:spAutoFit/>
          </a:bodyPr>
          <a:lstStyle>
            <a:defPPr>
              <a:defRPr lang="zh-CN" altLang="en-US"/>
            </a:defPPr>
            <a:lvl1pPr marL="0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80974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61949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42923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23898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1008710">
              <a:spcBef>
                <a:spcPct val="50000"/>
              </a:spcBef>
            </a:pPr>
            <a:r>
              <a:rPr kumimoji="1" sz="1478">
                <a:solidFill>
                  <a:srgbClr val="0001BF"/>
                </a:solidFill>
                <a:latin typeface="Tahoma" charset="0"/>
              </a:rPr>
              <a:t>净化</a:t>
            </a:r>
            <a:endParaRPr kumimoji="1" sz="1578">
              <a:latin typeface="Tahoma" charset="0"/>
            </a:endParaRPr>
          </a:p>
        </p:txBody>
      </p:sp>
      <p:sp>
        <p:nvSpPr>
          <p:cNvPr id="2110" name=""/>
          <p:cNvSpPr/>
          <p:nvPr/>
        </p:nvSpPr>
        <p:spPr>
          <a:xfrm>
            <a:off x="5344161" y="3530485"/>
            <a:ext cx="955269" cy="310772"/>
          </a:xfrm>
          <a:prstGeom prst="rect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lIns="100762" tIns="50382" rIns="100762" bIns="50382">
            <a:spAutoFit/>
          </a:bodyPr>
          <a:lstStyle>
            <a:defPPr>
              <a:defRPr lang="zh-CN" altLang="en-US"/>
            </a:defPPr>
            <a:lvl1pPr marL="0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80974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61949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42923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23898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1008710">
              <a:spcBef>
                <a:spcPct val="50000"/>
              </a:spcBef>
            </a:pPr>
            <a:r>
              <a:rPr kumimoji="1" sz="1378">
                <a:solidFill>
                  <a:srgbClr val="0001BF"/>
                </a:solidFill>
                <a:latin typeface="Tahoma" charset="0"/>
              </a:rPr>
              <a:t>浓缩</a:t>
            </a:r>
            <a:endParaRPr kumimoji="1" sz="1578">
              <a:latin typeface="Tahoma" charset="0"/>
            </a:endParaRPr>
          </a:p>
        </p:txBody>
      </p:sp>
      <p:sp>
        <p:nvSpPr>
          <p:cNvPr id="2111" name=""/>
          <p:cNvSpPr/>
          <p:nvPr/>
        </p:nvSpPr>
        <p:spPr>
          <a:xfrm>
            <a:off x="7174535" y="4009790"/>
            <a:ext cx="2004060" cy="310772"/>
          </a:xfrm>
          <a:prstGeom prst="rect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lIns="100762" tIns="50382" rIns="100762" bIns="50382">
            <a:spAutoFit/>
          </a:bodyPr>
          <a:lstStyle>
            <a:defPPr>
              <a:defRPr lang="zh-CN" altLang="en-US"/>
            </a:defPPr>
            <a:lvl1pPr marL="0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80974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61949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42923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23898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1008710">
              <a:spcBef>
                <a:spcPct val="50000"/>
              </a:spcBef>
            </a:pPr>
            <a:r>
              <a:rPr kumimoji="1" sz="1378">
                <a:solidFill>
                  <a:srgbClr val="0001BF"/>
                </a:solidFill>
                <a:latin typeface="Tahoma" charset="0"/>
              </a:rPr>
              <a:t>ECD、FPD、NPD</a:t>
            </a:r>
            <a:endParaRPr kumimoji="1" sz="1578">
              <a:latin typeface="Tahoma" charset="0"/>
            </a:endParaRPr>
          </a:p>
        </p:txBody>
      </p:sp>
      <p:sp>
        <p:nvSpPr>
          <p:cNvPr id="2112" name=""/>
          <p:cNvSpPr/>
          <p:nvPr/>
        </p:nvSpPr>
        <p:spPr>
          <a:xfrm>
            <a:off x="5344160" y="4011460"/>
            <a:ext cx="1108913" cy="326012"/>
          </a:xfrm>
          <a:prstGeom prst="rect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lIns="100762" tIns="50382" rIns="100762" bIns="50382">
            <a:spAutoFit/>
          </a:bodyPr>
          <a:lstStyle>
            <a:defPPr>
              <a:defRPr lang="zh-CN" altLang="en-US"/>
            </a:defPPr>
            <a:lvl1pPr marL="0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80974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61949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42923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23898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1008710">
              <a:spcBef>
                <a:spcPct val="50000"/>
              </a:spcBef>
            </a:pPr>
            <a:r>
              <a:rPr kumimoji="1" sz="1478">
                <a:solidFill>
                  <a:srgbClr val="0001BF"/>
                </a:solidFill>
                <a:latin typeface="Tahoma" charset="0"/>
              </a:rPr>
              <a:t>GC</a:t>
            </a:r>
            <a:endParaRPr kumimoji="1" sz="1578">
              <a:latin typeface="Tahoma" charset="0"/>
            </a:endParaRPr>
          </a:p>
        </p:txBody>
      </p:sp>
      <p:sp>
        <p:nvSpPr>
          <p:cNvPr id="2113" name=""/>
          <p:cNvSpPr/>
          <p:nvPr/>
        </p:nvSpPr>
        <p:spPr>
          <a:xfrm>
            <a:off x="5344160" y="4811415"/>
            <a:ext cx="1108913" cy="310772"/>
          </a:xfrm>
          <a:prstGeom prst="rect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lIns="100762" tIns="50382" rIns="100762" bIns="50382">
            <a:spAutoFit/>
          </a:bodyPr>
          <a:lstStyle>
            <a:defPPr>
              <a:defRPr lang="zh-CN" altLang="en-US"/>
            </a:defPPr>
            <a:lvl1pPr marL="0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80974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61949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42923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23898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1008710">
              <a:spcBef>
                <a:spcPct val="50000"/>
              </a:spcBef>
            </a:pPr>
            <a:r>
              <a:rPr kumimoji="1" sz="1378">
                <a:solidFill>
                  <a:srgbClr val="0001BF"/>
                </a:solidFill>
                <a:latin typeface="Tahoma" charset="0"/>
              </a:rPr>
              <a:t>HPLC</a:t>
            </a:r>
            <a:endParaRPr kumimoji="1" sz="1578">
              <a:latin typeface="Tahoma" charset="0"/>
            </a:endParaRPr>
          </a:p>
        </p:txBody>
      </p:sp>
      <p:sp>
        <p:nvSpPr>
          <p:cNvPr id="2114" name=""/>
          <p:cNvSpPr/>
          <p:nvPr/>
        </p:nvSpPr>
        <p:spPr>
          <a:xfrm>
            <a:off x="5344160" y="4408932"/>
            <a:ext cx="1128954" cy="326012"/>
          </a:xfrm>
          <a:prstGeom prst="rect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lIns="100762" tIns="50382" rIns="100762" bIns="50382">
            <a:spAutoFit/>
          </a:bodyPr>
          <a:lstStyle>
            <a:defPPr>
              <a:defRPr lang="zh-CN" altLang="en-US"/>
            </a:defPPr>
            <a:lvl1pPr marL="0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80974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61949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42923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23898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1008710">
              <a:spcBef>
                <a:spcPct val="50000"/>
              </a:spcBef>
            </a:pPr>
            <a:r>
              <a:rPr kumimoji="1" sz="1478">
                <a:solidFill>
                  <a:srgbClr val="0001BF"/>
                </a:solidFill>
                <a:latin typeface="Tahoma" charset="0"/>
              </a:rPr>
              <a:t>GC/MS</a:t>
            </a:r>
            <a:endParaRPr kumimoji="1" sz="1578">
              <a:latin typeface="Tahoma" charset="0"/>
            </a:endParaRPr>
          </a:p>
        </p:txBody>
      </p:sp>
      <p:sp>
        <p:nvSpPr>
          <p:cNvPr id="2115" name=""/>
          <p:cNvSpPr/>
          <p:nvPr/>
        </p:nvSpPr>
        <p:spPr>
          <a:xfrm>
            <a:off x="5344160" y="5213896"/>
            <a:ext cx="1108913" cy="280292"/>
          </a:xfrm>
          <a:prstGeom prst="rect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lIns="100762" tIns="50382" rIns="100762" bIns="50382">
            <a:spAutoFit/>
          </a:bodyPr>
          <a:lstStyle>
            <a:defPPr>
              <a:defRPr lang="zh-CN" altLang="en-US"/>
            </a:defPPr>
            <a:lvl1pPr marL="0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80974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61949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42923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23898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1008710">
              <a:spcBef>
                <a:spcPct val="50000"/>
              </a:spcBef>
            </a:pPr>
            <a:r>
              <a:rPr kumimoji="1" sz="1178">
                <a:solidFill>
                  <a:srgbClr val="0001BF"/>
                </a:solidFill>
                <a:latin typeface="Tahoma" charset="0"/>
              </a:rPr>
              <a:t>LC/MS</a:t>
            </a:r>
            <a:endParaRPr kumimoji="1" sz="1578">
              <a:latin typeface="Tahoma" charset="0"/>
            </a:endParaRPr>
          </a:p>
        </p:txBody>
      </p:sp>
      <p:sp>
        <p:nvSpPr>
          <p:cNvPr id="2116" name=""/>
          <p:cNvSpPr/>
          <p:nvPr/>
        </p:nvSpPr>
        <p:spPr>
          <a:xfrm>
            <a:off x="7167854" y="4408932"/>
            <a:ext cx="1650010" cy="310772"/>
          </a:xfrm>
          <a:prstGeom prst="rect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lIns="100762" tIns="50382" rIns="100762" bIns="50382">
            <a:spAutoFit/>
          </a:bodyPr>
          <a:lstStyle>
            <a:defPPr>
              <a:defRPr lang="zh-CN" altLang="en-US"/>
            </a:defPPr>
            <a:lvl1pPr marL="0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80974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61949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42923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23898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1008710">
              <a:spcBef>
                <a:spcPct val="50000"/>
              </a:spcBef>
            </a:pPr>
            <a:r>
              <a:rPr kumimoji="1" sz="1378">
                <a:solidFill>
                  <a:srgbClr val="0001BF"/>
                </a:solidFill>
                <a:latin typeface="Tahoma" charset="0"/>
              </a:rPr>
              <a:t>EI、CI</a:t>
            </a:r>
            <a:endParaRPr kumimoji="1" sz="1578">
              <a:latin typeface="Tahoma" charset="0"/>
            </a:endParaRPr>
          </a:p>
        </p:txBody>
      </p:sp>
      <p:sp>
        <p:nvSpPr>
          <p:cNvPr id="2117" name=""/>
          <p:cNvSpPr/>
          <p:nvPr/>
        </p:nvSpPr>
        <p:spPr>
          <a:xfrm>
            <a:off x="5344161" y="6020531"/>
            <a:ext cx="955269" cy="326012"/>
          </a:xfrm>
          <a:prstGeom prst="rect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lIns="100762" tIns="50382" rIns="100762" bIns="50382">
            <a:spAutoFit/>
          </a:bodyPr>
          <a:lstStyle>
            <a:defPPr>
              <a:defRPr lang="zh-CN" altLang="en-US"/>
            </a:defPPr>
            <a:lvl1pPr marL="0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80974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61949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42923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23898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1008710">
              <a:spcBef>
                <a:spcPct val="50000"/>
              </a:spcBef>
            </a:pPr>
            <a:r>
              <a:rPr kumimoji="1" sz="1478">
                <a:solidFill>
                  <a:srgbClr val="0001BF"/>
                </a:solidFill>
                <a:latin typeface="Tahoma" charset="0"/>
              </a:rPr>
              <a:t>其它</a:t>
            </a:r>
            <a:endParaRPr kumimoji="1" sz="1578">
              <a:latin typeface="Tahoma" charset="0"/>
            </a:endParaRPr>
          </a:p>
        </p:txBody>
      </p:sp>
      <p:sp>
        <p:nvSpPr>
          <p:cNvPr id="2118" name=""/>
          <p:cNvSpPr/>
          <p:nvPr/>
        </p:nvSpPr>
        <p:spPr>
          <a:xfrm>
            <a:off x="7167854" y="4811415"/>
            <a:ext cx="1650010" cy="326012"/>
          </a:xfrm>
          <a:prstGeom prst="rect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lIns="100762" tIns="50382" rIns="100762" bIns="50382">
            <a:spAutoFit/>
          </a:bodyPr>
          <a:lstStyle>
            <a:defPPr>
              <a:defRPr lang="zh-CN" altLang="en-US"/>
            </a:defPPr>
            <a:lvl1pPr marL="0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80974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61949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42923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23898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1008710">
              <a:spcBef>
                <a:spcPct val="50000"/>
              </a:spcBef>
            </a:pPr>
            <a:r>
              <a:rPr kumimoji="1" sz="1478">
                <a:solidFill>
                  <a:srgbClr val="0001BF"/>
                </a:solidFill>
                <a:latin typeface="Tahoma" charset="0"/>
              </a:rPr>
              <a:t>UV、FLD、DAD</a:t>
            </a:r>
            <a:endParaRPr kumimoji="1" sz="1578">
              <a:latin typeface="Tahoma" charset="0"/>
            </a:endParaRPr>
          </a:p>
        </p:txBody>
      </p:sp>
      <p:cxnSp>
        <p:nvCxnSpPr>
          <p:cNvPr id="2119" name=""/>
          <p:cNvCxnSpPr/>
          <p:nvPr/>
        </p:nvCxnSpPr>
        <p:spPr>
          <a:xfrm flipH="1">
            <a:off x="1957299" y="2244547"/>
            <a:ext cx="0" cy="2807355"/>
          </a:xfrm>
          <a:prstGeom prst="line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</p:cxnSp>
      <p:cxnSp>
        <p:nvCxnSpPr>
          <p:cNvPr id="2120" name=""/>
          <p:cNvCxnSpPr/>
          <p:nvPr/>
        </p:nvCxnSpPr>
        <p:spPr>
          <a:xfrm>
            <a:off x="1957299" y="2966009"/>
            <a:ext cx="407492" cy="1671"/>
          </a:xfrm>
          <a:prstGeom prst="line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triangle" w="med" len="med"/>
          </a:ln>
        </p:spPr>
      </p:cxnSp>
      <p:cxnSp>
        <p:nvCxnSpPr>
          <p:cNvPr id="2121" name=""/>
          <p:cNvCxnSpPr/>
          <p:nvPr/>
        </p:nvCxnSpPr>
        <p:spPr>
          <a:xfrm>
            <a:off x="1957299" y="5051902"/>
            <a:ext cx="327330" cy="0"/>
          </a:xfrm>
          <a:prstGeom prst="line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triangle" w="med" len="med"/>
          </a:ln>
        </p:spPr>
      </p:cxnSp>
      <p:cxnSp>
        <p:nvCxnSpPr>
          <p:cNvPr id="2122" name=""/>
          <p:cNvCxnSpPr/>
          <p:nvPr/>
        </p:nvCxnSpPr>
        <p:spPr>
          <a:xfrm>
            <a:off x="1349401" y="3927958"/>
            <a:ext cx="607898" cy="0"/>
          </a:xfrm>
          <a:prstGeom prst="line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triangle" w="med" len="med"/>
          </a:ln>
        </p:spPr>
      </p:cxnSp>
      <p:cxnSp>
        <p:nvCxnSpPr>
          <p:cNvPr id="2123" name=""/>
          <p:cNvCxnSpPr/>
          <p:nvPr/>
        </p:nvCxnSpPr>
        <p:spPr>
          <a:xfrm flipH="1">
            <a:off x="4909947" y="2406543"/>
            <a:ext cx="0" cy="1280928"/>
          </a:xfrm>
          <a:prstGeom prst="line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</p:cxnSp>
      <p:cxnSp>
        <p:nvCxnSpPr>
          <p:cNvPr id="2124" name=""/>
          <p:cNvCxnSpPr/>
          <p:nvPr/>
        </p:nvCxnSpPr>
        <p:spPr>
          <a:xfrm>
            <a:off x="4909947" y="2406543"/>
            <a:ext cx="434213" cy="0"/>
          </a:xfrm>
          <a:prstGeom prst="line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triangle" w="med" len="med"/>
          </a:ln>
        </p:spPr>
      </p:cxnSp>
      <p:cxnSp>
        <p:nvCxnSpPr>
          <p:cNvPr id="2125" name=""/>
          <p:cNvCxnSpPr/>
          <p:nvPr/>
        </p:nvCxnSpPr>
        <p:spPr>
          <a:xfrm>
            <a:off x="4909947" y="2887517"/>
            <a:ext cx="420853" cy="0"/>
          </a:xfrm>
          <a:prstGeom prst="line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triangle" w="med" len="med"/>
          </a:ln>
        </p:spPr>
      </p:cxnSp>
      <p:cxnSp>
        <p:nvCxnSpPr>
          <p:cNvPr id="2126" name=""/>
          <p:cNvCxnSpPr/>
          <p:nvPr/>
        </p:nvCxnSpPr>
        <p:spPr>
          <a:xfrm>
            <a:off x="4909947" y="3289999"/>
            <a:ext cx="434213" cy="0"/>
          </a:xfrm>
          <a:prstGeom prst="line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triangle" w="med" len="med"/>
          </a:ln>
        </p:spPr>
      </p:cxnSp>
      <p:cxnSp>
        <p:nvCxnSpPr>
          <p:cNvPr id="2127" name=""/>
          <p:cNvCxnSpPr/>
          <p:nvPr/>
        </p:nvCxnSpPr>
        <p:spPr>
          <a:xfrm>
            <a:off x="4909947" y="3687471"/>
            <a:ext cx="434213" cy="0"/>
          </a:xfrm>
          <a:prstGeom prst="line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triangle" w="med" len="med"/>
          </a:ln>
        </p:spPr>
      </p:cxnSp>
      <p:cxnSp>
        <p:nvCxnSpPr>
          <p:cNvPr id="2128" name=""/>
          <p:cNvCxnSpPr/>
          <p:nvPr/>
        </p:nvCxnSpPr>
        <p:spPr>
          <a:xfrm>
            <a:off x="4288689" y="2967680"/>
            <a:ext cx="614578" cy="0"/>
          </a:xfrm>
          <a:prstGeom prst="line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triangle" w="med" len="med"/>
          </a:ln>
        </p:spPr>
      </p:cxnSp>
      <p:cxnSp>
        <p:nvCxnSpPr>
          <p:cNvPr id="2129" name=""/>
          <p:cNvCxnSpPr/>
          <p:nvPr/>
        </p:nvCxnSpPr>
        <p:spPr>
          <a:xfrm flipH="1">
            <a:off x="4929988" y="4089953"/>
            <a:ext cx="0" cy="2085892"/>
          </a:xfrm>
          <a:prstGeom prst="line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</p:cxnSp>
      <p:cxnSp>
        <p:nvCxnSpPr>
          <p:cNvPr id="2130" name=""/>
          <p:cNvCxnSpPr/>
          <p:nvPr/>
        </p:nvCxnSpPr>
        <p:spPr>
          <a:xfrm>
            <a:off x="4929988" y="4089953"/>
            <a:ext cx="400812" cy="0"/>
          </a:xfrm>
          <a:prstGeom prst="line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triangle" w="med" len="med"/>
          </a:ln>
        </p:spPr>
      </p:cxnSp>
      <p:cxnSp>
        <p:nvCxnSpPr>
          <p:cNvPr id="2131" name=""/>
          <p:cNvCxnSpPr/>
          <p:nvPr/>
        </p:nvCxnSpPr>
        <p:spPr>
          <a:xfrm>
            <a:off x="4929988" y="4570928"/>
            <a:ext cx="400812" cy="0"/>
          </a:xfrm>
          <a:prstGeom prst="line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triangle" w="med" len="med"/>
          </a:ln>
        </p:spPr>
      </p:cxnSp>
      <p:cxnSp>
        <p:nvCxnSpPr>
          <p:cNvPr id="2132" name=""/>
          <p:cNvCxnSpPr/>
          <p:nvPr/>
        </p:nvCxnSpPr>
        <p:spPr>
          <a:xfrm flipV="1">
            <a:off x="4909947" y="4971740"/>
            <a:ext cx="420853" cy="1670"/>
          </a:xfrm>
          <a:prstGeom prst="line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triangle" w="med" len="med"/>
          </a:ln>
        </p:spPr>
      </p:cxnSp>
      <p:cxnSp>
        <p:nvCxnSpPr>
          <p:cNvPr id="2133" name=""/>
          <p:cNvCxnSpPr/>
          <p:nvPr/>
        </p:nvCxnSpPr>
        <p:spPr>
          <a:xfrm>
            <a:off x="4909947" y="5370881"/>
            <a:ext cx="420853" cy="1671"/>
          </a:xfrm>
          <a:prstGeom prst="line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triangle" w="med" len="med"/>
          </a:ln>
        </p:spPr>
      </p:cxnSp>
      <p:cxnSp>
        <p:nvCxnSpPr>
          <p:cNvPr id="2134" name=""/>
          <p:cNvCxnSpPr/>
          <p:nvPr/>
        </p:nvCxnSpPr>
        <p:spPr>
          <a:xfrm>
            <a:off x="4909947" y="6175845"/>
            <a:ext cx="434213" cy="0"/>
          </a:xfrm>
          <a:prstGeom prst="line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triangle" w="med" len="med"/>
          </a:ln>
        </p:spPr>
      </p:cxnSp>
      <p:cxnSp>
        <p:nvCxnSpPr>
          <p:cNvPr id="2135" name=""/>
          <p:cNvCxnSpPr/>
          <p:nvPr/>
        </p:nvCxnSpPr>
        <p:spPr>
          <a:xfrm>
            <a:off x="4215206" y="4973409"/>
            <a:ext cx="607898" cy="0"/>
          </a:xfrm>
          <a:prstGeom prst="line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triangle" w="med" len="med"/>
          </a:ln>
        </p:spPr>
      </p:cxnSp>
      <p:cxnSp>
        <p:nvCxnSpPr>
          <p:cNvPr id="2136" name=""/>
          <p:cNvCxnSpPr/>
          <p:nvPr/>
        </p:nvCxnSpPr>
        <p:spPr>
          <a:xfrm>
            <a:off x="6453074" y="4168445"/>
            <a:ext cx="721462" cy="1671"/>
          </a:xfrm>
          <a:prstGeom prst="line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triangle" w="med" len="med"/>
          </a:ln>
        </p:spPr>
      </p:cxnSp>
      <p:cxnSp>
        <p:nvCxnSpPr>
          <p:cNvPr id="2137" name=""/>
          <p:cNvCxnSpPr/>
          <p:nvPr/>
        </p:nvCxnSpPr>
        <p:spPr>
          <a:xfrm>
            <a:off x="6473114" y="4570928"/>
            <a:ext cx="694741" cy="0"/>
          </a:xfrm>
          <a:prstGeom prst="line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triangle" w="med" len="med"/>
          </a:ln>
        </p:spPr>
      </p:cxnSp>
      <p:cxnSp>
        <p:nvCxnSpPr>
          <p:cNvPr id="2138" name=""/>
          <p:cNvCxnSpPr/>
          <p:nvPr/>
        </p:nvCxnSpPr>
        <p:spPr>
          <a:xfrm>
            <a:off x="1957299" y="2244547"/>
            <a:ext cx="407492" cy="1671"/>
          </a:xfrm>
          <a:prstGeom prst="line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triangle" w="med" len="med"/>
          </a:ln>
        </p:spPr>
      </p:cxnSp>
      <p:sp>
        <p:nvSpPr>
          <p:cNvPr id="2139" name=""/>
          <p:cNvSpPr/>
          <p:nvPr/>
        </p:nvSpPr>
        <p:spPr>
          <a:xfrm>
            <a:off x="2364791" y="2004060"/>
            <a:ext cx="1937258" cy="487129"/>
          </a:xfrm>
          <a:prstGeom prst="rect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lIns="100762" tIns="50382" rIns="100762" bIns="50382">
            <a:spAutoFit/>
          </a:bodyPr>
          <a:lstStyle>
            <a:defPPr>
              <a:defRPr lang="zh-CN" altLang="en-US"/>
            </a:defPPr>
            <a:lvl1pPr marL="0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80974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61949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42923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23898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1008710">
              <a:spcBef>
                <a:spcPct val="50000"/>
              </a:spcBef>
            </a:pPr>
            <a:r>
              <a:rPr kumimoji="1" sz="2535">
                <a:solidFill>
                  <a:srgbClr val="0001BF"/>
                </a:solidFill>
                <a:latin typeface="Tahoma" charset="0"/>
              </a:rPr>
              <a:t>样品收集</a:t>
            </a:r>
            <a:endParaRPr kumimoji="1" sz="2735">
              <a:latin typeface="Tahoma" charset="0"/>
            </a:endParaRPr>
          </a:p>
        </p:txBody>
      </p:sp>
      <p:cxnSp>
        <p:nvCxnSpPr>
          <p:cNvPr id="2140" name=""/>
          <p:cNvCxnSpPr/>
          <p:nvPr/>
        </p:nvCxnSpPr>
        <p:spPr>
          <a:xfrm>
            <a:off x="6453074" y="4971740"/>
            <a:ext cx="708101" cy="0"/>
          </a:xfrm>
          <a:prstGeom prst="line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triangle" w="med" len="med"/>
          </a:ln>
        </p:spPr>
      </p:cxnSp>
      <p:cxnSp>
        <p:nvCxnSpPr>
          <p:cNvPr id="2141" name=""/>
          <p:cNvCxnSpPr/>
          <p:nvPr/>
        </p:nvCxnSpPr>
        <p:spPr>
          <a:xfrm flipV="1">
            <a:off x="6453074" y="5370881"/>
            <a:ext cx="714781" cy="1671"/>
          </a:xfrm>
          <a:prstGeom prst="line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triangle" w="med" len="med"/>
          </a:ln>
        </p:spPr>
      </p:cxnSp>
      <p:sp>
        <p:nvSpPr>
          <p:cNvPr id="2142" name=""/>
          <p:cNvSpPr/>
          <p:nvPr/>
        </p:nvSpPr>
        <p:spPr>
          <a:xfrm>
            <a:off x="7167854" y="5213896"/>
            <a:ext cx="1650010" cy="280292"/>
          </a:xfrm>
          <a:prstGeom prst="rect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lIns="100762" tIns="50382" rIns="100762" bIns="50382">
            <a:spAutoFit/>
          </a:bodyPr>
          <a:lstStyle>
            <a:defPPr>
              <a:defRPr lang="zh-CN" altLang="en-US"/>
            </a:defPPr>
            <a:lvl1pPr marL="0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80974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61949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42923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23898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1008710">
              <a:spcBef>
                <a:spcPct val="50000"/>
              </a:spcBef>
            </a:pPr>
            <a:r>
              <a:rPr kumimoji="1" sz="1178">
                <a:solidFill>
                  <a:srgbClr val="0001BF"/>
                </a:solidFill>
                <a:latin typeface="Tahoma" charset="0"/>
              </a:rPr>
              <a:t>ESI、APCI</a:t>
            </a:r>
            <a:endParaRPr kumimoji="1" sz="1578">
              <a:latin typeface="Tahoma" charset="0"/>
            </a:endParaRPr>
          </a:p>
        </p:txBody>
      </p:sp>
      <p:sp>
        <p:nvSpPr>
          <p:cNvPr id="2143" name=""/>
          <p:cNvSpPr/>
          <p:nvPr/>
        </p:nvSpPr>
        <p:spPr>
          <a:xfrm>
            <a:off x="7214615" y="6012180"/>
            <a:ext cx="1650010" cy="310772"/>
          </a:xfrm>
          <a:prstGeom prst="rect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lIns="100762" tIns="50382" rIns="100762" bIns="50382">
            <a:spAutoFit/>
          </a:bodyPr>
          <a:lstStyle>
            <a:defPPr>
              <a:defRPr lang="zh-CN" altLang="en-US"/>
            </a:defPPr>
            <a:lvl1pPr marL="0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80974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61949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42923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23898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1008710">
              <a:spcBef>
                <a:spcPct val="50000"/>
              </a:spcBef>
            </a:pPr>
            <a:r>
              <a:rPr kumimoji="1" sz="1378">
                <a:solidFill>
                  <a:srgbClr val="0001BF"/>
                </a:solidFill>
                <a:latin typeface="Tahoma" charset="0"/>
              </a:rPr>
              <a:t>TLC、CE</a:t>
            </a:r>
            <a:endParaRPr kumimoji="1" sz="1578">
              <a:latin typeface="Tahoma" charset="0"/>
            </a:endParaRPr>
          </a:p>
        </p:txBody>
      </p:sp>
      <p:cxnSp>
        <p:nvCxnSpPr>
          <p:cNvPr id="2144" name=""/>
          <p:cNvCxnSpPr/>
          <p:nvPr/>
        </p:nvCxnSpPr>
        <p:spPr>
          <a:xfrm>
            <a:off x="6299429" y="6175845"/>
            <a:ext cx="868426" cy="0"/>
          </a:xfrm>
          <a:prstGeom prst="line">
            <a:avLst/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triangle" w="med" len="med"/>
          </a:ln>
        </p:spPr>
      </p:cxnSp>
      <p:sp>
        <p:nvSpPr>
          <p:cNvPr id="2145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473"/>
          </a:p>
        </p:txBody>
      </p:sp>
      <p:sp>
        <p:nvSpPr>
          <p:cNvPr id="2147" name="New shape"/>
          <p:cNvSpPr/>
          <p:nvPr/>
        </p:nvSpPr>
        <p:spPr>
          <a:xfrm>
            <a:off x="0" y="6960616"/>
            <a:ext cx="9619488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第九页，共八十页。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147" name=""/>
          <p:cNvGraphicFramePr>
            <a:graphicFrameLocks noChangeAspect="1"/>
          </p:cNvGraphicFramePr>
          <p:nvPr>
            <p:ph idx="1"/>
          </p:nvPr>
        </p:nvGraphicFramePr>
        <p:xfrm>
          <a:off x="641299" y="1538117"/>
          <a:ext cx="7607079" cy="4298709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0" name="Picture2" r:id="rId2" progId="Word.Picture.8">
                  <p:embed/>
                </p:oleObj>
              </mc:Choice>
              <mc:Fallback>
                <p:oleObj name="Picture2" r:id="rId2" progId="Word.Picture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641299" y="1538117"/>
                        <a:ext cx="7607079" cy="4298709"/>
                      </a:xfrm>
                      <a:prstGeom prst="rect">
                        <a:avLst/>
                      </a:prstGeom>
                      <a:noFill/>
                      <a:ln cap="flat">
                        <a:noFill/>
                        <a:prstDash val="solid"/>
                        <a:miter lim="800000"/>
                        <a:headEnd type="none" w="med" len="med"/>
                        <a:tailEnd type="none" w="med" len="med"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148" name=""/>
          <p:cNvGraphicFramePr>
            <a:graphicFrameLocks noGrp="1"/>
          </p:cNvGraphicFramePr>
          <p:nvPr/>
        </p:nvGraphicFramePr>
        <p:xfrm>
          <a:off x="400812" y="2565197"/>
          <a:ext cx="8898026" cy="4383839"/>
        </p:xfrm>
        <a:graphic>
          <a:graphicData uri="http://schemas.openxmlformats.org/drawingml/2006/table">
            <a:tbl>
              <a:tblPr/>
              <a:tblGrid>
                <a:gridCol w="3136354"/>
                <a:gridCol w="1513065"/>
                <a:gridCol w="1442923"/>
                <a:gridCol w="1558157"/>
                <a:gridCol w="1247527"/>
              </a:tblGrid>
              <a:tr h="465943">
                <a:tc>
                  <a:txBody>
                    <a:bodyPr vert="horz" wrap="square" lIns="94680" tIns="49234" rIns="94680" bIns="49234"/>
                    <a:lstStyle>
                      <a:lvl1pPr marL="360731" indent="-360731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•"/>
                        <a:defRPr kumimoji="0" lang="zh-CN" altLang="en-US" sz="2946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1pPr>
                      <a:lvl2pPr marL="781583" indent="-300609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–"/>
                        <a:defRPr kumimoji="0" lang="zh-CN" altLang="en-US" sz="2525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2pPr>
                      <a:lvl3pPr marL="1202436" indent="-240487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•"/>
                        <a:defRPr kumimoji="0" lang="zh-CN" altLang="en-US" sz="210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3pPr>
                      <a:lvl4pPr marL="1683410" indent="-240487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–"/>
                        <a:defRPr kumimoji="0" lang="zh-CN" altLang="en-US" sz="189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4pPr>
                      <a:lvl5pPr marL="2164385" indent="-240487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»"/>
                        <a:defRPr kumimoji="0" lang="zh-CN" altLang="en-US" sz="189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>
                      <a:pPr marL="0" lvl="0" indent="0" fontAlgn="ctr">
                        <a:buNone/>
                      </a:pPr>
                      <a:r>
                        <a:rPr sz="2525"/>
                        <a:t>组成</a:t>
                      </a:r>
                      <a:endParaRPr sz="2400"/>
                    </a:p>
                  </a:txBody>
                  <a:tcPr marL="94680" marR="94680" marT="49234" marB="49234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lIns="94680" tIns="49234" rIns="94680" bIns="49234"/>
                    <a:lstStyle>
                      <a:lvl1pPr marL="360731" indent="-360731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•"/>
                        <a:defRPr kumimoji="0" lang="zh-CN" altLang="en-US" sz="2946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1pPr>
                      <a:lvl2pPr marL="781583" indent="-300609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–"/>
                        <a:defRPr kumimoji="0" lang="zh-CN" altLang="en-US" sz="2525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2pPr>
                      <a:lvl3pPr marL="1202436" indent="-240487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•"/>
                        <a:defRPr kumimoji="0" lang="zh-CN" altLang="en-US" sz="210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3pPr>
                      <a:lvl4pPr marL="1683410" indent="-240487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–"/>
                        <a:defRPr kumimoji="0" lang="zh-CN" altLang="en-US" sz="189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4pPr>
                      <a:lvl5pPr marL="2164385" indent="-240487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»"/>
                        <a:defRPr kumimoji="0" lang="zh-CN" altLang="en-US" sz="189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>
                      <a:pPr marL="0" lvl="0" indent="0" fontAlgn="ctr">
                        <a:buNone/>
                      </a:pPr>
                      <a:r>
                        <a:rPr sz="2525"/>
                        <a:t>极性</a:t>
                      </a:r>
                      <a:endParaRPr sz="2400"/>
                    </a:p>
                  </a:txBody>
                  <a:tcPr marL="94680" marR="94680" marT="49234" marB="4923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lIns="94680" tIns="49234" rIns="94680" bIns="49234"/>
                    <a:lstStyle>
                      <a:lvl1pPr marL="360731" indent="-360731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•"/>
                        <a:defRPr kumimoji="0" lang="zh-CN" altLang="en-US" sz="2946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1pPr>
                      <a:lvl2pPr marL="781583" indent="-300609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–"/>
                        <a:defRPr kumimoji="0" lang="zh-CN" altLang="en-US" sz="2525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2pPr>
                      <a:lvl3pPr marL="1202436" indent="-240487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•"/>
                        <a:defRPr kumimoji="0" lang="zh-CN" altLang="en-US" sz="210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3pPr>
                      <a:lvl4pPr marL="1683410" indent="-240487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–"/>
                        <a:defRPr kumimoji="0" lang="zh-CN" altLang="en-US" sz="189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4pPr>
                      <a:lvl5pPr marL="2164385" indent="-240487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»"/>
                        <a:defRPr kumimoji="0" lang="zh-CN" altLang="en-US" sz="189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>
                      <a:pPr marL="0" lvl="0" indent="0" fontAlgn="ctr">
                        <a:buNone/>
                      </a:pPr>
                      <a:r>
                        <a:rPr sz="2525"/>
                        <a:t>J&amp;W</a:t>
                      </a:r>
                      <a:endParaRPr sz="2400"/>
                    </a:p>
                  </a:txBody>
                  <a:tcPr marL="94680" marR="94680" marT="49234" marB="4923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lIns="94680" tIns="49234" rIns="94680" bIns="49234"/>
                    <a:lstStyle>
                      <a:lvl1pPr marL="360731" indent="-360731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•"/>
                        <a:defRPr kumimoji="0" lang="zh-CN" altLang="en-US" sz="2946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1pPr>
                      <a:lvl2pPr marL="781583" indent="-300609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–"/>
                        <a:defRPr kumimoji="0" lang="zh-CN" altLang="en-US" sz="2525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2pPr>
                      <a:lvl3pPr marL="1202436" indent="-240487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•"/>
                        <a:defRPr kumimoji="0" lang="zh-CN" altLang="en-US" sz="210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3pPr>
                      <a:lvl4pPr marL="1683410" indent="-240487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–"/>
                        <a:defRPr kumimoji="0" lang="zh-CN" altLang="en-US" sz="189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4pPr>
                      <a:lvl5pPr marL="2164385" indent="-240487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»"/>
                        <a:defRPr kumimoji="0" lang="zh-CN" altLang="en-US" sz="189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>
                      <a:pPr marL="0" lvl="0" indent="0" fontAlgn="ctr">
                        <a:buNone/>
                      </a:pPr>
                      <a:r>
                        <a:rPr sz="2525"/>
                        <a:t>Restec</a:t>
                      </a:r>
                      <a:endParaRPr sz="2400"/>
                    </a:p>
                  </a:txBody>
                  <a:tcPr marL="94680" marR="94680" marT="49234" marB="4923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lIns="94680" tIns="49234" rIns="94680" bIns="49234"/>
                    <a:lstStyle>
                      <a:lvl1pPr marL="360731" indent="-360731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•"/>
                        <a:defRPr kumimoji="0" lang="zh-CN" altLang="en-US" sz="2946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1pPr>
                      <a:lvl2pPr marL="781583" indent="-300609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–"/>
                        <a:defRPr kumimoji="0" lang="zh-CN" altLang="en-US" sz="2525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2pPr>
                      <a:lvl3pPr marL="1202436" indent="-240487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•"/>
                        <a:defRPr kumimoji="0" lang="zh-CN" altLang="en-US" sz="210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3pPr>
                      <a:lvl4pPr marL="1683410" indent="-240487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–"/>
                        <a:defRPr kumimoji="0" lang="zh-CN" altLang="en-US" sz="189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4pPr>
                      <a:lvl5pPr marL="2164385" indent="-240487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»"/>
                        <a:defRPr kumimoji="0" lang="zh-CN" altLang="en-US" sz="189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>
                      <a:pPr marL="0" lvl="0" indent="0" fontAlgn="ctr">
                        <a:buNone/>
                      </a:pPr>
                      <a:r>
                        <a:rPr sz="2525"/>
                        <a:t>岛津</a:t>
                      </a:r>
                      <a:endParaRPr sz="2400"/>
                    </a:p>
                  </a:txBody>
                  <a:tcPr marL="94680" marR="94680" marT="49234" marB="4923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14375">
                <a:tc>
                  <a:txBody>
                    <a:bodyPr vert="horz" wrap="square" lIns="94680" tIns="49234" rIns="94680" bIns="49234"/>
                    <a:lstStyle>
                      <a:lvl1pPr marL="360731" indent="-360731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•"/>
                        <a:defRPr kumimoji="0" lang="zh-CN" altLang="en-US" sz="2946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1pPr>
                      <a:lvl2pPr marL="781583" indent="-300609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–"/>
                        <a:defRPr kumimoji="0" lang="zh-CN" altLang="en-US" sz="2525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2pPr>
                      <a:lvl3pPr marL="1202436" indent="-240487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•"/>
                        <a:defRPr kumimoji="0" lang="zh-CN" altLang="en-US" sz="210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3pPr>
                      <a:lvl4pPr marL="1683410" indent="-240487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–"/>
                        <a:defRPr kumimoji="0" lang="zh-CN" altLang="en-US" sz="189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4pPr>
                      <a:lvl5pPr marL="2164385" indent="-240487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»"/>
                        <a:defRPr kumimoji="0" lang="zh-CN" altLang="en-US" sz="189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>
                      <a:pPr marL="0" lvl="0" indent="0" fontAlgn="ctr">
                        <a:buNone/>
                      </a:pPr>
                      <a:r>
                        <a:rPr sz="1683"/>
                        <a:t>聚甲基硅氧烷</a:t>
                      </a:r>
                      <a:endParaRPr sz="1600"/>
                    </a:p>
                  </a:txBody>
                  <a:tcPr marL="94680" marR="94680" marT="49234" marB="49234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lIns="94680" tIns="49234" rIns="94680" bIns="49234"/>
                    <a:lstStyle>
                      <a:lvl1pPr marL="360731" indent="-360731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•"/>
                        <a:defRPr kumimoji="0" lang="zh-CN" altLang="en-US" sz="2946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1pPr>
                      <a:lvl2pPr marL="781583" indent="-300609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–"/>
                        <a:defRPr kumimoji="0" lang="zh-CN" altLang="en-US" sz="2525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2pPr>
                      <a:lvl3pPr marL="1202436" indent="-240487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•"/>
                        <a:defRPr kumimoji="0" lang="zh-CN" altLang="en-US" sz="210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3pPr>
                      <a:lvl4pPr marL="1683410" indent="-240487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–"/>
                        <a:defRPr kumimoji="0" lang="zh-CN" altLang="en-US" sz="189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4pPr>
                      <a:lvl5pPr marL="2164385" indent="-240487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»"/>
                        <a:defRPr kumimoji="0" lang="zh-CN" altLang="en-US" sz="189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>
                      <a:pPr marL="0" lvl="0" indent="0" fontAlgn="ctr">
                        <a:buNone/>
                      </a:pPr>
                      <a:r>
                        <a:rPr sz="2525"/>
                        <a:t>非极性</a:t>
                      </a:r>
                      <a:endParaRPr sz="2400"/>
                    </a:p>
                  </a:txBody>
                  <a:tcPr marL="94680" marR="94680" marT="49234" marB="4923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lIns="94680" tIns="49234" rIns="94680" bIns="49234"/>
                    <a:lstStyle>
                      <a:lvl1pPr marL="360731" indent="-360731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•"/>
                        <a:defRPr kumimoji="0" lang="zh-CN" altLang="en-US" sz="2946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1pPr>
                      <a:lvl2pPr marL="781583" indent="-300609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–"/>
                        <a:defRPr kumimoji="0" lang="zh-CN" altLang="en-US" sz="2525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2pPr>
                      <a:lvl3pPr marL="1202436" indent="-240487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•"/>
                        <a:defRPr kumimoji="0" lang="zh-CN" altLang="en-US" sz="210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3pPr>
                      <a:lvl4pPr marL="1683410" indent="-240487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–"/>
                        <a:defRPr kumimoji="0" lang="zh-CN" altLang="en-US" sz="189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4pPr>
                      <a:lvl5pPr marL="2164385" indent="-240487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»"/>
                        <a:defRPr kumimoji="0" lang="zh-CN" altLang="en-US" sz="189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>
                      <a:pPr marL="0" lvl="0" indent="0" fontAlgn="ctr">
                        <a:buNone/>
                      </a:pPr>
                      <a:r>
                        <a:rPr sz="2525"/>
                        <a:t>DB-1</a:t>
                      </a:r>
                      <a:endParaRPr sz="2400"/>
                    </a:p>
                  </a:txBody>
                  <a:tcPr marL="94680" marR="94680" marT="49234" marB="4923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lIns="94680" tIns="49234" rIns="94680" bIns="49234"/>
                    <a:lstStyle>
                      <a:lvl1pPr marL="360731" indent="-360731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•"/>
                        <a:defRPr kumimoji="0" lang="zh-CN" altLang="en-US" sz="2946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1pPr>
                      <a:lvl2pPr marL="781583" indent="-300609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–"/>
                        <a:defRPr kumimoji="0" lang="zh-CN" altLang="en-US" sz="2525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2pPr>
                      <a:lvl3pPr marL="1202436" indent="-240487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•"/>
                        <a:defRPr kumimoji="0" lang="zh-CN" altLang="en-US" sz="210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3pPr>
                      <a:lvl4pPr marL="1683410" indent="-240487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–"/>
                        <a:defRPr kumimoji="0" lang="zh-CN" altLang="en-US" sz="189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4pPr>
                      <a:lvl5pPr marL="2164385" indent="-240487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»"/>
                        <a:defRPr kumimoji="0" lang="zh-CN" altLang="en-US" sz="189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>
                      <a:pPr marL="0" lvl="0" indent="0" fontAlgn="ctr">
                        <a:buNone/>
                      </a:pPr>
                      <a:r>
                        <a:rPr sz="2525"/>
                        <a:t>Rtx-1</a:t>
                      </a:r>
                      <a:endParaRPr sz="2400"/>
                    </a:p>
                  </a:txBody>
                  <a:tcPr marL="94680" marR="94680" marT="49234" marB="4923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lIns="94680" tIns="49234" rIns="94680" bIns="49234"/>
                    <a:lstStyle>
                      <a:lvl1pPr marL="360731" indent="-360731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•"/>
                        <a:defRPr kumimoji="0" lang="zh-CN" altLang="en-US" sz="2946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1pPr>
                      <a:lvl2pPr marL="781583" indent="-300609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–"/>
                        <a:defRPr kumimoji="0" lang="zh-CN" altLang="en-US" sz="2525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2pPr>
                      <a:lvl3pPr marL="1202436" indent="-240487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•"/>
                        <a:defRPr kumimoji="0" lang="zh-CN" altLang="en-US" sz="210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3pPr>
                      <a:lvl4pPr marL="1683410" indent="-240487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–"/>
                        <a:defRPr kumimoji="0" lang="zh-CN" altLang="en-US" sz="189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4pPr>
                      <a:lvl5pPr marL="2164385" indent="-240487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»"/>
                        <a:defRPr kumimoji="0" lang="zh-CN" altLang="en-US" sz="189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>
                      <a:pPr marL="0" lvl="0" indent="0" fontAlgn="ctr">
                        <a:buNone/>
                      </a:pPr>
                      <a:r>
                        <a:rPr sz="2525"/>
                        <a:t>CBP1</a:t>
                      </a:r>
                      <a:endParaRPr sz="2400"/>
                    </a:p>
                  </a:txBody>
                  <a:tcPr marL="94680" marR="94680" marT="49234" marB="4923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27736">
                <a:tc>
                  <a:txBody>
                    <a:bodyPr vert="horz" wrap="square" lIns="94680" tIns="49234" rIns="94680" bIns="49234"/>
                    <a:lstStyle>
                      <a:lvl1pPr marL="360731" indent="-360731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•"/>
                        <a:defRPr kumimoji="0" lang="zh-CN" altLang="en-US" sz="2946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1pPr>
                      <a:lvl2pPr marL="781583" indent="-300609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–"/>
                        <a:defRPr kumimoji="0" lang="zh-CN" altLang="en-US" sz="2525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2pPr>
                      <a:lvl3pPr marL="1202436" indent="-240487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•"/>
                        <a:defRPr kumimoji="0" lang="zh-CN" altLang="en-US" sz="210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3pPr>
                      <a:lvl4pPr marL="1683410" indent="-240487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–"/>
                        <a:defRPr kumimoji="0" lang="zh-CN" altLang="en-US" sz="189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4pPr>
                      <a:lvl5pPr marL="2164385" indent="-240487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»"/>
                        <a:defRPr kumimoji="0" lang="zh-CN" altLang="en-US" sz="189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>
                      <a:pPr marL="0" lvl="0" indent="0" fontAlgn="ctr">
                        <a:buNone/>
                      </a:pPr>
                      <a:r>
                        <a:rPr sz="1683"/>
                        <a:t>聚苯基甲基硅氧烷（5％苯基）</a:t>
                      </a:r>
                      <a:endParaRPr sz="1600"/>
                    </a:p>
                  </a:txBody>
                  <a:tcPr marL="94680" marR="94680" marT="49234" marB="49234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lIns="94680" tIns="49234" rIns="94680" bIns="49234"/>
                    <a:lstStyle>
                      <a:lvl1pPr marL="360731" indent="-360731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•"/>
                        <a:defRPr kumimoji="0" lang="zh-CN" altLang="en-US" sz="2946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1pPr>
                      <a:lvl2pPr marL="781583" indent="-300609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–"/>
                        <a:defRPr kumimoji="0" lang="zh-CN" altLang="en-US" sz="2525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2pPr>
                      <a:lvl3pPr marL="1202436" indent="-240487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•"/>
                        <a:defRPr kumimoji="0" lang="zh-CN" altLang="en-US" sz="210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3pPr>
                      <a:lvl4pPr marL="1683410" indent="-240487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–"/>
                        <a:defRPr kumimoji="0" lang="zh-CN" altLang="en-US" sz="189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4pPr>
                      <a:lvl5pPr marL="2164385" indent="-240487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»"/>
                        <a:defRPr kumimoji="0" lang="zh-CN" altLang="en-US" sz="189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>
                      <a:pPr marL="0" lvl="0" indent="0" fontAlgn="ctr">
                        <a:buNone/>
                      </a:pPr>
                      <a:r>
                        <a:rPr sz="2525"/>
                        <a:t>弱极性</a:t>
                      </a:r>
                      <a:endParaRPr sz="2400"/>
                    </a:p>
                  </a:txBody>
                  <a:tcPr marL="94680" marR="94680" marT="49234" marB="4923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lIns="94680" tIns="49234" rIns="94680" bIns="49234"/>
                    <a:lstStyle>
                      <a:lvl1pPr marL="360731" indent="-360731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•"/>
                        <a:defRPr kumimoji="0" lang="zh-CN" altLang="en-US" sz="2946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1pPr>
                      <a:lvl2pPr marL="781583" indent="-300609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–"/>
                        <a:defRPr kumimoji="0" lang="zh-CN" altLang="en-US" sz="2525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2pPr>
                      <a:lvl3pPr marL="1202436" indent="-240487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•"/>
                        <a:defRPr kumimoji="0" lang="zh-CN" altLang="en-US" sz="210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3pPr>
                      <a:lvl4pPr marL="1683410" indent="-240487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–"/>
                        <a:defRPr kumimoji="0" lang="zh-CN" altLang="en-US" sz="189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4pPr>
                      <a:lvl5pPr marL="2164385" indent="-240487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»"/>
                        <a:defRPr kumimoji="0" lang="zh-CN" altLang="en-US" sz="189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>
                      <a:pPr marL="0" lvl="0" indent="0" fontAlgn="ctr">
                        <a:buNone/>
                      </a:pPr>
                      <a:r>
                        <a:rPr sz="2525"/>
                        <a:t>DB-5</a:t>
                      </a:r>
                      <a:endParaRPr sz="2400"/>
                    </a:p>
                  </a:txBody>
                  <a:tcPr marL="94680" marR="94680" marT="49234" marB="4923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lIns="94680" tIns="49234" rIns="94680" bIns="49234"/>
                    <a:lstStyle>
                      <a:lvl1pPr marL="360731" indent="-360731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•"/>
                        <a:defRPr kumimoji="0" lang="zh-CN" altLang="en-US" sz="2946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1pPr>
                      <a:lvl2pPr marL="781583" indent="-300609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–"/>
                        <a:defRPr kumimoji="0" lang="zh-CN" altLang="en-US" sz="2525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2pPr>
                      <a:lvl3pPr marL="1202436" indent="-240487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•"/>
                        <a:defRPr kumimoji="0" lang="zh-CN" altLang="en-US" sz="210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3pPr>
                      <a:lvl4pPr marL="1683410" indent="-240487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–"/>
                        <a:defRPr kumimoji="0" lang="zh-CN" altLang="en-US" sz="189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4pPr>
                      <a:lvl5pPr marL="2164385" indent="-240487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»"/>
                        <a:defRPr kumimoji="0" lang="zh-CN" altLang="en-US" sz="189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>
                      <a:pPr marL="0" lvl="0" indent="0" fontAlgn="ctr">
                        <a:buNone/>
                      </a:pPr>
                      <a:r>
                        <a:rPr sz="2525"/>
                        <a:t>Rtx-5</a:t>
                      </a:r>
                      <a:endParaRPr sz="2400"/>
                    </a:p>
                  </a:txBody>
                  <a:tcPr marL="94680" marR="94680" marT="49234" marB="4923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lIns="94680" tIns="49234" rIns="94680" bIns="49234"/>
                    <a:lstStyle>
                      <a:lvl1pPr marL="360731" indent="-360731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•"/>
                        <a:defRPr kumimoji="0" lang="zh-CN" altLang="en-US" sz="2946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1pPr>
                      <a:lvl2pPr marL="781583" indent="-300609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–"/>
                        <a:defRPr kumimoji="0" lang="zh-CN" altLang="en-US" sz="2525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2pPr>
                      <a:lvl3pPr marL="1202436" indent="-240487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•"/>
                        <a:defRPr kumimoji="0" lang="zh-CN" altLang="en-US" sz="210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3pPr>
                      <a:lvl4pPr marL="1683410" indent="-240487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–"/>
                        <a:defRPr kumimoji="0" lang="zh-CN" altLang="en-US" sz="189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4pPr>
                      <a:lvl5pPr marL="2164385" indent="-240487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»"/>
                        <a:defRPr kumimoji="0" lang="zh-CN" altLang="en-US" sz="189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>
                      <a:pPr marL="0" lvl="0" indent="0" fontAlgn="ctr">
                        <a:buNone/>
                      </a:pPr>
                      <a:r>
                        <a:rPr sz="2525"/>
                        <a:t>CBP5</a:t>
                      </a:r>
                      <a:endParaRPr sz="2400"/>
                    </a:p>
                  </a:txBody>
                  <a:tcPr marL="94680" marR="94680" marT="49234" marB="4923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61137">
                <a:tc>
                  <a:txBody>
                    <a:bodyPr vert="horz" wrap="square" lIns="94680" tIns="49234" rIns="94680" bIns="49234"/>
                    <a:lstStyle>
                      <a:lvl1pPr marL="360731" indent="-360731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•"/>
                        <a:defRPr kumimoji="0" lang="zh-CN" altLang="en-US" sz="2946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1pPr>
                      <a:lvl2pPr marL="781583" indent="-300609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–"/>
                        <a:defRPr kumimoji="0" lang="zh-CN" altLang="en-US" sz="2525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2pPr>
                      <a:lvl3pPr marL="1202436" indent="-240487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•"/>
                        <a:defRPr kumimoji="0" lang="zh-CN" altLang="en-US" sz="210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3pPr>
                      <a:lvl4pPr marL="1683410" indent="-240487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–"/>
                        <a:defRPr kumimoji="0" lang="zh-CN" altLang="en-US" sz="189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4pPr>
                      <a:lvl5pPr marL="2164385" indent="-240487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»"/>
                        <a:defRPr kumimoji="0" lang="zh-CN" altLang="en-US" sz="189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>
                      <a:pPr marL="0" lvl="0" indent="0" fontAlgn="ctr">
                        <a:buNone/>
                      </a:pPr>
                      <a:r>
                        <a:rPr sz="1683"/>
                        <a:t>聚苯基甲基硅氧烷（50％苯基）</a:t>
                      </a:r>
                      <a:endParaRPr sz="1600"/>
                    </a:p>
                  </a:txBody>
                  <a:tcPr marL="94680" marR="94680" marT="49234" marB="49234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lIns="94680" tIns="49234" rIns="94680" bIns="49234"/>
                    <a:lstStyle>
                      <a:lvl1pPr marL="360731" indent="-360731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•"/>
                        <a:defRPr kumimoji="0" lang="zh-CN" altLang="en-US" sz="2946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1pPr>
                      <a:lvl2pPr marL="781583" indent="-300609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–"/>
                        <a:defRPr kumimoji="0" lang="zh-CN" altLang="en-US" sz="2525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2pPr>
                      <a:lvl3pPr marL="1202436" indent="-240487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•"/>
                        <a:defRPr kumimoji="0" lang="zh-CN" altLang="en-US" sz="210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3pPr>
                      <a:lvl4pPr marL="1683410" indent="-240487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–"/>
                        <a:defRPr kumimoji="0" lang="zh-CN" altLang="en-US" sz="189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4pPr>
                      <a:lvl5pPr marL="2164385" indent="-240487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»"/>
                        <a:defRPr kumimoji="0" lang="zh-CN" altLang="en-US" sz="189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>
                      <a:pPr marL="0" lvl="0" indent="0" fontAlgn="ctr">
                        <a:buNone/>
                      </a:pPr>
                      <a:r>
                        <a:rPr sz="2525"/>
                        <a:t>中等极性</a:t>
                      </a:r>
                      <a:endParaRPr sz="2400"/>
                    </a:p>
                  </a:txBody>
                  <a:tcPr marL="94680" marR="94680" marT="49234" marB="4923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lIns="94680" tIns="49234" rIns="94680" bIns="49234"/>
                    <a:lstStyle>
                      <a:lvl1pPr marL="360731" indent="-360731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•"/>
                        <a:defRPr kumimoji="0" lang="zh-CN" altLang="en-US" sz="2946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1pPr>
                      <a:lvl2pPr marL="781583" indent="-300609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–"/>
                        <a:defRPr kumimoji="0" lang="zh-CN" altLang="en-US" sz="2525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2pPr>
                      <a:lvl3pPr marL="1202436" indent="-240487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•"/>
                        <a:defRPr kumimoji="0" lang="zh-CN" altLang="en-US" sz="210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3pPr>
                      <a:lvl4pPr marL="1683410" indent="-240487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–"/>
                        <a:defRPr kumimoji="0" lang="zh-CN" altLang="en-US" sz="189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4pPr>
                      <a:lvl5pPr marL="2164385" indent="-240487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»"/>
                        <a:defRPr kumimoji="0" lang="zh-CN" altLang="en-US" sz="189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>
                      <a:pPr marL="0" lvl="0" indent="0" fontAlgn="ctr">
                        <a:buNone/>
                      </a:pPr>
                      <a:r>
                        <a:rPr sz="2525"/>
                        <a:t>DB-17</a:t>
                      </a:r>
                      <a:endParaRPr sz="2400"/>
                    </a:p>
                  </a:txBody>
                  <a:tcPr marL="94680" marR="94680" marT="49234" marB="4923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lIns="94680" tIns="49234" rIns="94680" bIns="49234"/>
                    <a:lstStyle>
                      <a:lvl1pPr marL="360731" indent="-360731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•"/>
                        <a:defRPr kumimoji="0" lang="zh-CN" altLang="en-US" sz="2946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1pPr>
                      <a:lvl2pPr marL="781583" indent="-300609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–"/>
                        <a:defRPr kumimoji="0" lang="zh-CN" altLang="en-US" sz="2525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2pPr>
                      <a:lvl3pPr marL="1202436" indent="-240487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•"/>
                        <a:defRPr kumimoji="0" lang="zh-CN" altLang="en-US" sz="210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3pPr>
                      <a:lvl4pPr marL="1683410" indent="-240487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–"/>
                        <a:defRPr kumimoji="0" lang="zh-CN" altLang="en-US" sz="189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4pPr>
                      <a:lvl5pPr marL="2164385" indent="-240487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»"/>
                        <a:defRPr kumimoji="0" lang="zh-CN" altLang="en-US" sz="189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>
                      <a:pPr marL="0" lvl="0" indent="0" fontAlgn="ctr">
                        <a:buNone/>
                      </a:pPr>
                      <a:r>
                        <a:rPr sz="2525"/>
                        <a:t>Rtx-17</a:t>
                      </a:r>
                      <a:endParaRPr sz="2400"/>
                    </a:p>
                  </a:txBody>
                  <a:tcPr marL="94680" marR="94680" marT="49234" marB="4923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lIns="94680" tIns="49234" rIns="94680" bIns="49234"/>
                    <a:lstStyle>
                      <a:lvl1pPr marL="360731" indent="-360731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•"/>
                        <a:defRPr kumimoji="0" lang="zh-CN" altLang="en-US" sz="2946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1pPr>
                      <a:lvl2pPr marL="781583" indent="-300609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–"/>
                        <a:defRPr kumimoji="0" lang="zh-CN" altLang="en-US" sz="2525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2pPr>
                      <a:lvl3pPr marL="1202436" indent="-240487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•"/>
                        <a:defRPr kumimoji="0" lang="zh-CN" altLang="en-US" sz="210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3pPr>
                      <a:lvl4pPr marL="1683410" indent="-240487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–"/>
                        <a:defRPr kumimoji="0" lang="zh-CN" altLang="en-US" sz="189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4pPr>
                      <a:lvl5pPr marL="2164385" indent="-240487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»"/>
                        <a:defRPr kumimoji="0" lang="zh-CN" altLang="en-US" sz="189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>
                      <a:pPr marL="0" lvl="0" indent="0" fontAlgn="ctr">
                        <a:buNone/>
                      </a:pPr>
                      <a:endParaRPr sz="2400"/>
                    </a:p>
                  </a:txBody>
                  <a:tcPr marL="94680" marR="94680" marT="49234" marB="4923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61137">
                <a:tc>
                  <a:txBody>
                    <a:bodyPr vert="horz" wrap="square" lIns="94680" tIns="49234" rIns="94680" bIns="49234"/>
                    <a:lstStyle>
                      <a:lvl1pPr marL="360731" indent="-360731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•"/>
                        <a:defRPr kumimoji="0" lang="zh-CN" altLang="en-US" sz="2946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1pPr>
                      <a:lvl2pPr marL="781583" indent="-300609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–"/>
                        <a:defRPr kumimoji="0" lang="zh-CN" altLang="en-US" sz="2525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2pPr>
                      <a:lvl3pPr marL="1202436" indent="-240487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•"/>
                        <a:defRPr kumimoji="0" lang="zh-CN" altLang="en-US" sz="210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3pPr>
                      <a:lvl4pPr marL="1683410" indent="-240487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–"/>
                        <a:defRPr kumimoji="0" lang="zh-CN" altLang="en-US" sz="189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4pPr>
                      <a:lvl5pPr marL="2164385" indent="-240487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»"/>
                        <a:defRPr kumimoji="0" lang="zh-CN" altLang="en-US" sz="189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>
                      <a:pPr marL="0" lvl="0" indent="0" fontAlgn="ctr">
                        <a:buNone/>
                      </a:pPr>
                      <a:r>
                        <a:rPr sz="1683"/>
                        <a:t>14％腈苯基86％甲基聚硅氧烷</a:t>
                      </a:r>
                      <a:endParaRPr sz="1600"/>
                    </a:p>
                  </a:txBody>
                  <a:tcPr marL="94680" marR="94680" marT="49234" marB="49234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lIns="94680" tIns="49234" rIns="94680" bIns="49234"/>
                    <a:lstStyle>
                      <a:lvl1pPr marL="360731" indent="-360731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•"/>
                        <a:defRPr kumimoji="0" lang="zh-CN" altLang="en-US" sz="2946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1pPr>
                      <a:lvl2pPr marL="781583" indent="-300609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–"/>
                        <a:defRPr kumimoji="0" lang="zh-CN" altLang="en-US" sz="2525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2pPr>
                      <a:lvl3pPr marL="1202436" indent="-240487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•"/>
                        <a:defRPr kumimoji="0" lang="zh-CN" altLang="en-US" sz="210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3pPr>
                      <a:lvl4pPr marL="1683410" indent="-240487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–"/>
                        <a:defRPr kumimoji="0" lang="zh-CN" altLang="en-US" sz="189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4pPr>
                      <a:lvl5pPr marL="2164385" indent="-240487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»"/>
                        <a:defRPr kumimoji="0" lang="zh-CN" altLang="en-US" sz="189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>
                      <a:pPr marL="0" lvl="0" indent="0" fontAlgn="ctr">
                        <a:buNone/>
                      </a:pPr>
                      <a:r>
                        <a:rPr sz="2525"/>
                        <a:t>中等极性</a:t>
                      </a:r>
                      <a:endParaRPr sz="2400"/>
                    </a:p>
                  </a:txBody>
                  <a:tcPr marL="94680" marR="94680" marT="49234" marB="4923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lIns="94680" tIns="49234" rIns="94680" bIns="49234"/>
                    <a:lstStyle>
                      <a:lvl1pPr marL="360731" indent="-360731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•"/>
                        <a:defRPr kumimoji="0" lang="zh-CN" altLang="en-US" sz="2946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1pPr>
                      <a:lvl2pPr marL="781583" indent="-300609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–"/>
                        <a:defRPr kumimoji="0" lang="zh-CN" altLang="en-US" sz="2525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2pPr>
                      <a:lvl3pPr marL="1202436" indent="-240487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•"/>
                        <a:defRPr kumimoji="0" lang="zh-CN" altLang="en-US" sz="210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3pPr>
                      <a:lvl4pPr marL="1683410" indent="-240487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–"/>
                        <a:defRPr kumimoji="0" lang="zh-CN" altLang="en-US" sz="189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4pPr>
                      <a:lvl5pPr marL="2164385" indent="-240487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»"/>
                        <a:defRPr kumimoji="0" lang="zh-CN" altLang="en-US" sz="189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>
                      <a:pPr marL="0" lvl="0" indent="0" fontAlgn="ctr">
                        <a:buNone/>
                      </a:pPr>
                      <a:r>
                        <a:rPr sz="2525"/>
                        <a:t>DB-1701</a:t>
                      </a:r>
                      <a:endParaRPr sz="2400"/>
                    </a:p>
                  </a:txBody>
                  <a:tcPr marL="94680" marR="94680" marT="49234" marB="4923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lIns="94680" tIns="49234" rIns="94680" bIns="49234"/>
                    <a:lstStyle>
                      <a:lvl1pPr marL="360731" indent="-360731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•"/>
                        <a:defRPr kumimoji="0" lang="zh-CN" altLang="en-US" sz="2946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1pPr>
                      <a:lvl2pPr marL="781583" indent="-300609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–"/>
                        <a:defRPr kumimoji="0" lang="zh-CN" altLang="en-US" sz="2525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2pPr>
                      <a:lvl3pPr marL="1202436" indent="-240487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•"/>
                        <a:defRPr kumimoji="0" lang="zh-CN" altLang="en-US" sz="210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3pPr>
                      <a:lvl4pPr marL="1683410" indent="-240487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–"/>
                        <a:defRPr kumimoji="0" lang="zh-CN" altLang="en-US" sz="189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4pPr>
                      <a:lvl5pPr marL="2164385" indent="-240487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»"/>
                        <a:defRPr kumimoji="0" lang="zh-CN" altLang="en-US" sz="189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>
                      <a:pPr marL="0" lvl="0" indent="0" fontAlgn="ctr">
                        <a:buNone/>
                      </a:pPr>
                      <a:r>
                        <a:rPr sz="2525"/>
                        <a:t>Rtx-1701</a:t>
                      </a:r>
                      <a:endParaRPr sz="2400"/>
                    </a:p>
                  </a:txBody>
                  <a:tcPr marL="94680" marR="94680" marT="49234" marB="4923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lIns="94680" tIns="49234" rIns="94680" bIns="49234"/>
                    <a:lstStyle>
                      <a:lvl1pPr marL="360731" indent="-360731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•"/>
                        <a:defRPr kumimoji="0" lang="zh-CN" altLang="en-US" sz="2946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1pPr>
                      <a:lvl2pPr marL="781583" indent="-300609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–"/>
                        <a:defRPr kumimoji="0" lang="zh-CN" altLang="en-US" sz="2525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2pPr>
                      <a:lvl3pPr marL="1202436" indent="-240487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•"/>
                        <a:defRPr kumimoji="0" lang="zh-CN" altLang="en-US" sz="210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3pPr>
                      <a:lvl4pPr marL="1683410" indent="-240487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–"/>
                        <a:defRPr kumimoji="0" lang="zh-CN" altLang="en-US" sz="189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4pPr>
                      <a:lvl5pPr marL="2164385" indent="-240487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»"/>
                        <a:defRPr kumimoji="0" lang="zh-CN" altLang="en-US" sz="189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>
                      <a:pPr marL="0" lvl="0" indent="0" fontAlgn="ctr">
                        <a:buNone/>
                      </a:pPr>
                      <a:r>
                        <a:rPr sz="2525"/>
                        <a:t>CBP10</a:t>
                      </a:r>
                      <a:endParaRPr sz="2400"/>
                    </a:p>
                  </a:txBody>
                  <a:tcPr marL="94680" marR="94680" marT="49234" marB="4923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61137">
                <a:tc>
                  <a:txBody>
                    <a:bodyPr vert="horz" wrap="square" lIns="94680" tIns="49234" rIns="94680" bIns="49234"/>
                    <a:lstStyle>
                      <a:lvl1pPr marL="360731" indent="-360731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•"/>
                        <a:defRPr kumimoji="0" lang="zh-CN" altLang="en-US" sz="2946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1pPr>
                      <a:lvl2pPr marL="781583" indent="-300609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–"/>
                        <a:defRPr kumimoji="0" lang="zh-CN" altLang="en-US" sz="2525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2pPr>
                      <a:lvl3pPr marL="1202436" indent="-240487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•"/>
                        <a:defRPr kumimoji="0" lang="zh-CN" altLang="en-US" sz="210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3pPr>
                      <a:lvl4pPr marL="1683410" indent="-240487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–"/>
                        <a:defRPr kumimoji="0" lang="zh-CN" altLang="en-US" sz="189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4pPr>
                      <a:lvl5pPr marL="2164385" indent="-240487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»"/>
                        <a:defRPr kumimoji="0" lang="zh-CN" altLang="en-US" sz="189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>
                      <a:pPr marL="0" lvl="0" indent="0" fontAlgn="ctr">
                        <a:buNone/>
                      </a:pPr>
                      <a:r>
                        <a:rPr sz="1683"/>
                        <a:t>6％腈苯基94％甲基聚硅氧烷</a:t>
                      </a:r>
                      <a:endParaRPr sz="1600"/>
                    </a:p>
                  </a:txBody>
                  <a:tcPr marL="94680" marR="94680" marT="49234" marB="49234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lIns="94680" tIns="49234" rIns="94680" bIns="49234"/>
                    <a:lstStyle>
                      <a:lvl1pPr marL="360731" indent="-360731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•"/>
                        <a:defRPr kumimoji="0" lang="zh-CN" altLang="en-US" sz="2946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1pPr>
                      <a:lvl2pPr marL="781583" indent="-300609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–"/>
                        <a:defRPr kumimoji="0" lang="zh-CN" altLang="en-US" sz="2525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2pPr>
                      <a:lvl3pPr marL="1202436" indent="-240487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•"/>
                        <a:defRPr kumimoji="0" lang="zh-CN" altLang="en-US" sz="210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3pPr>
                      <a:lvl4pPr marL="1683410" indent="-240487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–"/>
                        <a:defRPr kumimoji="0" lang="zh-CN" altLang="en-US" sz="189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4pPr>
                      <a:lvl5pPr marL="2164385" indent="-240487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»"/>
                        <a:defRPr kumimoji="0" lang="zh-CN" altLang="en-US" sz="189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>
                      <a:pPr marL="0" lvl="0" indent="0" fontAlgn="ctr">
                        <a:buNone/>
                      </a:pPr>
                      <a:r>
                        <a:rPr sz="2525"/>
                        <a:t>中低极性</a:t>
                      </a:r>
                      <a:endParaRPr sz="2400"/>
                    </a:p>
                  </a:txBody>
                  <a:tcPr marL="94680" marR="94680" marT="49234" marB="4923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lIns="94680" tIns="49234" rIns="94680" bIns="49234"/>
                    <a:lstStyle>
                      <a:lvl1pPr marL="360731" indent="-360731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•"/>
                        <a:defRPr kumimoji="0" lang="zh-CN" altLang="en-US" sz="2946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1pPr>
                      <a:lvl2pPr marL="781583" indent="-300609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–"/>
                        <a:defRPr kumimoji="0" lang="zh-CN" altLang="en-US" sz="2525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2pPr>
                      <a:lvl3pPr marL="1202436" indent="-240487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•"/>
                        <a:defRPr kumimoji="0" lang="zh-CN" altLang="en-US" sz="210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3pPr>
                      <a:lvl4pPr marL="1683410" indent="-240487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–"/>
                        <a:defRPr kumimoji="0" lang="zh-CN" altLang="en-US" sz="189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4pPr>
                      <a:lvl5pPr marL="2164385" indent="-240487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»"/>
                        <a:defRPr kumimoji="0" lang="zh-CN" altLang="en-US" sz="189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>
                      <a:pPr marL="0" lvl="0" indent="0" fontAlgn="ctr">
                        <a:buNone/>
                      </a:pPr>
                      <a:r>
                        <a:rPr sz="2525"/>
                        <a:t>DB-624</a:t>
                      </a:r>
                      <a:endParaRPr sz="2400"/>
                    </a:p>
                  </a:txBody>
                  <a:tcPr marL="94680" marR="94680" marT="49234" marB="4923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lIns="94680" tIns="49234" rIns="94680" bIns="49234"/>
                    <a:lstStyle>
                      <a:lvl1pPr marL="360731" indent="-360731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•"/>
                        <a:defRPr kumimoji="0" lang="zh-CN" altLang="en-US" sz="2946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1pPr>
                      <a:lvl2pPr marL="781583" indent="-300609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–"/>
                        <a:defRPr kumimoji="0" lang="zh-CN" altLang="en-US" sz="2525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2pPr>
                      <a:lvl3pPr marL="1202436" indent="-240487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•"/>
                        <a:defRPr kumimoji="0" lang="zh-CN" altLang="en-US" sz="210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3pPr>
                      <a:lvl4pPr marL="1683410" indent="-240487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–"/>
                        <a:defRPr kumimoji="0" lang="zh-CN" altLang="en-US" sz="189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4pPr>
                      <a:lvl5pPr marL="2164385" indent="-240487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»"/>
                        <a:defRPr kumimoji="0" lang="zh-CN" altLang="en-US" sz="189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>
                      <a:pPr marL="0" lvl="0" indent="0" fontAlgn="ctr">
                        <a:buNone/>
                      </a:pPr>
                      <a:r>
                        <a:rPr sz="2525"/>
                        <a:t>Rtx-624</a:t>
                      </a:r>
                      <a:endParaRPr sz="2400"/>
                    </a:p>
                  </a:txBody>
                  <a:tcPr marL="94680" marR="94680" marT="49234" marB="4923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lIns="94680" tIns="49234" rIns="94680" bIns="49234"/>
                    <a:lstStyle>
                      <a:lvl1pPr marL="360731" indent="-360731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•"/>
                        <a:defRPr kumimoji="0" lang="zh-CN" altLang="en-US" sz="2946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1pPr>
                      <a:lvl2pPr marL="781583" indent="-300609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–"/>
                        <a:defRPr kumimoji="0" lang="zh-CN" altLang="en-US" sz="2525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2pPr>
                      <a:lvl3pPr marL="1202436" indent="-240487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•"/>
                        <a:defRPr kumimoji="0" lang="zh-CN" altLang="en-US" sz="210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3pPr>
                      <a:lvl4pPr marL="1683410" indent="-240487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–"/>
                        <a:defRPr kumimoji="0" lang="zh-CN" altLang="en-US" sz="189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4pPr>
                      <a:lvl5pPr marL="2164385" indent="-240487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»"/>
                        <a:defRPr kumimoji="0" lang="zh-CN" altLang="en-US" sz="189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>
                      <a:pPr marL="0" lvl="0" indent="0" fontAlgn="ctr">
                        <a:buNone/>
                      </a:pPr>
                      <a:endParaRPr sz="2400"/>
                    </a:p>
                  </a:txBody>
                  <a:tcPr marL="94680" marR="94680" marT="49234" marB="4923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61137">
                <a:tc>
                  <a:txBody>
                    <a:bodyPr vert="horz" wrap="square" lIns="94680" tIns="49234" rIns="94680" bIns="49234"/>
                    <a:lstStyle>
                      <a:lvl1pPr marL="360731" indent="-360731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•"/>
                        <a:defRPr kumimoji="0" lang="zh-CN" altLang="en-US" sz="2946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1pPr>
                      <a:lvl2pPr marL="781583" indent="-300609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–"/>
                        <a:defRPr kumimoji="0" lang="zh-CN" altLang="en-US" sz="2525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2pPr>
                      <a:lvl3pPr marL="1202436" indent="-240487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•"/>
                        <a:defRPr kumimoji="0" lang="zh-CN" altLang="en-US" sz="210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3pPr>
                      <a:lvl4pPr marL="1683410" indent="-240487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–"/>
                        <a:defRPr kumimoji="0" lang="zh-CN" altLang="en-US" sz="189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4pPr>
                      <a:lvl5pPr marL="2164385" indent="-240487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»"/>
                        <a:defRPr kumimoji="0" lang="zh-CN" altLang="en-US" sz="189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>
                      <a:pPr marL="0" lvl="0" indent="0" fontAlgn="ctr">
                        <a:buNone/>
                      </a:pPr>
                      <a:r>
                        <a:rPr sz="1683"/>
                        <a:t>聚乙二醇（PEG20M)</a:t>
                      </a:r>
                      <a:endParaRPr sz="1600"/>
                    </a:p>
                  </a:txBody>
                  <a:tcPr marL="94680" marR="94680" marT="49234" marB="49234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lIns="94680" tIns="49234" rIns="94680" bIns="49234"/>
                    <a:lstStyle>
                      <a:lvl1pPr marL="360731" indent="-360731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•"/>
                        <a:defRPr kumimoji="0" lang="zh-CN" altLang="en-US" sz="2946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1pPr>
                      <a:lvl2pPr marL="781583" indent="-300609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–"/>
                        <a:defRPr kumimoji="0" lang="zh-CN" altLang="en-US" sz="2525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2pPr>
                      <a:lvl3pPr marL="1202436" indent="-240487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•"/>
                        <a:defRPr kumimoji="0" lang="zh-CN" altLang="en-US" sz="210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3pPr>
                      <a:lvl4pPr marL="1683410" indent="-240487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–"/>
                        <a:defRPr kumimoji="0" lang="zh-CN" altLang="en-US" sz="189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4pPr>
                      <a:lvl5pPr marL="2164385" indent="-240487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»"/>
                        <a:defRPr kumimoji="0" lang="zh-CN" altLang="en-US" sz="189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>
                      <a:pPr marL="0" lvl="0" indent="0" fontAlgn="ctr">
                        <a:buNone/>
                      </a:pPr>
                      <a:r>
                        <a:rPr sz="2525"/>
                        <a:t>强极性</a:t>
                      </a:r>
                      <a:endParaRPr sz="2400"/>
                    </a:p>
                  </a:txBody>
                  <a:tcPr marL="94680" marR="94680" marT="49234" marB="4923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lIns="94680" tIns="49234" rIns="94680" bIns="49234"/>
                    <a:lstStyle>
                      <a:lvl1pPr marL="360731" indent="-360731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•"/>
                        <a:defRPr kumimoji="0" lang="zh-CN" altLang="en-US" sz="2946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1pPr>
                      <a:lvl2pPr marL="781583" indent="-300609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–"/>
                        <a:defRPr kumimoji="0" lang="zh-CN" altLang="en-US" sz="2525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2pPr>
                      <a:lvl3pPr marL="1202436" indent="-240487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•"/>
                        <a:defRPr kumimoji="0" lang="zh-CN" altLang="en-US" sz="210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3pPr>
                      <a:lvl4pPr marL="1683410" indent="-240487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–"/>
                        <a:defRPr kumimoji="0" lang="zh-CN" altLang="en-US" sz="189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4pPr>
                      <a:lvl5pPr marL="2164385" indent="-240487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»"/>
                        <a:defRPr kumimoji="0" lang="zh-CN" altLang="en-US" sz="189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>
                      <a:pPr marL="0" lvl="0" indent="0" fontAlgn="ctr">
                        <a:buNone/>
                      </a:pPr>
                      <a:r>
                        <a:rPr sz="2525"/>
                        <a:t>DB-Wax</a:t>
                      </a:r>
                      <a:endParaRPr sz="2400"/>
                    </a:p>
                  </a:txBody>
                  <a:tcPr marL="94680" marR="94680" marT="49234" marB="4923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lIns="94680" tIns="49234" rIns="94680" bIns="49234"/>
                    <a:lstStyle>
                      <a:lvl1pPr marL="360731" indent="-360731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•"/>
                        <a:defRPr kumimoji="0" lang="zh-CN" altLang="en-US" sz="2946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1pPr>
                      <a:lvl2pPr marL="781583" indent="-300609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–"/>
                        <a:defRPr kumimoji="0" lang="zh-CN" altLang="en-US" sz="2525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2pPr>
                      <a:lvl3pPr marL="1202436" indent="-240487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•"/>
                        <a:defRPr kumimoji="0" lang="zh-CN" altLang="en-US" sz="210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3pPr>
                      <a:lvl4pPr marL="1683410" indent="-240487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–"/>
                        <a:defRPr kumimoji="0" lang="zh-CN" altLang="en-US" sz="189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4pPr>
                      <a:lvl5pPr marL="2164385" indent="-240487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»"/>
                        <a:defRPr kumimoji="0" lang="zh-CN" altLang="en-US" sz="189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>
                      <a:pPr marL="0" lvl="0" indent="0" fontAlgn="ctr">
                        <a:buNone/>
                      </a:pPr>
                      <a:r>
                        <a:rPr sz="2525"/>
                        <a:t>Stabilwax</a:t>
                      </a:r>
                      <a:endParaRPr sz="2400"/>
                    </a:p>
                  </a:txBody>
                  <a:tcPr marL="94680" marR="94680" marT="49234" marB="4923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 lIns="94680" tIns="49234" rIns="94680" bIns="49234"/>
                    <a:lstStyle>
                      <a:lvl1pPr marL="360731" indent="-360731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•"/>
                        <a:defRPr kumimoji="0" lang="zh-CN" altLang="en-US" sz="2946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1pPr>
                      <a:lvl2pPr marL="781583" indent="-300609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–"/>
                        <a:defRPr kumimoji="0" lang="zh-CN" altLang="en-US" sz="2525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2pPr>
                      <a:lvl3pPr marL="1202436" indent="-240487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•"/>
                        <a:defRPr kumimoji="0" lang="zh-CN" altLang="en-US" sz="210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3pPr>
                      <a:lvl4pPr marL="1683410" indent="-240487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–"/>
                        <a:defRPr kumimoji="0" lang="zh-CN" altLang="en-US" sz="189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4pPr>
                      <a:lvl5pPr marL="2164385" indent="-240487" algn="l" defTabSz="961949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50000"/>
                        <a:buFontTx/>
                        <a:buChar char="»"/>
                        <a:defRPr kumimoji="0" lang="zh-CN" altLang="en-US" sz="1894" b="1" i="0" u="none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ea typeface="宋体" charset="-122"/>
                        </a:defRPr>
                      </a:lvl5pPr>
                    </a:lstStyle>
                    <a:p>
                      <a:pPr marL="0" lvl="0" indent="0" fontAlgn="ctr">
                        <a:buNone/>
                      </a:pPr>
                      <a:r>
                        <a:rPr sz="2525"/>
                        <a:t>CBP20</a:t>
                      </a:r>
                      <a:endParaRPr sz="2400"/>
                    </a:p>
                  </a:txBody>
                  <a:tcPr marL="94680" marR="94680" marT="49234" marB="49234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2149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473"/>
          </a:p>
        </p:txBody>
      </p:sp>
      <p:sp>
        <p:nvSpPr>
          <p:cNvPr id="2151" name="New shape"/>
          <p:cNvSpPr/>
          <p:nvPr/>
        </p:nvSpPr>
        <p:spPr>
          <a:xfrm>
            <a:off x="0" y="6960616"/>
            <a:ext cx="9619488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第十页，共八十页。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08" name=""/>
          <p:cNvSpPr/>
          <p:nvPr>
            <p:ph type="title" idx="4294967295"/>
          </p:nvPr>
        </p:nvSpPr>
        <p:spPr>
          <a:xfrm>
            <a:off x="480975" y="1259218"/>
            <a:ext cx="8657540" cy="119742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6194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208" b="1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1pPr>
          </a:lstStyle>
          <a:p/>
        </p:txBody>
      </p:sp>
      <p:sp>
        <p:nvSpPr>
          <p:cNvPr id="2209" name=""/>
          <p:cNvSpPr/>
          <p:nvPr>
            <p:ph type="body" idx="4294967295"/>
          </p:nvPr>
        </p:nvSpPr>
        <p:spPr>
          <a:xfrm>
            <a:off x="480975" y="2925928"/>
            <a:ext cx="8657540" cy="351879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60731" indent="-360731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3366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1pPr>
            <a:lvl2pPr marL="781583" indent="-300609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946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2pPr>
            <a:lvl3pPr marL="1202436" indent="-240487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525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3pPr>
            <a:lvl4pPr marL="1683410" indent="-240487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104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4pPr>
            <a:lvl5pPr marL="2164385" indent="-240487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104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5pPr>
          </a:lstStyle>
          <a:p>
            <a:pPr lvl="0">
              <a:buNone/>
            </a:pPr>
            <a:r>
              <a:rPr>
                <a:solidFill>
                  <a:srgbClr val="009B58"/>
                </a:solidFill>
              </a:rPr>
              <a:t>色谱柱的选择</a:t>
            </a:r>
            <a:endParaRPr>
              <a:solidFill>
                <a:schemeClr val="hlink"/>
              </a:solidFill>
            </a:endParaRPr>
          </a:p>
          <a:p>
            <a:pPr lvl="0">
              <a:buNone/>
            </a:pPr>
            <a:r>
              <a:rPr>
                <a:solidFill>
                  <a:srgbClr val="009B58"/>
                </a:solidFill>
              </a:rPr>
              <a:t>     原那么：相似相溶</a:t>
            </a:r>
            <a:endParaRPr>
              <a:solidFill>
                <a:schemeClr val="hlink"/>
              </a:solidFill>
            </a:endParaRPr>
          </a:p>
          <a:p>
            <a:pPr lvl="0">
              <a:buNone/>
            </a:pPr>
            <a:r>
              <a:rPr>
                <a:solidFill>
                  <a:srgbClr val="009B58"/>
                </a:solidFill>
              </a:rPr>
              <a:t>非极性固定液</a:t>
            </a:r>
            <a:endParaRPr>
              <a:solidFill>
                <a:schemeClr val="hlink"/>
              </a:solidFill>
            </a:endParaRPr>
          </a:p>
          <a:p>
            <a:pPr lvl="0">
              <a:buNone/>
            </a:pPr>
            <a:r>
              <a:rPr>
                <a:solidFill>
                  <a:srgbClr val="009B58"/>
                </a:solidFill>
              </a:rPr>
              <a:t>极性固定液</a:t>
            </a:r>
            <a:endParaRPr>
              <a:solidFill>
                <a:schemeClr val="hlink"/>
              </a:solidFill>
            </a:endParaRPr>
          </a:p>
          <a:p>
            <a:pPr lvl="0">
              <a:buNone/>
            </a:pPr>
            <a:r>
              <a:rPr>
                <a:solidFill>
                  <a:srgbClr val="009B58"/>
                </a:solidFill>
              </a:rPr>
              <a:t>农残分析：中、低极性色谱柱最常用，DB-5</a:t>
            </a:r>
            <a:endParaRPr>
              <a:solidFill>
                <a:schemeClr val="hlink"/>
              </a:solidFill>
            </a:endParaRPr>
          </a:p>
          <a:p>
            <a:pPr lvl="0">
              <a:buNone/>
            </a:pPr>
            <a:endParaRPr>
              <a:solidFill>
                <a:schemeClr val="hlink"/>
              </a:solidFill>
            </a:endParaRPr>
          </a:p>
        </p:txBody>
      </p:sp>
      <p:sp>
        <p:nvSpPr>
          <p:cNvPr id="2210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473"/>
          </a:p>
        </p:txBody>
      </p:sp>
      <p:sp>
        <p:nvSpPr>
          <p:cNvPr id="2212" name="New shape"/>
          <p:cNvSpPr/>
          <p:nvPr/>
        </p:nvSpPr>
        <p:spPr>
          <a:xfrm>
            <a:off x="0" y="6960616"/>
            <a:ext cx="9619488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第十一页，共八十页。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12" name=""/>
          <p:cNvSpPr/>
          <p:nvPr>
            <p:ph type="title" idx="4294967295"/>
          </p:nvPr>
        </p:nvSpPr>
        <p:spPr>
          <a:xfrm>
            <a:off x="480975" y="1259218"/>
            <a:ext cx="8657540" cy="119742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6194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208" b="1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1pPr>
          </a:lstStyle>
          <a:p/>
        </p:txBody>
      </p:sp>
      <p:sp>
        <p:nvSpPr>
          <p:cNvPr id="2213" name=""/>
          <p:cNvSpPr/>
          <p:nvPr>
            <p:ph type="body" idx="4294967295"/>
          </p:nvPr>
        </p:nvSpPr>
        <p:spPr>
          <a:xfrm>
            <a:off x="1042111" y="1843736"/>
            <a:ext cx="8176565" cy="432877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60731" indent="-360731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3366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1pPr>
            <a:lvl2pPr marL="781583" indent="-300609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946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2pPr>
            <a:lvl3pPr marL="1202436" indent="-240487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525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3pPr>
            <a:lvl4pPr marL="1683410" indent="-240487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104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4pPr>
            <a:lvl5pPr marL="2164385" indent="-240487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104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5pPr>
          </a:lstStyle>
          <a:p>
            <a:pPr lvl="0">
              <a:lnSpc>
                <a:spcPct val="90000"/>
              </a:lnSpc>
            </a:pPr>
            <a:r>
              <a:rPr>
                <a:solidFill>
                  <a:srgbClr val="0001BF"/>
                </a:solidFill>
                <a:latin typeface="楷体_GB2312" charset="-122"/>
              </a:rPr>
              <a:t>检测器：</a:t>
            </a:r>
            <a:endParaRPr>
              <a:solidFill>
                <a:schemeClr val="tx2"/>
              </a:solidFill>
              <a:latin typeface="楷体_GB2312" charset="-122"/>
            </a:endParaRPr>
          </a:p>
          <a:p>
            <a:pPr lvl="0">
              <a:lnSpc>
                <a:spcPct val="90000"/>
              </a:lnSpc>
            </a:pPr>
            <a:r>
              <a:rPr>
                <a:solidFill>
                  <a:srgbClr val="0001BF"/>
                </a:solidFill>
                <a:latin typeface="楷体_GB2312" charset="-122"/>
              </a:rPr>
              <a:t>电子捕获检测器〔ECD〕 </a:t>
            </a:r>
            <a:endParaRPr>
              <a:solidFill>
                <a:schemeClr val="tx2"/>
              </a:solidFill>
              <a:latin typeface="楷体_GB2312" charset="-122"/>
            </a:endParaRPr>
          </a:p>
          <a:p>
            <a:pPr lvl="0">
              <a:lnSpc>
                <a:spcPct val="90000"/>
              </a:lnSpc>
            </a:pPr>
            <a:r>
              <a:rPr>
                <a:solidFill>
                  <a:srgbClr val="0001BF"/>
                </a:solidFill>
                <a:latin typeface="楷体_GB2312" charset="-122"/>
              </a:rPr>
              <a:t>只对具有电负性的物质有响应，检测灵敏度可达1×10-14g/ml，对卤素灵敏度按F&lt;Cl&lt;&lt;Br&lt;I顺序依次增高。</a:t>
            </a:r>
            <a:endParaRPr>
              <a:solidFill>
                <a:schemeClr val="tx2"/>
              </a:solidFill>
              <a:latin typeface="楷体_GB2312" charset="-122"/>
            </a:endParaRPr>
          </a:p>
          <a:p>
            <a:pPr lvl="0">
              <a:lnSpc>
                <a:spcPct val="90000"/>
              </a:lnSpc>
            </a:pPr>
            <a:r>
              <a:rPr>
                <a:solidFill>
                  <a:srgbClr val="0001BF"/>
                </a:solidFill>
                <a:latin typeface="楷体_GB2312" charset="-122"/>
              </a:rPr>
              <a:t>防止空气混入，影响稳定性</a:t>
            </a:r>
            <a:endParaRPr>
              <a:solidFill>
                <a:schemeClr val="tx2"/>
              </a:solidFill>
              <a:latin typeface="楷体_GB2312" charset="-122"/>
            </a:endParaRPr>
          </a:p>
          <a:p>
            <a:pPr lvl="0">
              <a:lnSpc>
                <a:spcPct val="90000"/>
              </a:lnSpc>
            </a:pPr>
            <a:r>
              <a:rPr>
                <a:solidFill>
                  <a:srgbClr val="0001BF"/>
                </a:solidFill>
                <a:latin typeface="楷体_GB2312" charset="-122"/>
              </a:rPr>
              <a:t>载气及尾吹气纯度要求高</a:t>
            </a:r>
            <a:endParaRPr>
              <a:solidFill>
                <a:schemeClr val="tx2"/>
              </a:solidFill>
              <a:latin typeface="楷体_GB2312" charset="-122"/>
            </a:endParaRPr>
          </a:p>
          <a:p>
            <a:pPr lvl="0">
              <a:lnSpc>
                <a:spcPct val="90000"/>
              </a:lnSpc>
            </a:pPr>
            <a:r>
              <a:rPr>
                <a:solidFill>
                  <a:srgbClr val="0001BF"/>
                </a:solidFill>
                <a:latin typeface="楷体_GB2312" charset="-122"/>
              </a:rPr>
              <a:t>操作温度250～300℃</a:t>
            </a:r>
            <a:endParaRPr>
              <a:solidFill>
                <a:schemeClr val="tx2"/>
              </a:solidFill>
              <a:latin typeface="楷体_GB2312" charset="-122"/>
            </a:endParaRPr>
          </a:p>
          <a:p>
            <a:pPr lvl="0">
              <a:lnSpc>
                <a:spcPct val="90000"/>
              </a:lnSpc>
            </a:pPr>
            <a:r>
              <a:rPr>
                <a:solidFill>
                  <a:srgbClr val="0001BF"/>
                </a:solidFill>
                <a:latin typeface="楷体_GB2312" charset="-122"/>
              </a:rPr>
              <a:t>63Ni为管制的放射源</a:t>
            </a:r>
            <a:endParaRPr>
              <a:solidFill>
                <a:schemeClr val="tx2"/>
              </a:solidFill>
              <a:latin typeface="楷体_GB2312" charset="-122"/>
            </a:endParaRPr>
          </a:p>
          <a:p>
            <a:pPr lvl="0">
              <a:lnSpc>
                <a:spcPct val="90000"/>
              </a:lnSpc>
            </a:pPr>
            <a:r>
              <a:rPr>
                <a:solidFill>
                  <a:srgbClr val="0001BF"/>
                </a:solidFill>
                <a:latin typeface="楷体_GB2312" charset="-122"/>
              </a:rPr>
              <a:t>在含有卤素的有机氯类、拟除虫菊酯类农药残留分析中获得广泛的应用。 </a:t>
            </a:r>
            <a:endParaRPr>
              <a:solidFill>
                <a:schemeClr val="tx2"/>
              </a:solidFill>
              <a:latin typeface="楷体_GB2312" charset="-122"/>
            </a:endParaRPr>
          </a:p>
        </p:txBody>
      </p:sp>
      <p:sp>
        <p:nvSpPr>
          <p:cNvPr id="2214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473"/>
          </a:p>
        </p:txBody>
      </p:sp>
      <p:sp>
        <p:nvSpPr>
          <p:cNvPr id="2216" name="New shape"/>
          <p:cNvSpPr/>
          <p:nvPr/>
        </p:nvSpPr>
        <p:spPr>
          <a:xfrm>
            <a:off x="0" y="6960616"/>
            <a:ext cx="9619488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第十二页，共八十页。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16" name=""/>
          <p:cNvSpPr/>
          <p:nvPr>
            <p:ph type="title" idx="4294967295"/>
          </p:nvPr>
        </p:nvSpPr>
        <p:spPr>
          <a:xfrm>
            <a:off x="480975" y="1259218"/>
            <a:ext cx="8657540" cy="119742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6194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208" b="1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1pPr>
          </a:lstStyle>
          <a:p>
            <a:pPr lvl="0"/>
            <a:r>
              <a:rPr sz="3266">
                <a:solidFill>
                  <a:srgbClr val="0001BF"/>
                </a:solidFill>
              </a:rPr>
              <a:t>香港中成药注册农残检测任务</a:t>
            </a:r>
            <a:endParaRPr sz="3366">
              <a:solidFill>
                <a:schemeClr val="tx1"/>
              </a:solidFill>
            </a:endParaRPr>
          </a:p>
        </p:txBody>
      </p:sp>
      <p:sp>
        <p:nvSpPr>
          <p:cNvPr id="2217" name=""/>
          <p:cNvSpPr/>
          <p:nvPr>
            <p:ph type="body" idx="4294967295"/>
          </p:nvPr>
        </p:nvSpPr>
        <p:spPr>
          <a:xfrm>
            <a:off x="480975" y="2925928"/>
            <a:ext cx="8657540" cy="351879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60731" indent="-360731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3366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1pPr>
            <a:lvl2pPr marL="781583" indent="-300609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946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2pPr>
            <a:lvl3pPr marL="1202436" indent="-240487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525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3pPr>
            <a:lvl4pPr marL="1683410" indent="-240487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104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4pPr>
            <a:lvl5pPr marL="2164385" indent="-240487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104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5pPr>
          </a:lstStyle>
          <a:p>
            <a:pPr lvl="0"/>
            <a:r>
              <a:rPr sz="1704">
                <a:solidFill>
                  <a:srgbClr val="0001BF"/>
                </a:solidFill>
              </a:rPr>
              <a:t>检测指标： HCB、а-BHC、γ-BHC、 β-BHC、 δ-BHC、七氯、 PCNB、五氯苯胺、 MPCPS、艾试剂、 氧化氯丹、环氧七氯、反式氯丹、顺式氯丹、狄试剂、异狄试剂、pp`-DDE、 op`-DDT、pp`-DDD、pp`-DDT</a:t>
            </a:r>
            <a:endParaRPr sz="2104"/>
          </a:p>
          <a:p>
            <a:pPr lvl="0"/>
            <a:r>
              <a:rPr sz="2004">
                <a:solidFill>
                  <a:srgbClr val="0001BF"/>
                </a:solidFill>
              </a:rPr>
              <a:t>样品提取与净化  醋酸乙酯提取，无水硫酸钠脱水后，过弗罗里硅土小柱，用乙醚－正己烷(15:85)洗脱。</a:t>
            </a:r>
            <a:endParaRPr sz="2104"/>
          </a:p>
          <a:p>
            <a:pPr lvl="0"/>
            <a:r>
              <a:rPr sz="1704">
                <a:solidFill>
                  <a:srgbClr val="0001BF"/>
                </a:solidFill>
              </a:rPr>
              <a:t>对照品〔标准曲线〕 0.8～500ng/ml</a:t>
            </a:r>
            <a:endParaRPr sz="2104"/>
          </a:p>
          <a:p>
            <a:pPr lvl="0"/>
            <a:r>
              <a:rPr sz="1704">
                <a:solidFill>
                  <a:srgbClr val="0001BF"/>
                </a:solidFill>
              </a:rPr>
              <a:t>色谱条件  </a:t>
            </a:r>
            <a:endParaRPr sz="2104"/>
          </a:p>
          <a:p>
            <a:pPr lvl="0"/>
            <a:r>
              <a:rPr sz="1704">
                <a:solidFill>
                  <a:srgbClr val="0001BF"/>
                </a:solidFill>
              </a:rPr>
              <a:t>     测定柱OV-1701,验证柱DB-5</a:t>
            </a:r>
            <a:endParaRPr sz="2104"/>
          </a:p>
          <a:p>
            <a:pPr lvl="0"/>
            <a:r>
              <a:rPr sz="1704">
                <a:solidFill>
                  <a:srgbClr val="0001BF"/>
                </a:solidFill>
              </a:rPr>
              <a:t>回收率  86.3～119.0％，RSD7.4～28.0％〔3水平，n=9)</a:t>
            </a:r>
            <a:endParaRPr sz="2104"/>
          </a:p>
        </p:txBody>
      </p:sp>
      <p:sp>
        <p:nvSpPr>
          <p:cNvPr id="2218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473"/>
          </a:p>
        </p:txBody>
      </p:sp>
      <p:sp>
        <p:nvSpPr>
          <p:cNvPr id="2220" name="New shape"/>
          <p:cNvSpPr/>
          <p:nvPr/>
        </p:nvSpPr>
        <p:spPr>
          <a:xfrm>
            <a:off x="0" y="6960616"/>
            <a:ext cx="9619488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第十三页，共八十页。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20" name=""/>
          <p:cNvSpPr/>
          <p:nvPr>
            <p:ph type="title" idx="4294967295"/>
          </p:nvPr>
        </p:nvSpPr>
        <p:spPr>
          <a:xfrm>
            <a:off x="480975" y="1259218"/>
            <a:ext cx="8657540" cy="119742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6194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208" b="1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1pPr>
          </a:lstStyle>
          <a:p>
            <a:pPr lvl="0"/>
            <a:r>
              <a:rPr sz="3166">
                <a:solidFill>
                  <a:srgbClr val="0001BF"/>
                </a:solidFill>
              </a:rPr>
              <a:t>拟除虫菊酯类农药残留量测定法</a:t>
            </a:r>
            <a:endParaRPr sz="3366"/>
          </a:p>
        </p:txBody>
      </p:sp>
      <p:sp>
        <p:nvSpPr>
          <p:cNvPr id="2221" name=""/>
          <p:cNvSpPr/>
          <p:nvPr>
            <p:ph type="body" idx="4294967295"/>
          </p:nvPr>
        </p:nvSpPr>
        <p:spPr>
          <a:xfrm>
            <a:off x="641299" y="2122634"/>
            <a:ext cx="8779454" cy="432877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60731" indent="-360731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3366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1pPr>
            <a:lvl2pPr marL="781583" indent="-300609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946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2pPr>
            <a:lvl3pPr marL="1202436" indent="-240487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525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3pPr>
            <a:lvl4pPr marL="1683410" indent="-240487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104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4pPr>
            <a:lvl5pPr marL="2164385" indent="-240487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104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5pPr>
          </a:lstStyle>
          <a:p>
            <a:pPr lvl="0"/>
            <a:r>
              <a:rPr>
                <a:solidFill>
                  <a:srgbClr val="0001BF"/>
                </a:solidFill>
              </a:rPr>
              <a:t>拟除虫菊酯类杀虫剂</a:t>
            </a:r>
          </a:p>
          <a:p>
            <a:pPr lvl="0">
              <a:buNone/>
            </a:pPr>
            <a:r>
              <a:rPr>
                <a:solidFill>
                  <a:srgbClr val="0001BF"/>
                </a:solidFill>
              </a:rPr>
              <a:t>         仿天然除虫菊素合成的化学杀虫剂，具有天然 除虫菊素的高杀虫活性和易自然降解的特点，广泛用于农作物害虫和卫生害虫的防治。</a:t>
            </a:r>
          </a:p>
          <a:p>
            <a:pPr lvl="0"/>
            <a:endParaRPr>
              <a:solidFill>
                <a:srgbClr val="0001BF"/>
              </a:solidFill>
            </a:endParaRPr>
          </a:p>
          <a:p>
            <a:pPr lvl="0"/>
            <a:endParaRPr sz="2525"/>
          </a:p>
        </p:txBody>
      </p:sp>
      <p:sp>
        <p:nvSpPr>
          <p:cNvPr id="222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473"/>
          </a:p>
        </p:txBody>
      </p:sp>
      <p:sp>
        <p:nvSpPr>
          <p:cNvPr id="2224" name="New shape"/>
          <p:cNvSpPr/>
          <p:nvPr/>
        </p:nvSpPr>
        <p:spPr>
          <a:xfrm>
            <a:off x="0" y="6960616"/>
            <a:ext cx="9619488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第十四页，共八十页。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24" name=""/>
          <p:cNvSpPr/>
          <p:nvPr>
            <p:ph type="title" idx="4294967295"/>
          </p:nvPr>
        </p:nvSpPr>
        <p:spPr>
          <a:xfrm>
            <a:off x="480975" y="1259218"/>
            <a:ext cx="8657540" cy="119742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6194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208" b="1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1pPr>
          </a:lstStyle>
          <a:p/>
        </p:txBody>
      </p:sp>
      <p:sp>
        <p:nvSpPr>
          <p:cNvPr id="2225" name=""/>
          <p:cNvSpPr/>
          <p:nvPr>
            <p:ph type="body" idx="4294967295"/>
          </p:nvPr>
        </p:nvSpPr>
        <p:spPr>
          <a:xfrm>
            <a:off x="480975" y="2925928"/>
            <a:ext cx="8657540" cy="351879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60731" indent="-360731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3366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1pPr>
            <a:lvl2pPr marL="781583" indent="-300609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946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2pPr>
            <a:lvl3pPr marL="1202436" indent="-240487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525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3pPr>
            <a:lvl4pPr marL="1683410" indent="-240487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104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4pPr>
            <a:lvl5pPr marL="2164385" indent="-240487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104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5pPr>
          </a:lstStyle>
          <a:p>
            <a:pPr lvl="0"/>
            <a:r>
              <a:rPr>
                <a:solidFill>
                  <a:srgbClr val="0001BF"/>
                </a:solidFill>
              </a:rPr>
              <a:t>结构特点：</a:t>
            </a:r>
          </a:p>
          <a:p>
            <a:pPr lvl="0">
              <a:buClr>
                <a:schemeClr val="hlink"/>
              </a:buClr>
              <a:buFont typeface="Wingdings" charset="2"/>
              <a:buChar char="ü"/>
            </a:pPr>
            <a:r>
              <a:rPr>
                <a:solidFill>
                  <a:srgbClr val="0001BF"/>
                </a:solidFill>
              </a:rPr>
              <a:t>含卤素</a:t>
            </a:r>
          </a:p>
          <a:p>
            <a:pPr lvl="0">
              <a:buClr>
                <a:schemeClr val="hlink"/>
              </a:buClr>
              <a:buFont typeface="Wingdings" charset="2"/>
              <a:buChar char="ü"/>
            </a:pPr>
            <a:r>
              <a:rPr>
                <a:solidFill>
                  <a:srgbClr val="0001BF"/>
                </a:solidFill>
              </a:rPr>
              <a:t>分子量较大</a:t>
            </a:r>
          </a:p>
          <a:p>
            <a:pPr lvl="0">
              <a:buClr>
                <a:schemeClr val="hlink"/>
              </a:buClr>
              <a:buFont typeface="Wingdings" charset="2"/>
              <a:buChar char="ü"/>
            </a:pPr>
            <a:r>
              <a:rPr>
                <a:solidFill>
                  <a:srgbClr val="0001BF"/>
                </a:solidFill>
              </a:rPr>
              <a:t>结构不稳定，易分解</a:t>
            </a:r>
          </a:p>
          <a:p>
            <a:pPr lvl="0">
              <a:buClr>
                <a:schemeClr val="hlink"/>
              </a:buClr>
              <a:buFont typeface="Wingdings" charset="2"/>
              <a:buChar char="ü"/>
            </a:pPr>
            <a:r>
              <a:rPr>
                <a:solidFill>
                  <a:srgbClr val="0001BF"/>
                </a:solidFill>
              </a:rPr>
              <a:t>存在异构体</a:t>
            </a:r>
          </a:p>
          <a:p>
            <a:pPr lvl="0"/>
            <a:endParaRPr>
              <a:solidFill>
                <a:srgbClr val="0001BF"/>
              </a:solidFill>
            </a:endParaRPr>
          </a:p>
        </p:txBody>
      </p:sp>
      <p:sp>
        <p:nvSpPr>
          <p:cNvPr id="2226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473"/>
          </a:p>
        </p:txBody>
      </p:sp>
      <p:sp>
        <p:nvSpPr>
          <p:cNvPr id="2228" name="New shape"/>
          <p:cNvSpPr/>
          <p:nvPr/>
        </p:nvSpPr>
        <p:spPr>
          <a:xfrm>
            <a:off x="0" y="6960616"/>
            <a:ext cx="9619488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第十五页，共八十页。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28" name=""/>
          <p:cNvSpPr/>
          <p:nvPr>
            <p:ph type="title" idx="4294967295"/>
          </p:nvPr>
        </p:nvSpPr>
        <p:spPr>
          <a:xfrm>
            <a:off x="480975" y="1259218"/>
            <a:ext cx="8657540" cy="119742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6194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208" b="1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1pPr>
          </a:lstStyle>
          <a:p/>
        </p:txBody>
      </p:sp>
      <p:sp>
        <p:nvSpPr>
          <p:cNvPr id="2229" name=""/>
          <p:cNvSpPr/>
          <p:nvPr>
            <p:ph type="body" idx="4294967295"/>
          </p:nvPr>
        </p:nvSpPr>
        <p:spPr>
          <a:xfrm>
            <a:off x="480975" y="2925928"/>
            <a:ext cx="8657540" cy="351879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60731" indent="-360731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3366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1pPr>
            <a:lvl2pPr marL="781583" indent="-300609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946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2pPr>
            <a:lvl3pPr marL="1202436" indent="-240487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525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3pPr>
            <a:lvl4pPr marL="1683410" indent="-240487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104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4pPr>
            <a:lvl5pPr marL="2164385" indent="-240487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104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5pPr>
          </a:lstStyle>
          <a:p>
            <a:pPr lvl="0"/>
            <a:r>
              <a:rPr>
                <a:solidFill>
                  <a:srgbClr val="0001BF"/>
                </a:solidFill>
              </a:rPr>
              <a:t>分析条件</a:t>
            </a:r>
          </a:p>
          <a:p>
            <a:pPr lvl="0">
              <a:buClr>
                <a:schemeClr val="hlink"/>
              </a:buClr>
              <a:buFont typeface="Wingdings" charset="2"/>
              <a:buChar char="Ø"/>
            </a:pPr>
            <a:r>
              <a:rPr>
                <a:solidFill>
                  <a:srgbClr val="0001BF"/>
                </a:solidFill>
              </a:rPr>
              <a:t>GC-ECD</a:t>
            </a:r>
          </a:p>
          <a:p>
            <a:pPr lvl="0">
              <a:buClr>
                <a:schemeClr val="hlink"/>
              </a:buClr>
              <a:buFont typeface="Wingdings" charset="2"/>
              <a:buChar char="Ø"/>
            </a:pPr>
            <a:r>
              <a:rPr>
                <a:solidFill>
                  <a:srgbClr val="0001BF"/>
                </a:solidFill>
              </a:rPr>
              <a:t>色谱柱：SE-54或者DB-5</a:t>
            </a:r>
          </a:p>
        </p:txBody>
      </p:sp>
      <p:sp>
        <p:nvSpPr>
          <p:cNvPr id="2230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473"/>
          </a:p>
        </p:txBody>
      </p:sp>
      <p:sp>
        <p:nvSpPr>
          <p:cNvPr id="2232" name="New shape"/>
          <p:cNvSpPr/>
          <p:nvPr/>
        </p:nvSpPr>
        <p:spPr>
          <a:xfrm>
            <a:off x="0" y="6960616"/>
            <a:ext cx="9619488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第十六页，共八十页。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32" name=""/>
          <p:cNvSpPr/>
          <p:nvPr>
            <p:ph type="title" idx="4294967295"/>
          </p:nvPr>
        </p:nvSpPr>
        <p:spPr>
          <a:xfrm>
            <a:off x="480975" y="1259218"/>
            <a:ext cx="8657540" cy="119742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6194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208" b="1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1pPr>
          </a:lstStyle>
          <a:p>
            <a:pPr lvl="0"/>
            <a:r>
              <a:rPr>
                <a:solidFill>
                  <a:srgbClr val="0001BF"/>
                </a:solidFill>
              </a:rPr>
              <a:t>GC－ECD测定三种菊酯</a:t>
            </a:r>
          </a:p>
        </p:txBody>
      </p:sp>
      <p:pic>
        <p:nvPicPr>
          <p:cNvPr id="2233" name=""/>
          <p:cNvPicPr/>
          <p:nvPr>
            <p:ph type="body" idx="4294967295"/>
          </p:nvPr>
        </p:nvPicPr>
        <p:blipFill>
          <a:blip r:embed="rId2"/>
          <a:stretch>
            <a:fillRect/>
          </a:stretch>
        </p:blipFill>
        <p:spPr>
          <a:xfrm>
            <a:off x="961949" y="2244547"/>
            <a:ext cx="7274738" cy="432877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2234" name=""/>
          <p:cNvSpPr/>
          <p:nvPr/>
        </p:nvSpPr>
        <p:spPr>
          <a:xfrm>
            <a:off x="1843735" y="2885846"/>
            <a:ext cx="4814755" cy="798759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 altLang="en-US"/>
            </a:defPPr>
            <a:lvl1pPr marL="0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80974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61949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42923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23898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spcBef>
                <a:spcPct val="50000"/>
              </a:spcBef>
            </a:pPr>
            <a:r>
              <a:rPr kumimoji="1" sz="1273" b="1">
                <a:solidFill>
                  <a:srgbClr val="0001BF"/>
                </a:solidFill>
                <a:latin typeface="Tahoma" charset="0"/>
              </a:rPr>
              <a:t>线性范围：1、10、50、200ng/ml</a:t>
            </a:r>
            <a:endParaRPr kumimoji="1" sz="1473" b="1">
              <a:latin typeface="Tahoma" charset="0"/>
            </a:endParaRPr>
          </a:p>
          <a:p>
            <a:pPr lvl="0">
              <a:spcBef>
                <a:spcPct val="50000"/>
              </a:spcBef>
            </a:pPr>
            <a:r>
              <a:rPr kumimoji="1" sz="1073" b="1">
                <a:solidFill>
                  <a:srgbClr val="0001BF"/>
                </a:solidFill>
                <a:latin typeface="Tahoma" charset="0"/>
              </a:rPr>
              <a:t>相关系数均&gt;0.995</a:t>
            </a:r>
            <a:endParaRPr kumimoji="1" sz="1473" b="1">
              <a:latin typeface="Tahoma" charset="0"/>
            </a:endParaRPr>
          </a:p>
          <a:p>
            <a:pPr lvl="0">
              <a:spcBef>
                <a:spcPct val="50000"/>
              </a:spcBef>
            </a:pPr>
            <a:r>
              <a:rPr kumimoji="1" sz="1173" b="1">
                <a:solidFill>
                  <a:srgbClr val="0001BF"/>
                </a:solidFill>
                <a:latin typeface="Tahoma" charset="0"/>
              </a:rPr>
              <a:t>〔氯氰菊酯、氰戊菊酯、溴氰菊酯〕</a:t>
            </a:r>
            <a:endParaRPr kumimoji="1" sz="1473" b="1">
              <a:latin typeface="Tahoma" charset="0"/>
            </a:endParaRPr>
          </a:p>
        </p:txBody>
      </p:sp>
      <p:sp>
        <p:nvSpPr>
          <p:cNvPr id="2235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473"/>
          </a:p>
        </p:txBody>
      </p:sp>
      <p:sp>
        <p:nvSpPr>
          <p:cNvPr id="2237" name="New shape"/>
          <p:cNvSpPr/>
          <p:nvPr/>
        </p:nvSpPr>
        <p:spPr>
          <a:xfrm>
            <a:off x="0" y="6960616"/>
            <a:ext cx="9619488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第十七页，共八十页。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237" name=""/>
          <p:cNvPicPr/>
          <p:nvPr>
            <p:ph type="title" idx="4294967295"/>
          </p:nvPr>
        </p:nvPicPr>
        <p:blipFill>
          <a:blip r:embed="rId2"/>
          <a:stretch>
            <a:fillRect/>
          </a:stretch>
        </p:blipFill>
        <p:spPr>
          <a:xfrm>
            <a:off x="870097" y="1334370"/>
            <a:ext cx="7518565" cy="272552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pic>
        <p:nvPicPr>
          <p:cNvPr id="2238" name=""/>
          <p:cNvPicPr/>
          <p:nvPr>
            <p:ph type="body" idx="4294967295"/>
          </p:nvPr>
        </p:nvPicPr>
        <p:blipFill>
          <a:blip r:embed="rId3"/>
          <a:stretch>
            <a:fillRect/>
          </a:stretch>
        </p:blipFill>
        <p:spPr>
          <a:xfrm>
            <a:off x="567817" y="4365511"/>
            <a:ext cx="8148175" cy="221448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2239" name=""/>
          <p:cNvSpPr/>
          <p:nvPr/>
        </p:nvSpPr>
        <p:spPr>
          <a:xfrm>
            <a:off x="2885847" y="961949"/>
            <a:ext cx="4809744" cy="561137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zh-CN" altLang="en-US"/>
            </a:defPPr>
            <a:lvl1pPr marL="0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1pPr>
            <a:lvl2pPr marL="480974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2pPr>
            <a:lvl3pPr marL="961949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3pPr>
            <a:lvl4pPr marL="1442923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4pPr>
            <a:lvl5pPr marL="1923898" indent="0" algn="l" defTabSz="961949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94" b="0" i="0" u="none" kern="1200">
                <a:solidFill>
                  <a:schemeClr val="tx1"/>
                </a:solidFill>
                <a:latin typeface="Arial" pitchFamily="34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spcBef>
                <a:spcPct val="50000"/>
              </a:spcBef>
            </a:pPr>
            <a:r>
              <a:rPr kumimoji="1" sz="1173" b="1">
                <a:solidFill>
                  <a:srgbClr val="0001BF"/>
                </a:solidFill>
                <a:latin typeface="Tahoma" charset="0"/>
              </a:rPr>
              <a:t>拟除虫菊酯农药检测</a:t>
            </a:r>
            <a:endParaRPr kumimoji="1" sz="1473" b="1">
              <a:latin typeface="Tahoma" charset="0"/>
            </a:endParaRPr>
          </a:p>
          <a:p>
            <a:pPr lvl="0">
              <a:spcBef>
                <a:spcPct val="50000"/>
              </a:spcBef>
            </a:pPr>
            <a:r>
              <a:rPr kumimoji="1" sz="1273" b="1">
                <a:solidFill>
                  <a:srgbClr val="0001BF"/>
                </a:solidFill>
                <a:latin typeface="Tahoma" charset="0"/>
              </a:rPr>
              <a:t>上：混合对照品   下：丹参样品＋混合对照品</a:t>
            </a:r>
            <a:endParaRPr kumimoji="1" sz="1473" b="1">
              <a:latin typeface="Tahoma" charset="0"/>
            </a:endParaRPr>
          </a:p>
        </p:txBody>
      </p:sp>
      <p:sp>
        <p:nvSpPr>
          <p:cNvPr id="2240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473"/>
          </a:p>
        </p:txBody>
      </p:sp>
      <p:sp>
        <p:nvSpPr>
          <p:cNvPr id="2242" name="New shape"/>
          <p:cNvSpPr/>
          <p:nvPr/>
        </p:nvSpPr>
        <p:spPr>
          <a:xfrm>
            <a:off x="0" y="6960616"/>
            <a:ext cx="9619488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第十八页，共八十页。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42" name=""/>
          <p:cNvSpPr/>
          <p:nvPr>
            <p:ph type="title" idx="4294967295"/>
          </p:nvPr>
        </p:nvSpPr>
        <p:spPr>
          <a:xfrm>
            <a:off x="642970" y="652990"/>
            <a:ext cx="8787803" cy="379101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6194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208" b="1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1pPr>
          </a:lstStyle>
          <a:p>
            <a:pPr lvl="0"/>
            <a:endParaRPr sz="3787"/>
          </a:p>
        </p:txBody>
      </p:sp>
      <p:sp>
        <p:nvSpPr>
          <p:cNvPr id="2243" name=""/>
          <p:cNvSpPr/>
          <p:nvPr>
            <p:ph type="body" idx="4294967295"/>
          </p:nvPr>
        </p:nvSpPr>
        <p:spPr>
          <a:xfrm>
            <a:off x="480975" y="2084222"/>
            <a:ext cx="8737702" cy="432877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60731" indent="-360731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3366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1pPr>
            <a:lvl2pPr marL="781583" indent="-300609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946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2pPr>
            <a:lvl3pPr marL="1202436" indent="-240487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525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3pPr>
            <a:lvl4pPr marL="1683410" indent="-240487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104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4pPr>
            <a:lvl5pPr marL="2164385" indent="-240487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104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5pPr>
          </a:lstStyle>
          <a:p>
            <a:pPr lvl="0">
              <a:lnSpc>
                <a:spcPct val="90000"/>
              </a:lnSpc>
            </a:pPr>
            <a:r>
              <a:rPr sz="2646">
                <a:solidFill>
                  <a:srgbClr val="0001BF"/>
                </a:solidFill>
              </a:rPr>
              <a:t>分别以具体农药为例，对其各个方面进行介绍</a:t>
            </a:r>
            <a:endParaRPr sz="2946"/>
          </a:p>
          <a:p>
            <a:pPr lvl="0">
              <a:lnSpc>
                <a:spcPct val="90000"/>
              </a:lnSpc>
            </a:pPr>
            <a:r>
              <a:rPr sz="2646">
                <a:solidFill>
                  <a:srgbClr val="0001BF"/>
                </a:solidFill>
              </a:rPr>
              <a:t>首先以有机氯农药滴滴涕为例：</a:t>
            </a:r>
            <a:endParaRPr sz="2946"/>
          </a:p>
          <a:p>
            <a:pPr lvl="0">
              <a:lnSpc>
                <a:spcPct val="90000"/>
              </a:lnSpc>
            </a:pPr>
            <a:r>
              <a:rPr sz="2646">
                <a:solidFill>
                  <a:srgbClr val="0001BF"/>
                </a:solidFill>
              </a:rPr>
              <a:t>中文名称：滴滴涕〔p,p'-DDT〕 。</a:t>
            </a:r>
            <a:endParaRPr sz="2946"/>
          </a:p>
          <a:p>
            <a:pPr lvl="0">
              <a:lnSpc>
                <a:spcPct val="90000"/>
              </a:lnSpc>
            </a:pPr>
            <a:r>
              <a:rPr sz="2546">
                <a:solidFill>
                  <a:srgbClr val="0001BF"/>
                </a:solidFill>
              </a:rPr>
              <a:t>英文名称：2,2-bis(4-Chlorophenyl)-1,1,1-trichloroethane；p,p'-DDT。</a:t>
            </a:r>
            <a:endParaRPr sz="2946"/>
          </a:p>
          <a:p>
            <a:pPr lvl="0">
              <a:lnSpc>
                <a:spcPct val="90000"/>
              </a:lnSpc>
            </a:pPr>
            <a:r>
              <a:rPr sz="2846">
                <a:solidFill>
                  <a:srgbClr val="0001BF"/>
                </a:solidFill>
              </a:rPr>
              <a:t>别名：2,2-双(4-氯苯基)-1,1,1-三氯乙烷。</a:t>
            </a:r>
            <a:endParaRPr sz="2946"/>
          </a:p>
          <a:p>
            <a:pPr lvl="0">
              <a:lnSpc>
                <a:spcPct val="90000"/>
              </a:lnSpc>
            </a:pPr>
            <a:r>
              <a:rPr sz="2546">
                <a:solidFill>
                  <a:srgbClr val="0001BF"/>
                </a:solidFill>
              </a:rPr>
              <a:t>分子式：C14H9Cl5。</a:t>
            </a:r>
            <a:endParaRPr sz="2946"/>
          </a:p>
          <a:p>
            <a:pPr lvl="0">
              <a:lnSpc>
                <a:spcPct val="90000"/>
              </a:lnSpc>
            </a:pPr>
            <a:r>
              <a:rPr sz="2546">
                <a:solidFill>
                  <a:srgbClr val="0001BF"/>
                </a:solidFill>
              </a:rPr>
              <a:t>分子量：354.5。</a:t>
            </a:r>
            <a:endParaRPr sz="2946"/>
          </a:p>
          <a:p>
            <a:pPr lvl="0">
              <a:lnSpc>
                <a:spcPct val="90000"/>
              </a:lnSpc>
            </a:pPr>
            <a:r>
              <a:rPr sz="2646">
                <a:solidFill>
                  <a:srgbClr val="0001BF"/>
                </a:solidFill>
              </a:rPr>
              <a:t>危险标记：14(有毒品)。</a:t>
            </a:r>
            <a:endParaRPr sz="2946"/>
          </a:p>
        </p:txBody>
      </p:sp>
      <p:sp>
        <p:nvSpPr>
          <p:cNvPr id="2244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473"/>
          </a:p>
        </p:txBody>
      </p:sp>
      <p:sp>
        <p:nvSpPr>
          <p:cNvPr id="2246" name="New shape"/>
          <p:cNvSpPr/>
          <p:nvPr/>
        </p:nvSpPr>
        <p:spPr>
          <a:xfrm>
            <a:off x="0" y="6960616"/>
            <a:ext cx="9619488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第十九页，共八十页。</a:t>
            </a: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46" name=""/>
          <p:cNvSpPr/>
          <p:nvPr>
            <p:ph type="title" idx="4294967295"/>
          </p:nvPr>
        </p:nvSpPr>
        <p:spPr>
          <a:xfrm>
            <a:off x="480975" y="1259218"/>
            <a:ext cx="8657540" cy="119742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6194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208" b="1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1pPr>
          </a:lstStyle>
          <a:p>
            <a:pPr lvl="0"/>
            <a:r>
              <a:rPr>
                <a:solidFill>
                  <a:srgbClr val="0001BF"/>
                </a:solidFill>
              </a:rPr>
              <a:t>理化性质</a:t>
            </a:r>
          </a:p>
        </p:txBody>
      </p:sp>
      <p:sp>
        <p:nvSpPr>
          <p:cNvPr id="2247" name=""/>
          <p:cNvSpPr/>
          <p:nvPr>
            <p:ph type="body" idx="4294967295"/>
          </p:nvPr>
        </p:nvSpPr>
        <p:spPr>
          <a:xfrm>
            <a:off x="480975" y="2925928"/>
            <a:ext cx="8657540" cy="351879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60731" indent="-360731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3366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1pPr>
            <a:lvl2pPr marL="781583" indent="-300609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946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2pPr>
            <a:lvl3pPr marL="1202436" indent="-240487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525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3pPr>
            <a:lvl4pPr marL="1683410" indent="-240487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104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4pPr>
            <a:lvl5pPr marL="2164385" indent="-240487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104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5pPr>
          </a:lstStyle>
          <a:p>
            <a:pPr lvl="0" algn="just">
              <a:lnSpc>
                <a:spcPct val="90000"/>
              </a:lnSpc>
            </a:pPr>
            <a:r>
              <a:rPr sz="2546">
                <a:solidFill>
                  <a:srgbClr val="3368BE"/>
                </a:solidFill>
                <a:latin typeface="宋体" charset="-122"/>
              </a:rPr>
              <a:t>主要成分：乳剂、可湿性粉剂、粉剂和气溶胶。</a:t>
            </a:r>
            <a:endParaRPr sz="2946">
              <a:solidFill>
                <a:srgbClr val="3366FF"/>
              </a:solidFill>
              <a:latin typeface="宋体" charset="-122"/>
            </a:endParaRPr>
          </a:p>
          <a:p>
            <a:pPr lvl="0" algn="just">
              <a:lnSpc>
                <a:spcPct val="90000"/>
              </a:lnSpc>
            </a:pPr>
            <a:r>
              <a:rPr sz="2646">
                <a:solidFill>
                  <a:srgbClr val="3368BE"/>
                </a:solidFill>
                <a:latin typeface="宋体" charset="-122"/>
              </a:rPr>
              <a:t>外观与性状：白色或淡黄色粉末。</a:t>
            </a:r>
            <a:endParaRPr sz="2946">
              <a:solidFill>
                <a:srgbClr val="3366FF"/>
              </a:solidFill>
              <a:latin typeface="宋体" charset="-122"/>
            </a:endParaRPr>
          </a:p>
          <a:p>
            <a:pPr lvl="0" algn="just">
              <a:lnSpc>
                <a:spcPct val="90000"/>
              </a:lnSpc>
            </a:pPr>
            <a:r>
              <a:rPr sz="2846">
                <a:solidFill>
                  <a:srgbClr val="3368BE"/>
                </a:solidFill>
                <a:latin typeface="宋体" charset="-122"/>
              </a:rPr>
              <a:t>熔点(℃)：107～109。</a:t>
            </a:r>
            <a:endParaRPr sz="2946">
              <a:solidFill>
                <a:srgbClr val="3366FF"/>
              </a:solidFill>
              <a:latin typeface="宋体" charset="-122"/>
            </a:endParaRPr>
          </a:p>
          <a:p>
            <a:pPr lvl="0" algn="just">
              <a:lnSpc>
                <a:spcPct val="90000"/>
              </a:lnSpc>
            </a:pPr>
            <a:r>
              <a:rPr sz="2646">
                <a:solidFill>
                  <a:srgbClr val="3368BE"/>
                </a:solidFill>
                <a:latin typeface="宋体" charset="-122"/>
              </a:rPr>
              <a:t>沸点(℃)：260。</a:t>
            </a:r>
            <a:endParaRPr sz="2946">
              <a:solidFill>
                <a:srgbClr val="3366FF"/>
              </a:solidFill>
              <a:latin typeface="宋体" charset="-122"/>
            </a:endParaRPr>
          </a:p>
          <a:p>
            <a:pPr lvl="0" algn="just">
              <a:lnSpc>
                <a:spcPct val="90000"/>
              </a:lnSpc>
            </a:pPr>
            <a:r>
              <a:rPr sz="2646">
                <a:solidFill>
                  <a:srgbClr val="3368BE"/>
                </a:solidFill>
                <a:latin typeface="宋体" charset="-122"/>
              </a:rPr>
              <a:t>稳定性和反响活性： DDT化学性质稳定，在常温下不分解。对酸稳定，强碱及含铁溶液易促进其分解。当温度高于熔点时，特别是有催化剂或光的情况下，p,p'-DDT经脱氯化氢可形成DDE。</a:t>
            </a:r>
            <a:endParaRPr sz="2946">
              <a:solidFill>
                <a:srgbClr val="3366FF"/>
              </a:solidFill>
              <a:latin typeface="宋体" charset="-122"/>
            </a:endParaRPr>
          </a:p>
          <a:p>
            <a:pPr lvl="0" algn="just">
              <a:lnSpc>
                <a:spcPct val="90000"/>
              </a:lnSpc>
            </a:pPr>
            <a:endParaRPr sz="2946">
              <a:solidFill>
                <a:srgbClr val="3366FF"/>
              </a:solidFill>
              <a:latin typeface="宋体" charset="-122"/>
            </a:endParaRPr>
          </a:p>
          <a:p>
            <a:pPr lvl="0" algn="just">
              <a:lnSpc>
                <a:spcPct val="90000"/>
              </a:lnSpc>
            </a:pPr>
            <a:endParaRPr sz="2946">
              <a:solidFill>
                <a:srgbClr val="3366FF"/>
              </a:solidFill>
              <a:latin typeface="宋体" charset="-122"/>
            </a:endParaRPr>
          </a:p>
        </p:txBody>
      </p:sp>
      <p:sp>
        <p:nvSpPr>
          <p:cNvPr id="2248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473"/>
          </a:p>
        </p:txBody>
      </p:sp>
      <p:sp>
        <p:nvSpPr>
          <p:cNvPr id="2250" name="New shape"/>
          <p:cNvSpPr/>
          <p:nvPr/>
        </p:nvSpPr>
        <p:spPr>
          <a:xfrm>
            <a:off x="0" y="6960616"/>
            <a:ext cx="9619488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第二十页，共八十页。</a:t>
            </a: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0" name=""/>
          <p:cNvSpPr/>
          <p:nvPr>
            <p:ph type="title" idx="4294967295"/>
          </p:nvPr>
        </p:nvSpPr>
        <p:spPr>
          <a:xfrm>
            <a:off x="480975" y="1259218"/>
            <a:ext cx="8657540" cy="119742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6194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208" b="1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1pPr>
          </a:lstStyle>
          <a:p>
            <a:pPr lvl="0"/>
            <a:r>
              <a:rPr>
                <a:solidFill>
                  <a:srgbClr val="0001BF"/>
                </a:solidFill>
              </a:rPr>
              <a:t>理化性质</a:t>
            </a:r>
          </a:p>
        </p:txBody>
      </p:sp>
      <p:sp>
        <p:nvSpPr>
          <p:cNvPr id="2251" name=""/>
          <p:cNvSpPr/>
          <p:nvPr>
            <p:ph type="body" idx="4294967295"/>
          </p:nvPr>
        </p:nvSpPr>
        <p:spPr>
          <a:xfrm>
            <a:off x="561137" y="2122634"/>
            <a:ext cx="8859617" cy="432877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60731" indent="-360731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3366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1pPr>
            <a:lvl2pPr marL="781583" indent="-300609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946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2pPr>
            <a:lvl3pPr marL="1202436" indent="-240487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525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3pPr>
            <a:lvl4pPr marL="1683410" indent="-240487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104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4pPr>
            <a:lvl5pPr marL="2164385" indent="-240487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104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5pPr>
          </a:lstStyle>
          <a:p>
            <a:pPr lvl="0" algn="just"/>
            <a:r>
              <a:rPr>
                <a:solidFill>
                  <a:srgbClr val="3368BE"/>
                </a:solidFill>
                <a:latin typeface="宋体" charset="-122"/>
              </a:rPr>
              <a:t>危险特性：遇明火、高热可燃。其粉体与空气可形成爆炸性混合物, 当到达一定浓度时遇火星会发生爆炸。受高热分解放出有毒的气体。 </a:t>
            </a:r>
            <a:endParaRPr>
              <a:solidFill>
                <a:srgbClr val="3366FF"/>
              </a:solidFill>
              <a:latin typeface="宋体" charset="-122"/>
            </a:endParaRPr>
          </a:p>
          <a:p>
            <a:pPr lvl="0" algn="just"/>
            <a:r>
              <a:rPr>
                <a:solidFill>
                  <a:srgbClr val="3368BE"/>
                </a:solidFill>
                <a:latin typeface="宋体" charset="-122"/>
              </a:rPr>
              <a:t>溶解性：DDT在水中极不易溶解，在有机溶剂中的溶解情况如下(g/100 ml)：苯为106，环己酮为100，氯仿为96，石油溶剂为4～10，乙醇为1.5。</a:t>
            </a:r>
            <a:endParaRPr>
              <a:solidFill>
                <a:srgbClr val="3366FF"/>
              </a:solidFill>
              <a:latin typeface="宋体" charset="-122"/>
            </a:endParaRPr>
          </a:p>
        </p:txBody>
      </p:sp>
      <p:sp>
        <p:nvSpPr>
          <p:cNvPr id="225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473"/>
          </a:p>
        </p:txBody>
      </p:sp>
      <p:sp>
        <p:nvSpPr>
          <p:cNvPr id="2254" name="New shape"/>
          <p:cNvSpPr/>
          <p:nvPr/>
        </p:nvSpPr>
        <p:spPr>
          <a:xfrm>
            <a:off x="0" y="6960616"/>
            <a:ext cx="9619488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第二十一页，共八十页。</a:t>
            </a: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4" name=""/>
          <p:cNvSpPr/>
          <p:nvPr>
            <p:ph type="title" idx="4294967295"/>
          </p:nvPr>
        </p:nvSpPr>
        <p:spPr>
          <a:xfrm>
            <a:off x="492665" y="880117"/>
            <a:ext cx="8657540" cy="1197425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6194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208" b="1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1pPr>
          </a:lstStyle>
          <a:p>
            <a:pPr lvl="0"/>
            <a:r>
              <a:rPr>
                <a:solidFill>
                  <a:srgbClr val="0001BF"/>
                </a:solidFill>
              </a:rPr>
              <a:t>应急防护</a:t>
            </a:r>
          </a:p>
        </p:txBody>
      </p:sp>
      <p:sp>
        <p:nvSpPr>
          <p:cNvPr id="2255" name=""/>
          <p:cNvSpPr/>
          <p:nvPr>
            <p:ph type="body" idx="4294967295"/>
          </p:nvPr>
        </p:nvSpPr>
        <p:spPr>
          <a:xfrm>
            <a:off x="340690" y="1865447"/>
            <a:ext cx="8939779" cy="432877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60731" indent="-360731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3366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1pPr>
            <a:lvl2pPr marL="781583" indent="-300609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946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2pPr>
            <a:lvl3pPr marL="1202436" indent="-240487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525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3pPr>
            <a:lvl4pPr marL="1683410" indent="-240487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104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4pPr>
            <a:lvl5pPr marL="2164385" indent="-240487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104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5pPr>
          </a:lstStyle>
          <a:p>
            <a:pPr lvl="0" algn="just">
              <a:lnSpc>
                <a:spcPct val="90000"/>
              </a:lnSpc>
              <a:buNone/>
            </a:pPr>
            <a:r>
              <a:rPr sz="2746">
                <a:solidFill>
                  <a:srgbClr val="3368BE"/>
                </a:solidFill>
                <a:latin typeface="宋体" charset="-122"/>
              </a:rPr>
              <a:t>  皮肤接触：用肥皂水及清水彻底冲洗。就医。</a:t>
            </a:r>
            <a:endParaRPr sz="2946">
              <a:solidFill>
                <a:srgbClr val="3366FF"/>
              </a:solidFill>
              <a:latin typeface="宋体" charset="-122"/>
            </a:endParaRPr>
          </a:p>
          <a:p>
            <a:pPr lvl="0" algn="just">
              <a:lnSpc>
                <a:spcPct val="90000"/>
              </a:lnSpc>
              <a:buNone/>
            </a:pPr>
            <a:r>
              <a:rPr sz="2846">
                <a:solidFill>
                  <a:srgbClr val="3368BE"/>
                </a:solidFill>
                <a:latin typeface="宋体" charset="-122"/>
              </a:rPr>
              <a:t>眼睛接触：拉开眼睑，用流动清水冲洗15 min。就医。 </a:t>
            </a:r>
            <a:endParaRPr sz="2946">
              <a:solidFill>
                <a:srgbClr val="3366FF"/>
              </a:solidFill>
              <a:latin typeface="宋体" charset="-122"/>
            </a:endParaRPr>
          </a:p>
          <a:p>
            <a:pPr lvl="0" algn="just">
              <a:lnSpc>
                <a:spcPct val="90000"/>
              </a:lnSpc>
              <a:buNone/>
            </a:pPr>
            <a:r>
              <a:rPr sz="2546">
                <a:solidFill>
                  <a:srgbClr val="3368BE"/>
                </a:solidFill>
                <a:latin typeface="宋体" charset="-122"/>
              </a:rPr>
              <a:t>  吸入：脱离现场至空气新鲜处。就医。</a:t>
            </a:r>
            <a:endParaRPr sz="2946">
              <a:solidFill>
                <a:srgbClr val="3366FF"/>
              </a:solidFill>
              <a:latin typeface="宋体" charset="-122"/>
            </a:endParaRPr>
          </a:p>
          <a:p>
            <a:pPr lvl="0" algn="just">
              <a:lnSpc>
                <a:spcPct val="90000"/>
              </a:lnSpc>
              <a:buNone/>
            </a:pPr>
            <a:r>
              <a:rPr sz="2846">
                <a:solidFill>
                  <a:srgbClr val="3368BE"/>
                </a:solidFill>
                <a:latin typeface="宋体" charset="-122"/>
              </a:rPr>
              <a:t>  食入：误服者，饮适量温水，催吐。就医。</a:t>
            </a:r>
            <a:endParaRPr sz="2946">
              <a:solidFill>
                <a:srgbClr val="3366FF"/>
              </a:solidFill>
              <a:latin typeface="宋体" charset="-122"/>
            </a:endParaRPr>
          </a:p>
          <a:p>
            <a:pPr lvl="0" algn="just">
              <a:lnSpc>
                <a:spcPct val="90000"/>
              </a:lnSpc>
              <a:buNone/>
            </a:pPr>
            <a:r>
              <a:rPr sz="2646">
                <a:solidFill>
                  <a:srgbClr val="3368BE"/>
                </a:solidFill>
                <a:latin typeface="宋体" charset="-122"/>
              </a:rPr>
              <a:t>  呼吸系统防护：生产操作或农业使用时，必须佩戴防毒口罩。紧急事态抢救或逃生时，应该佩戴自给式呼吸器。</a:t>
            </a:r>
            <a:endParaRPr sz="2946">
              <a:solidFill>
                <a:srgbClr val="3366FF"/>
              </a:solidFill>
              <a:latin typeface="宋体" charset="-122"/>
            </a:endParaRPr>
          </a:p>
          <a:p>
            <a:pPr lvl="0" algn="just">
              <a:lnSpc>
                <a:spcPct val="90000"/>
              </a:lnSpc>
              <a:buNone/>
            </a:pPr>
            <a:r>
              <a:rPr sz="2646">
                <a:solidFill>
                  <a:srgbClr val="3368BE"/>
                </a:solidFill>
                <a:latin typeface="宋体" charset="-122"/>
              </a:rPr>
              <a:t>  眼睛防护：戴化学平安防护眼镜。</a:t>
            </a:r>
            <a:endParaRPr sz="2946">
              <a:solidFill>
                <a:srgbClr val="3366FF"/>
              </a:solidFill>
              <a:latin typeface="宋体" charset="-122"/>
            </a:endParaRPr>
          </a:p>
          <a:p>
            <a:pPr lvl="0" algn="just">
              <a:lnSpc>
                <a:spcPct val="90000"/>
              </a:lnSpc>
              <a:buNone/>
            </a:pPr>
            <a:r>
              <a:rPr sz="2546">
                <a:solidFill>
                  <a:srgbClr val="3368BE"/>
                </a:solidFill>
                <a:latin typeface="宋体" charset="-122"/>
              </a:rPr>
              <a:t>  身体防护：穿相应的防护服。</a:t>
            </a:r>
            <a:endParaRPr sz="2946">
              <a:solidFill>
                <a:srgbClr val="3366FF"/>
              </a:solidFill>
              <a:latin typeface="宋体" charset="-122"/>
            </a:endParaRPr>
          </a:p>
        </p:txBody>
      </p:sp>
      <p:sp>
        <p:nvSpPr>
          <p:cNvPr id="2256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473"/>
          </a:p>
        </p:txBody>
      </p:sp>
      <p:sp>
        <p:nvSpPr>
          <p:cNvPr id="2258" name="New shape"/>
          <p:cNvSpPr/>
          <p:nvPr/>
        </p:nvSpPr>
        <p:spPr>
          <a:xfrm>
            <a:off x="0" y="6960616"/>
            <a:ext cx="9619488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第二十二页，共八十页。</a:t>
            </a: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8" name=""/>
          <p:cNvSpPr/>
          <p:nvPr>
            <p:ph type="title" idx="4294967295"/>
          </p:nvPr>
        </p:nvSpPr>
        <p:spPr>
          <a:xfrm>
            <a:off x="480975" y="1259218"/>
            <a:ext cx="8657540" cy="119742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6194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208" b="1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1pPr>
          </a:lstStyle>
          <a:p>
            <a:pPr lvl="0"/>
            <a:r>
              <a:rPr>
                <a:solidFill>
                  <a:srgbClr val="0001BF"/>
                </a:solidFill>
              </a:rPr>
              <a:t>应急防护</a:t>
            </a:r>
          </a:p>
        </p:txBody>
      </p:sp>
      <p:sp>
        <p:nvSpPr>
          <p:cNvPr id="2259" name=""/>
          <p:cNvSpPr/>
          <p:nvPr>
            <p:ph type="body" idx="4294967295"/>
          </p:nvPr>
        </p:nvSpPr>
        <p:spPr>
          <a:xfrm>
            <a:off x="480975" y="2925928"/>
            <a:ext cx="8657540" cy="351879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60731" indent="-360731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3366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1pPr>
            <a:lvl2pPr marL="781583" indent="-300609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946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2pPr>
            <a:lvl3pPr marL="1202436" indent="-240487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525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3pPr>
            <a:lvl4pPr marL="1683410" indent="-240487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104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4pPr>
            <a:lvl5pPr marL="2164385" indent="-240487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104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5pPr>
          </a:lstStyle>
          <a:p>
            <a:pPr lvl="0" algn="just"/>
            <a:r>
              <a:rPr>
                <a:solidFill>
                  <a:srgbClr val="3368BE"/>
                </a:solidFill>
                <a:latin typeface="宋体" charset="-122"/>
              </a:rPr>
              <a:t>手防护</a:t>
            </a:r>
            <a:r>
              <a:rPr>
                <a:solidFill>
                  <a:srgbClr val="0001BF"/>
                </a:solidFill>
                <a:latin typeface="宋体" charset="-122"/>
              </a:rPr>
              <a:t>：戴防护手套。</a:t>
            </a:r>
            <a:endParaRPr>
              <a:latin typeface="宋体" charset="-122"/>
              <a:ea typeface="Times New Roman" charset="0"/>
            </a:endParaRPr>
          </a:p>
          <a:p>
            <a:pPr lvl="0" algn="just">
              <a:buNone/>
            </a:pPr>
            <a:r>
              <a:rPr>
                <a:solidFill>
                  <a:srgbClr val="3368BE"/>
                </a:solidFill>
                <a:latin typeface="宋体" charset="-122"/>
              </a:rPr>
              <a:t>  其他防护</a:t>
            </a:r>
            <a:r>
              <a:rPr>
                <a:solidFill>
                  <a:srgbClr val="0001BF"/>
                </a:solidFill>
                <a:latin typeface="宋体" charset="-122"/>
              </a:rPr>
              <a:t>：工作现场禁止吸烟、进食入饮水。工作后，淋浴更衣。工作服不要带到非作业场所，单独存放被毒物污染的衣服，洗后再用。注意个人清洁卫生。</a:t>
            </a:r>
            <a:endParaRPr>
              <a:latin typeface="宋体" charset="-122"/>
              <a:ea typeface="Times New Roman" charset="0"/>
            </a:endParaRPr>
          </a:p>
          <a:p>
            <a:pPr lvl="0"/>
            <a:endParaRPr>
              <a:solidFill>
                <a:srgbClr val="0001BF"/>
              </a:solidFill>
              <a:latin typeface="宋体" charset="-122"/>
            </a:endParaRPr>
          </a:p>
        </p:txBody>
      </p:sp>
      <p:sp>
        <p:nvSpPr>
          <p:cNvPr id="2260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473"/>
          </a:p>
        </p:txBody>
      </p:sp>
      <p:sp>
        <p:nvSpPr>
          <p:cNvPr id="2262" name="New shape"/>
          <p:cNvSpPr/>
          <p:nvPr/>
        </p:nvSpPr>
        <p:spPr>
          <a:xfrm>
            <a:off x="0" y="6960616"/>
            <a:ext cx="9619488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第二十三页，共八十页。</a:t>
            </a: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62" name=""/>
          <p:cNvSpPr/>
          <p:nvPr>
            <p:ph type="title" idx="4294967295"/>
          </p:nvPr>
        </p:nvSpPr>
        <p:spPr>
          <a:xfrm>
            <a:off x="415843" y="955269"/>
            <a:ext cx="8657540" cy="119742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6194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208" b="1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1pPr>
          </a:lstStyle>
          <a:p>
            <a:pPr lvl="0"/>
            <a:r>
              <a:rPr>
                <a:solidFill>
                  <a:srgbClr val="0001BF"/>
                </a:solidFill>
              </a:rPr>
              <a:t>应急处理</a:t>
            </a:r>
          </a:p>
        </p:txBody>
      </p:sp>
      <p:sp>
        <p:nvSpPr>
          <p:cNvPr id="2263" name=""/>
          <p:cNvSpPr/>
          <p:nvPr>
            <p:ph type="body" idx="4294967295"/>
          </p:nvPr>
        </p:nvSpPr>
        <p:spPr>
          <a:xfrm>
            <a:off x="320650" y="2122634"/>
            <a:ext cx="9100103" cy="432877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60731" indent="-360731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3366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1pPr>
            <a:lvl2pPr marL="781583" indent="-300609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946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2pPr>
            <a:lvl3pPr marL="1202436" indent="-240487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525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3pPr>
            <a:lvl4pPr marL="1683410" indent="-240487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104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4pPr>
            <a:lvl5pPr marL="2164385" indent="-240487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104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5pPr>
          </a:lstStyle>
          <a:p>
            <a:pPr lvl="0" algn="just">
              <a:buNone/>
            </a:pPr>
            <a:r>
              <a:rPr sz="2746">
                <a:solidFill>
                  <a:srgbClr val="3368BE"/>
                </a:solidFill>
                <a:latin typeface="宋体" charset="-122"/>
              </a:rPr>
              <a:t>  泄漏应急处理：隔离泄漏污染区，周围设警告标志，建议应急处理人员戴好防毒面具，穿化学防护服。不要直接接触泄漏物，防止扬尘，收集于枯燥净洁有盖的容器中，转移到平安场所。也可以用大量水冲洗，经稀释的洗水放入废水系统。如大量泄漏，收集回收或无害处理后废弃。</a:t>
            </a:r>
            <a:endParaRPr sz="2946">
              <a:solidFill>
                <a:srgbClr val="3366FF"/>
              </a:solidFill>
              <a:latin typeface="宋体" charset="-122"/>
            </a:endParaRPr>
          </a:p>
          <a:p>
            <a:pPr lvl="0" algn="just">
              <a:buNone/>
            </a:pPr>
            <a:r>
              <a:rPr sz="2746">
                <a:solidFill>
                  <a:srgbClr val="3368BE"/>
                </a:solidFill>
                <a:latin typeface="宋体" charset="-122"/>
              </a:rPr>
              <a:t>有害燃烧产物：一氧化碳、二氧化碳、氯化氢。 </a:t>
            </a:r>
            <a:endParaRPr sz="2946">
              <a:solidFill>
                <a:srgbClr val="3366FF"/>
              </a:solidFill>
              <a:latin typeface="宋体" charset="-122"/>
            </a:endParaRPr>
          </a:p>
          <a:p>
            <a:pPr lvl="0" algn="just">
              <a:buNone/>
            </a:pPr>
            <a:r>
              <a:rPr sz="2846">
                <a:solidFill>
                  <a:srgbClr val="3368BE"/>
                </a:solidFill>
                <a:latin typeface="宋体" charset="-122"/>
              </a:rPr>
              <a:t>灭火方法：抗溶性泡沫、二氧化碳、干粉。 </a:t>
            </a:r>
            <a:endParaRPr sz="2946">
              <a:solidFill>
                <a:srgbClr val="3366FF"/>
              </a:solidFill>
              <a:latin typeface="宋体" charset="-122"/>
            </a:endParaRPr>
          </a:p>
        </p:txBody>
      </p:sp>
      <p:sp>
        <p:nvSpPr>
          <p:cNvPr id="2264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473"/>
          </a:p>
        </p:txBody>
      </p:sp>
      <p:sp>
        <p:nvSpPr>
          <p:cNvPr id="2266" name="New shape"/>
          <p:cNvSpPr/>
          <p:nvPr/>
        </p:nvSpPr>
        <p:spPr>
          <a:xfrm>
            <a:off x="0" y="6960616"/>
            <a:ext cx="9619488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第二十四页，共八十页。</a:t>
            </a:r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66" name=""/>
          <p:cNvSpPr/>
          <p:nvPr>
            <p:ph type="title" idx="4294967295"/>
          </p:nvPr>
        </p:nvSpPr>
        <p:spPr>
          <a:xfrm>
            <a:off x="492665" y="955269"/>
            <a:ext cx="8657540" cy="119742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6194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208" b="1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1pPr>
          </a:lstStyle>
          <a:p>
            <a:pPr lvl="0"/>
            <a:r>
              <a:rPr>
                <a:solidFill>
                  <a:srgbClr val="0001BF"/>
                </a:solidFill>
              </a:rPr>
              <a:t>操作本卷须知</a:t>
            </a:r>
          </a:p>
        </p:txBody>
      </p:sp>
      <p:sp>
        <p:nvSpPr>
          <p:cNvPr id="2267" name=""/>
          <p:cNvSpPr/>
          <p:nvPr>
            <p:ph type="body" idx="4294967295"/>
          </p:nvPr>
        </p:nvSpPr>
        <p:spPr>
          <a:xfrm>
            <a:off x="415843" y="2092574"/>
            <a:ext cx="8619127" cy="432877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60731" indent="-360731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3366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1pPr>
            <a:lvl2pPr marL="781583" indent="-300609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946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2pPr>
            <a:lvl3pPr marL="1202436" indent="-240487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525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3pPr>
            <a:lvl4pPr marL="1683410" indent="-240487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104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4pPr>
            <a:lvl5pPr marL="2164385" indent="-240487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104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5pPr>
          </a:lstStyle>
          <a:p>
            <a:pPr lvl="0" algn="just"/>
            <a:r>
              <a:rPr sz="2846">
                <a:solidFill>
                  <a:srgbClr val="3368BE"/>
                </a:solidFill>
                <a:latin typeface="宋体" charset="-122"/>
              </a:rPr>
              <a:t>操作的管理：密闭操作，提供充分的局部排风。防止粉尘释放到空气中。操作人员必须经过专门培训，严格遵守操作规程。建议操作人员佩戴防尘面具〔全面罩〕，穿防毒物渗透工作服，戴橡胶手套。远离火种、热源，工作场所严禁吸烟。使用防爆型的通风系统和设备。防止产生粉尘。防止与氧化剂、碱类接触。配备相应品种和数量的消防器材及泄漏应急处理设备。倒空的容器可能残留有害物。</a:t>
            </a:r>
            <a:endParaRPr sz="2946">
              <a:solidFill>
                <a:srgbClr val="3366FF"/>
              </a:solidFill>
              <a:latin typeface="宋体" charset="-122"/>
            </a:endParaRPr>
          </a:p>
        </p:txBody>
      </p:sp>
      <p:sp>
        <p:nvSpPr>
          <p:cNvPr id="2268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473"/>
          </a:p>
        </p:txBody>
      </p:sp>
      <p:sp>
        <p:nvSpPr>
          <p:cNvPr id="2270" name="New shape"/>
          <p:cNvSpPr/>
          <p:nvPr/>
        </p:nvSpPr>
        <p:spPr>
          <a:xfrm>
            <a:off x="0" y="6960616"/>
            <a:ext cx="9619488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第二十五页，共八十页。</a:t>
            </a:r>
          </a:p>
        </p:txBody>
      </p: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70" name=""/>
          <p:cNvSpPr/>
          <p:nvPr>
            <p:ph type="title" idx="4294967295"/>
          </p:nvPr>
        </p:nvSpPr>
        <p:spPr>
          <a:xfrm>
            <a:off x="480975" y="1259218"/>
            <a:ext cx="8657540" cy="119742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6194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208" b="1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1pPr>
          </a:lstStyle>
          <a:p>
            <a:pPr lvl="0"/>
            <a:r>
              <a:rPr>
                <a:solidFill>
                  <a:srgbClr val="0001BF"/>
                </a:solidFill>
              </a:rPr>
              <a:t>废弃物的处置</a:t>
            </a:r>
          </a:p>
        </p:txBody>
      </p:sp>
      <p:sp>
        <p:nvSpPr>
          <p:cNvPr id="2271" name=""/>
          <p:cNvSpPr/>
          <p:nvPr>
            <p:ph type="body" idx="4294967295"/>
          </p:nvPr>
        </p:nvSpPr>
        <p:spPr>
          <a:xfrm>
            <a:off x="480975" y="2925928"/>
            <a:ext cx="8657540" cy="351879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60731" indent="-360731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3366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1pPr>
            <a:lvl2pPr marL="781583" indent="-300609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946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2pPr>
            <a:lvl3pPr marL="1202436" indent="-240487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525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3pPr>
            <a:lvl4pPr marL="1683410" indent="-240487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104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4pPr>
            <a:lvl5pPr marL="2164385" indent="-240487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104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5pPr>
          </a:lstStyle>
          <a:p>
            <a:pPr lvl="0" algn="just"/>
            <a:r>
              <a:rPr>
                <a:solidFill>
                  <a:srgbClr val="3368BE"/>
                </a:solidFill>
                <a:latin typeface="宋体" charset="-122"/>
              </a:rPr>
              <a:t>废弃的管理：建议用燃烧法处置。在能利用的地方重复使用容器或在规定场所掩埋。</a:t>
            </a:r>
            <a:endParaRPr>
              <a:solidFill>
                <a:srgbClr val="3366FF"/>
              </a:solidFill>
              <a:latin typeface="宋体" charset="-122"/>
            </a:endParaRPr>
          </a:p>
          <a:p>
            <a:pPr lvl="0" algn="just"/>
            <a:r>
              <a:rPr>
                <a:solidFill>
                  <a:srgbClr val="3368BE"/>
                </a:solidFill>
                <a:latin typeface="宋体" charset="-122"/>
              </a:rPr>
              <a:t> </a:t>
            </a:r>
            <a:endParaRPr>
              <a:solidFill>
                <a:srgbClr val="3366FF"/>
              </a:solidFill>
              <a:latin typeface="宋体" charset="-122"/>
            </a:endParaRPr>
          </a:p>
        </p:txBody>
      </p:sp>
      <p:sp>
        <p:nvSpPr>
          <p:cNvPr id="227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473"/>
          </a:p>
        </p:txBody>
      </p:sp>
      <p:sp>
        <p:nvSpPr>
          <p:cNvPr id="2274" name="New shape"/>
          <p:cNvSpPr/>
          <p:nvPr/>
        </p:nvSpPr>
        <p:spPr>
          <a:xfrm>
            <a:off x="0" y="6960616"/>
            <a:ext cx="9619488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第二十六页，共八十页。</a:t>
            </a:r>
          </a:p>
        </p:txBody>
      </p:sp>
    </p:spTree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74" name=""/>
          <p:cNvSpPr/>
          <p:nvPr>
            <p:ph type="title" idx="4294967295"/>
          </p:nvPr>
        </p:nvSpPr>
        <p:spPr>
          <a:xfrm>
            <a:off x="480975" y="1259218"/>
            <a:ext cx="8657540" cy="119742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6194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208" b="1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1pPr>
          </a:lstStyle>
          <a:p>
            <a:pPr lvl="0"/>
            <a:r>
              <a:rPr b="0">
                <a:solidFill>
                  <a:srgbClr val="0001BF"/>
                </a:solidFill>
                <a:latin typeface="宋体" charset="-122"/>
              </a:rPr>
              <a:t>毒理学</a:t>
            </a:r>
          </a:p>
        </p:txBody>
      </p:sp>
      <p:sp>
        <p:nvSpPr>
          <p:cNvPr id="2275" name=""/>
          <p:cNvSpPr/>
          <p:nvPr>
            <p:ph type="body" idx="4294967295"/>
          </p:nvPr>
        </p:nvSpPr>
        <p:spPr>
          <a:xfrm>
            <a:off x="480975" y="2925928"/>
            <a:ext cx="8657540" cy="351879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60731" indent="-360731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3366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1pPr>
            <a:lvl2pPr marL="781583" indent="-300609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946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2pPr>
            <a:lvl3pPr marL="1202436" indent="-240487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525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3pPr>
            <a:lvl4pPr marL="1683410" indent="-240487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104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4pPr>
            <a:lvl5pPr marL="2164385" indent="-240487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104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5pPr>
          </a:lstStyle>
          <a:p>
            <a:pPr lvl="0"/>
            <a:r>
              <a:rPr>
                <a:solidFill>
                  <a:srgbClr val="3368BE"/>
                </a:solidFill>
                <a:latin typeface="宋体" charset="-122"/>
              </a:rPr>
              <a:t>急性毒性</a:t>
            </a:r>
            <a:r>
              <a:rPr>
                <a:solidFill>
                  <a:srgbClr val="0001BF"/>
                </a:solidFill>
                <a:latin typeface="宋体" charset="-122"/>
              </a:rPr>
              <a:t>：</a:t>
            </a:r>
            <a:r>
              <a:rPr>
                <a:solidFill>
                  <a:srgbClr val="0001BF"/>
                </a:solidFill>
              </a:rPr>
              <a:t>150 mg/kg</a:t>
            </a:r>
            <a:r>
              <a:rPr>
                <a:solidFill>
                  <a:srgbClr val="0001BF"/>
                </a:solidFill>
                <a:latin typeface="宋体" charset="-122"/>
              </a:rPr>
              <a:t>，</a:t>
            </a:r>
            <a:r>
              <a:rPr>
                <a:solidFill>
                  <a:srgbClr val="0001BF"/>
                </a:solidFill>
              </a:rPr>
              <a:t>1</a:t>
            </a:r>
            <a:r>
              <a:rPr>
                <a:solidFill>
                  <a:srgbClr val="0001BF"/>
                </a:solidFill>
                <a:latin typeface="宋体" charset="-122"/>
              </a:rPr>
              <a:t>次，婴儿经口，发现的最低致死剂量；</a:t>
            </a:r>
            <a:r>
              <a:rPr>
                <a:solidFill>
                  <a:srgbClr val="0001BF"/>
                </a:solidFill>
              </a:rPr>
              <a:t>LD</a:t>
            </a:r>
            <a:r>
              <a:rPr baseline="-30000">
                <a:solidFill>
                  <a:srgbClr val="0001BF"/>
                </a:solidFill>
              </a:rPr>
              <a:t>50</a:t>
            </a:r>
            <a:r>
              <a:rPr>
                <a:solidFill>
                  <a:srgbClr val="0001BF"/>
                </a:solidFill>
              </a:rPr>
              <a:t>:113 mg/kg</a:t>
            </a:r>
            <a:r>
              <a:rPr>
                <a:solidFill>
                  <a:srgbClr val="0001BF"/>
                </a:solidFill>
                <a:latin typeface="宋体" charset="-122"/>
              </a:rPr>
              <a:t>，大鼠经口；</a:t>
            </a:r>
            <a:r>
              <a:rPr>
                <a:solidFill>
                  <a:srgbClr val="0001BF"/>
                </a:solidFill>
              </a:rPr>
              <a:t>135 mg/kg</a:t>
            </a:r>
            <a:r>
              <a:rPr>
                <a:solidFill>
                  <a:srgbClr val="0001BF"/>
                </a:solidFill>
                <a:latin typeface="宋体" charset="-122"/>
              </a:rPr>
              <a:t>，小鼠经口；</a:t>
            </a:r>
            <a:r>
              <a:rPr>
                <a:solidFill>
                  <a:srgbClr val="0001BF"/>
                </a:solidFill>
              </a:rPr>
              <a:t>2500 mg/kg</a:t>
            </a:r>
            <a:r>
              <a:rPr>
                <a:solidFill>
                  <a:srgbClr val="0001BF"/>
                </a:solidFill>
                <a:latin typeface="宋体" charset="-122"/>
              </a:rPr>
              <a:t>，大鼠经皮；</a:t>
            </a:r>
            <a:r>
              <a:rPr>
                <a:solidFill>
                  <a:srgbClr val="0001BF"/>
                </a:solidFill>
              </a:rPr>
              <a:t>300 mg/kg</a:t>
            </a:r>
            <a:r>
              <a:rPr>
                <a:solidFill>
                  <a:srgbClr val="0001BF"/>
                </a:solidFill>
                <a:latin typeface="宋体" charset="-122"/>
              </a:rPr>
              <a:t>，兔经皮；</a:t>
            </a:r>
            <a:r>
              <a:rPr>
                <a:solidFill>
                  <a:srgbClr val="0001BF"/>
                </a:solidFill>
              </a:rPr>
              <a:t>35 mg/kg</a:t>
            </a:r>
            <a:r>
              <a:rPr>
                <a:solidFill>
                  <a:srgbClr val="0001BF"/>
                </a:solidFill>
                <a:latin typeface="宋体" charset="-122"/>
              </a:rPr>
              <a:t>，两栖动物经皮下。</a:t>
            </a:r>
            <a:r>
              <a:rPr>
                <a:solidFill>
                  <a:srgbClr val="0001BF"/>
                </a:solidFill>
              </a:rPr>
              <a:t> </a:t>
            </a:r>
          </a:p>
        </p:txBody>
      </p:sp>
      <p:sp>
        <p:nvSpPr>
          <p:cNvPr id="2276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473"/>
          </a:p>
        </p:txBody>
      </p:sp>
      <p:sp>
        <p:nvSpPr>
          <p:cNvPr id="2278" name="New shape"/>
          <p:cNvSpPr/>
          <p:nvPr/>
        </p:nvSpPr>
        <p:spPr>
          <a:xfrm>
            <a:off x="0" y="6960616"/>
            <a:ext cx="9619488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第二十七页，共八十页。</a:t>
            </a:r>
          </a:p>
        </p:txBody>
      </p:sp>
    </p:spTree>
  </p:cSld>
  <p:clrMapOvr>
    <a:masterClrMapping/>
  </p:clrMapOvr>
  <p:transition/>
  <p:timing/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78" name=""/>
          <p:cNvSpPr/>
          <p:nvPr>
            <p:ph type="title" idx="4294967295"/>
          </p:nvPr>
        </p:nvSpPr>
        <p:spPr>
          <a:xfrm>
            <a:off x="480975" y="1259218"/>
            <a:ext cx="8657540" cy="119742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6194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208" b="1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1pPr>
          </a:lstStyle>
          <a:p>
            <a:pPr lvl="0"/>
            <a:r>
              <a:rPr b="0">
                <a:solidFill>
                  <a:srgbClr val="0001BF"/>
                </a:solidFill>
                <a:latin typeface="宋体" charset="-122"/>
              </a:rPr>
              <a:t>毒理学</a:t>
            </a:r>
            <a:endParaRPr b="0">
              <a:solidFill>
                <a:srgbClr val="000000"/>
              </a:solidFill>
              <a:latin typeface="宋体" charset="-122"/>
            </a:endParaRPr>
          </a:p>
        </p:txBody>
      </p:sp>
      <p:sp>
        <p:nvSpPr>
          <p:cNvPr id="2279" name=""/>
          <p:cNvSpPr/>
          <p:nvPr>
            <p:ph type="body" idx="4294967295"/>
          </p:nvPr>
        </p:nvSpPr>
        <p:spPr>
          <a:xfrm>
            <a:off x="480975" y="2925928"/>
            <a:ext cx="8657540" cy="351879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60731" indent="-360731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3366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1pPr>
            <a:lvl2pPr marL="781583" indent="-300609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946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2pPr>
            <a:lvl3pPr marL="1202436" indent="-240487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525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3pPr>
            <a:lvl4pPr marL="1683410" indent="-240487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104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4pPr>
            <a:lvl5pPr marL="2164385" indent="-240487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104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5pPr>
          </a:lstStyle>
          <a:p>
            <a:pPr lvl="0" algn="just"/>
            <a:r>
              <a:rPr>
                <a:solidFill>
                  <a:srgbClr val="3368BE"/>
                </a:solidFill>
                <a:latin typeface="宋体" charset="-122"/>
              </a:rPr>
              <a:t>亚急性和慢性毒性：41～80 mg/〔kg·d〕，狗经口，39 ～ 49个月内，全部死亡。21～40 mg/〔kg·d〕，狗经口，39～49个月内，25%死亡。41～80 mg/〔kg·d〕，猴经口，70天内，全部死亡。 </a:t>
            </a:r>
            <a:endParaRPr>
              <a:solidFill>
                <a:srgbClr val="3366FF"/>
              </a:solidFill>
              <a:latin typeface="宋体" charset="-122"/>
            </a:endParaRPr>
          </a:p>
          <a:p>
            <a:pPr lvl="0" algn="just"/>
            <a:r>
              <a:rPr>
                <a:solidFill>
                  <a:srgbClr val="3368BE"/>
                </a:solidFill>
                <a:latin typeface="宋体" charset="-122"/>
              </a:rPr>
              <a:t>代谢：滴滴涕〔DDT〕</a:t>
            </a:r>
            <a:endParaRPr>
              <a:solidFill>
                <a:srgbClr val="3366FF"/>
              </a:solidFill>
              <a:latin typeface="宋体" charset="-122"/>
            </a:endParaRPr>
          </a:p>
        </p:txBody>
      </p:sp>
      <p:sp>
        <p:nvSpPr>
          <p:cNvPr id="2280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473"/>
          </a:p>
        </p:txBody>
      </p:sp>
      <p:sp>
        <p:nvSpPr>
          <p:cNvPr id="2282" name="New shape"/>
          <p:cNvSpPr/>
          <p:nvPr/>
        </p:nvSpPr>
        <p:spPr>
          <a:xfrm>
            <a:off x="0" y="6960616"/>
            <a:ext cx="9619488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第二十八页，共八十页。</a:t>
            </a:r>
          </a:p>
        </p:txBody>
      </p:sp>
    </p:spTree>
  </p:cSld>
  <p:clrMapOvr>
    <a:masterClrMapping/>
  </p:clrMapOvr>
  <p:transition/>
  <p:timing/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82" name=""/>
          <p:cNvSpPr/>
          <p:nvPr>
            <p:ph type="title" idx="4294967295"/>
          </p:nvPr>
        </p:nvSpPr>
        <p:spPr>
          <a:xfrm>
            <a:off x="492665" y="955269"/>
            <a:ext cx="8657540" cy="119742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6194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208" b="1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1pPr>
          </a:lstStyle>
          <a:p>
            <a:pPr lvl="0"/>
            <a:r>
              <a:rPr>
                <a:solidFill>
                  <a:srgbClr val="0001BF"/>
                </a:solidFill>
              </a:rPr>
              <a:t>代谢</a:t>
            </a:r>
          </a:p>
        </p:txBody>
      </p:sp>
      <p:sp>
        <p:nvSpPr>
          <p:cNvPr id="2283" name=""/>
          <p:cNvSpPr/>
          <p:nvPr>
            <p:ph type="body" idx="4294967295"/>
          </p:nvPr>
        </p:nvSpPr>
        <p:spPr>
          <a:xfrm>
            <a:off x="340690" y="2167725"/>
            <a:ext cx="8458805" cy="432877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60731" indent="-360731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3366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1pPr>
            <a:lvl2pPr marL="781583" indent="-300609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946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2pPr>
            <a:lvl3pPr marL="1202436" indent="-240487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525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3pPr>
            <a:lvl4pPr marL="1683410" indent="-240487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104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4pPr>
            <a:lvl5pPr marL="2164385" indent="-240487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104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5pPr>
          </a:lstStyle>
          <a:p>
            <a:pPr lvl="0" algn="just">
              <a:lnSpc>
                <a:spcPct val="90000"/>
              </a:lnSpc>
              <a:buNone/>
            </a:pPr>
            <a:r>
              <a:rPr sz="2646">
                <a:solidFill>
                  <a:srgbClr val="0001BF"/>
                </a:solidFill>
                <a:latin typeface="宋体" charset="-122"/>
              </a:rPr>
              <a:t>     以苯为原料合成的氯代苯类，经皮吸收进入人体后，随血液分布至全身。滴滴涕极易在人体和动物体的脂肪中蓄积，反复给药后，DDT在脂肪组织中的蓄积最初很大，以后逐渐有所减慢，一直到达一种稳定的浓度。在人体内DDT转化成DDE相对较为缓慢，3年间转化成DDE的DDT还不到20%。DDE从体内排放尤为缓慢，生物半减期约需8年。代谢分解后主要经肾脏排出，少量经粪、乳汁和呼吸道排出，而且能经胎盘传给胎儿。</a:t>
            </a:r>
            <a:endParaRPr sz="2946">
              <a:solidFill>
                <a:srgbClr val="000000"/>
              </a:solidFill>
              <a:latin typeface="宋体" charset="-122"/>
            </a:endParaRPr>
          </a:p>
          <a:p>
            <a:pPr lvl="0" algn="just">
              <a:lnSpc>
                <a:spcPct val="90000"/>
              </a:lnSpc>
              <a:buNone/>
            </a:pPr>
            <a:r>
              <a:rPr sz="2746">
                <a:solidFill>
                  <a:srgbClr val="0001BF"/>
                </a:solidFill>
                <a:latin typeface="宋体" charset="-122"/>
              </a:rPr>
              <a:t> </a:t>
            </a:r>
            <a:endParaRPr sz="2946">
              <a:solidFill>
                <a:srgbClr val="000000"/>
              </a:solidFill>
              <a:latin typeface="宋体" charset="-122"/>
            </a:endParaRPr>
          </a:p>
        </p:txBody>
      </p:sp>
      <p:sp>
        <p:nvSpPr>
          <p:cNvPr id="2284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473"/>
          </a:p>
        </p:txBody>
      </p:sp>
      <p:sp>
        <p:nvSpPr>
          <p:cNvPr id="2286" name="New shape"/>
          <p:cNvSpPr/>
          <p:nvPr/>
        </p:nvSpPr>
        <p:spPr>
          <a:xfrm>
            <a:off x="0" y="6960616"/>
            <a:ext cx="9619488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第二十九页，共八十页。</a:t>
            </a:r>
          </a:p>
        </p:txBody>
      </p:sp>
    </p:spTree>
  </p:cSld>
  <p:clrMapOvr>
    <a:masterClrMapping/>
  </p:clrMapOvr>
  <p:transition/>
  <p:timing/>
</p:sld>
</file>

<file path=ppt/slides/slide3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86" name=""/>
          <p:cNvSpPr/>
          <p:nvPr>
            <p:ph type="title" idx="4294967295"/>
          </p:nvPr>
        </p:nvSpPr>
        <p:spPr>
          <a:xfrm>
            <a:off x="492665" y="955269"/>
            <a:ext cx="8657540" cy="119742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6194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208" b="1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1pPr>
          </a:lstStyle>
          <a:p>
            <a:pPr lvl="0"/>
            <a:r>
              <a:rPr>
                <a:solidFill>
                  <a:srgbClr val="3368BE"/>
                </a:solidFill>
                <a:latin typeface="宋体" charset="-122"/>
              </a:rPr>
              <a:t>残留和蓄积</a:t>
            </a:r>
            <a:endParaRPr>
              <a:solidFill>
                <a:srgbClr val="3366FF"/>
              </a:solidFill>
              <a:latin typeface="宋体" charset="-122"/>
            </a:endParaRPr>
          </a:p>
        </p:txBody>
      </p:sp>
      <p:sp>
        <p:nvSpPr>
          <p:cNvPr id="2287" name=""/>
          <p:cNvSpPr/>
          <p:nvPr>
            <p:ph type="body" idx="4294967295"/>
          </p:nvPr>
        </p:nvSpPr>
        <p:spPr>
          <a:xfrm>
            <a:off x="263868" y="2092574"/>
            <a:ext cx="9019941" cy="432877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60731" indent="-360731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3366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1pPr>
            <a:lvl2pPr marL="781583" indent="-300609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946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2pPr>
            <a:lvl3pPr marL="1202436" indent="-240487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525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3pPr>
            <a:lvl4pPr marL="1683410" indent="-240487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104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4pPr>
            <a:lvl5pPr marL="2164385" indent="-240487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104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5pPr>
          </a:lstStyle>
          <a:p>
            <a:pPr lvl="0" algn="just">
              <a:lnSpc>
                <a:spcPct val="90000"/>
              </a:lnSpc>
              <a:buNone/>
            </a:pPr>
            <a:r>
              <a:rPr>
                <a:solidFill>
                  <a:srgbClr val="3368BE"/>
                </a:solidFill>
                <a:latin typeface="宋体" charset="-122"/>
              </a:rPr>
              <a:t>  残留和蓄积：DDT有较高的稳定性和持久性，用药6个月后的农田里，仍可检测到DDT的蒸发。DDT污染普及世界各地。从漂移1000 km 远的灰尘和从南极溶化的雪水中仍可检测到微量的DDT。地表水中DDT的浓度与雨水和土壤中DDT含量水平有关。在未施撒DDT的土壤中发现的DDT浓度为0.10～0.90 mg/kg，只比施撒DDT 10年或10年以上的耕地土壤中的浓度(0.75～2.03 mg/kg)稍低。</a:t>
            </a:r>
            <a:endParaRPr>
              <a:solidFill>
                <a:srgbClr val="3366FF"/>
              </a:solidFill>
              <a:latin typeface="宋体" charset="-122"/>
            </a:endParaRPr>
          </a:p>
        </p:txBody>
      </p:sp>
      <p:sp>
        <p:nvSpPr>
          <p:cNvPr id="2288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473"/>
          </a:p>
        </p:txBody>
      </p:sp>
      <p:sp>
        <p:nvSpPr>
          <p:cNvPr id="2290" name="New shape"/>
          <p:cNvSpPr/>
          <p:nvPr/>
        </p:nvSpPr>
        <p:spPr>
          <a:xfrm>
            <a:off x="0" y="6960616"/>
            <a:ext cx="9619488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第三十页，共八十页。</a:t>
            </a:r>
          </a:p>
        </p:txBody>
      </p:sp>
    </p:spTree>
  </p:cSld>
  <p:clrMapOvr>
    <a:masterClrMapping/>
  </p:clrMapOvr>
  <p:transition/>
  <p:timing/>
</p:sld>
</file>

<file path=ppt/slides/slide3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90" name=""/>
          <p:cNvSpPr/>
          <p:nvPr>
            <p:ph type="title" idx="4294967295"/>
          </p:nvPr>
        </p:nvSpPr>
        <p:spPr>
          <a:xfrm>
            <a:off x="340690" y="728142"/>
            <a:ext cx="8657540" cy="119742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6194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208" b="1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1pPr>
          </a:lstStyle>
          <a:p>
            <a:pPr lvl="0"/>
            <a:r>
              <a:rPr>
                <a:solidFill>
                  <a:srgbClr val="0001BF"/>
                </a:solidFill>
              </a:rPr>
              <a:t>致癌性研究</a:t>
            </a:r>
          </a:p>
        </p:txBody>
      </p:sp>
      <p:sp>
        <p:nvSpPr>
          <p:cNvPr id="2291" name=""/>
          <p:cNvSpPr/>
          <p:nvPr>
            <p:ph type="body" idx="4294967295"/>
          </p:nvPr>
        </p:nvSpPr>
        <p:spPr>
          <a:xfrm>
            <a:off x="721462" y="2122634"/>
            <a:ext cx="8699291" cy="432877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60731" indent="-360731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3366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1pPr>
            <a:lvl2pPr marL="781583" indent="-300609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946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2pPr>
            <a:lvl3pPr marL="1202436" indent="-240487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525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3pPr>
            <a:lvl4pPr marL="1683410" indent="-240487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104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4pPr>
            <a:lvl5pPr marL="2164385" indent="-240487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104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5pPr>
          </a:lstStyle>
          <a:p>
            <a:pPr lvl="0" algn="just"/>
            <a:r>
              <a:rPr>
                <a:solidFill>
                  <a:srgbClr val="3368BE"/>
                </a:solidFill>
                <a:latin typeface="宋体" charset="-122"/>
              </a:rPr>
              <a:t>致癌性：11～20 mg/〔kg·d〕，小鼠经口，2年，肝肿瘤危险性提高4.4倍。0.16～0.31 mg/〔kg·d〕，小鼠经口，2代，雄性肝肿瘤危险性增加2倍，雌性中未变。用DDT、DDE和DDD在小鼠中(在大鼠中也有可能)诱发出了肝肿瘤，但是关于这些肿瘤的意义尚存在着不同意见。根据目前现有的资料，还没有证据确证DDT对人类有致癌作用。 </a:t>
            </a:r>
            <a:endParaRPr>
              <a:solidFill>
                <a:srgbClr val="3366FF"/>
              </a:solidFill>
              <a:latin typeface="宋体" charset="-122"/>
            </a:endParaRPr>
          </a:p>
        </p:txBody>
      </p:sp>
      <p:sp>
        <p:nvSpPr>
          <p:cNvPr id="229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473"/>
          </a:p>
        </p:txBody>
      </p:sp>
      <p:sp>
        <p:nvSpPr>
          <p:cNvPr id="2294" name="New shape"/>
          <p:cNvSpPr/>
          <p:nvPr/>
        </p:nvSpPr>
        <p:spPr>
          <a:xfrm>
            <a:off x="0" y="6960616"/>
            <a:ext cx="9619488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第三十一页，共八十页。</a:t>
            </a:r>
          </a:p>
        </p:txBody>
      </p:sp>
    </p:spTree>
  </p:cSld>
  <p:clrMapOvr>
    <a:masterClrMapping/>
  </p:clrMapOvr>
  <p:transition/>
  <p:timing/>
</p:sld>
</file>

<file path=ppt/slides/slide3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94" name=""/>
          <p:cNvSpPr/>
          <p:nvPr>
            <p:ph type="title" idx="4294967295"/>
          </p:nvPr>
        </p:nvSpPr>
        <p:spPr>
          <a:xfrm>
            <a:off x="480975" y="1259218"/>
            <a:ext cx="8657540" cy="119742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6194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208" b="1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1pPr>
          </a:lstStyle>
          <a:p>
            <a:pPr lvl="0"/>
            <a:r>
              <a:rPr>
                <a:solidFill>
                  <a:srgbClr val="0001BF"/>
                </a:solidFill>
              </a:rPr>
              <a:t>有机磷农药</a:t>
            </a:r>
          </a:p>
        </p:txBody>
      </p:sp>
      <p:sp>
        <p:nvSpPr>
          <p:cNvPr id="2295" name=""/>
          <p:cNvSpPr/>
          <p:nvPr>
            <p:ph type="body" idx="4294967295"/>
          </p:nvPr>
        </p:nvSpPr>
        <p:spPr>
          <a:xfrm>
            <a:off x="480975" y="2925928"/>
            <a:ext cx="8657540" cy="351879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60731" indent="-360731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3366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1pPr>
            <a:lvl2pPr marL="781583" indent="-300609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946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2pPr>
            <a:lvl3pPr marL="1202436" indent="-240487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525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3pPr>
            <a:lvl4pPr marL="1683410" indent="-240487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104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4pPr>
            <a:lvl5pPr marL="2164385" indent="-240487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104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5pPr>
          </a:lstStyle>
          <a:p>
            <a:pPr lvl="0"/>
            <a:r>
              <a:rPr b="0">
                <a:solidFill>
                  <a:srgbClr val="0001BF"/>
                </a:solidFill>
                <a:latin typeface="宋体" charset="-122"/>
              </a:rPr>
              <a:t>乐果〔乐戈；O,O-二甲基-S-(N-甲基氨基甲酰甲基)二硫代磷酸酯〕 </a:t>
            </a:r>
            <a:endParaRPr b="0">
              <a:latin typeface="宋体" charset="-122"/>
            </a:endParaRPr>
          </a:p>
          <a:p>
            <a:pPr lvl="0"/>
            <a:r>
              <a:rPr b="0">
                <a:solidFill>
                  <a:srgbClr val="0001BF"/>
                </a:solidFill>
                <a:latin typeface="宋体" charset="-122"/>
              </a:rPr>
              <a:t>分子式：C5H12NO3PS2。</a:t>
            </a:r>
            <a:endParaRPr b="0">
              <a:latin typeface="宋体" charset="-122"/>
            </a:endParaRPr>
          </a:p>
          <a:p>
            <a:pPr lvl="0"/>
            <a:r>
              <a:rPr b="0">
                <a:solidFill>
                  <a:srgbClr val="0001BF"/>
                </a:solidFill>
                <a:latin typeface="宋体" charset="-122"/>
              </a:rPr>
              <a:t>分子量：229.12。</a:t>
            </a:r>
            <a:endParaRPr b="0">
              <a:latin typeface="宋体" charset="-122"/>
            </a:endParaRPr>
          </a:p>
          <a:p>
            <a:pPr lvl="0"/>
            <a:r>
              <a:rPr b="0">
                <a:solidFill>
                  <a:srgbClr val="0001BF"/>
                </a:solidFill>
                <a:latin typeface="宋体" charset="-122"/>
              </a:rPr>
              <a:t>危险标记：14(有毒品)。 </a:t>
            </a:r>
            <a:endParaRPr b="0">
              <a:latin typeface="宋体" charset="-122"/>
            </a:endParaRPr>
          </a:p>
        </p:txBody>
      </p:sp>
      <p:sp>
        <p:nvSpPr>
          <p:cNvPr id="2296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473"/>
          </a:p>
        </p:txBody>
      </p:sp>
      <p:sp>
        <p:nvSpPr>
          <p:cNvPr id="2298" name="New shape"/>
          <p:cNvSpPr/>
          <p:nvPr/>
        </p:nvSpPr>
        <p:spPr>
          <a:xfrm>
            <a:off x="0" y="6960616"/>
            <a:ext cx="9619488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第三十二页，共八十页。</a:t>
            </a:r>
          </a:p>
        </p:txBody>
      </p:sp>
    </p:spTree>
  </p:cSld>
  <p:clrMapOvr>
    <a:masterClrMapping/>
  </p:clrMapOvr>
  <p:transition/>
  <p:timing/>
</p:sld>
</file>

<file path=ppt/slides/slide3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98" name=""/>
          <p:cNvSpPr/>
          <p:nvPr>
            <p:ph type="title" idx="4294967295"/>
          </p:nvPr>
        </p:nvSpPr>
        <p:spPr>
          <a:xfrm>
            <a:off x="480975" y="1259218"/>
            <a:ext cx="8657540" cy="119742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6194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208" b="1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1pPr>
          </a:lstStyle>
          <a:p>
            <a:pPr lvl="0"/>
            <a:r>
              <a:rPr b="0">
                <a:solidFill>
                  <a:srgbClr val="0001BF"/>
                </a:solidFill>
                <a:latin typeface="宋体" charset="-122"/>
              </a:rPr>
              <a:t>理化性质</a:t>
            </a:r>
            <a:r>
              <a:rPr>
                <a:solidFill>
                  <a:srgbClr val="0001BF"/>
                </a:solidFill>
              </a:rPr>
              <a:t> </a:t>
            </a:r>
          </a:p>
        </p:txBody>
      </p:sp>
      <p:sp>
        <p:nvSpPr>
          <p:cNvPr id="2299" name=""/>
          <p:cNvSpPr/>
          <p:nvPr>
            <p:ph type="body" idx="4294967295"/>
          </p:nvPr>
        </p:nvSpPr>
        <p:spPr>
          <a:xfrm>
            <a:off x="492665" y="2471674"/>
            <a:ext cx="8657540" cy="351879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60731" indent="-360731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3366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1pPr>
            <a:lvl2pPr marL="781583" indent="-300609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946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2pPr>
            <a:lvl3pPr marL="1202436" indent="-240487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525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3pPr>
            <a:lvl4pPr marL="1683410" indent="-240487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104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4pPr>
            <a:lvl5pPr marL="2164385" indent="-240487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104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5pPr>
          </a:lstStyle>
          <a:p>
            <a:pPr lvl="0" algn="just">
              <a:lnSpc>
                <a:spcPct val="90000"/>
              </a:lnSpc>
            </a:pPr>
            <a:r>
              <a:rPr sz="2646">
                <a:solidFill>
                  <a:srgbClr val="3368BE"/>
                </a:solidFill>
                <a:latin typeface="宋体" charset="-122"/>
              </a:rPr>
              <a:t>外观与性状：无色结晶，具有樟脑气味，工业品通常是浅黄棕色的乳剂。</a:t>
            </a:r>
            <a:endParaRPr sz="2946">
              <a:solidFill>
                <a:srgbClr val="3366FF"/>
              </a:solidFill>
              <a:latin typeface="宋体" charset="-122"/>
            </a:endParaRPr>
          </a:p>
          <a:p>
            <a:pPr lvl="0" algn="just">
              <a:lnSpc>
                <a:spcPct val="90000"/>
              </a:lnSpc>
            </a:pPr>
            <a:r>
              <a:rPr sz="2846">
                <a:solidFill>
                  <a:srgbClr val="3368BE"/>
                </a:solidFill>
                <a:latin typeface="宋体" charset="-122"/>
              </a:rPr>
              <a:t>熔点(℃)：51～52。</a:t>
            </a:r>
            <a:endParaRPr sz="2946">
              <a:solidFill>
                <a:srgbClr val="3366FF"/>
              </a:solidFill>
              <a:latin typeface="宋体" charset="-122"/>
            </a:endParaRPr>
          </a:p>
          <a:p>
            <a:pPr lvl="0" algn="just">
              <a:lnSpc>
                <a:spcPct val="90000"/>
              </a:lnSpc>
            </a:pPr>
            <a:r>
              <a:rPr sz="2546">
                <a:solidFill>
                  <a:srgbClr val="3368BE"/>
                </a:solidFill>
                <a:latin typeface="宋体" charset="-122"/>
              </a:rPr>
              <a:t>沸点(℃)：86℃/1.3 Pa。</a:t>
            </a:r>
            <a:endParaRPr sz="2946">
              <a:solidFill>
                <a:srgbClr val="3366FF"/>
              </a:solidFill>
              <a:latin typeface="宋体" charset="-122"/>
            </a:endParaRPr>
          </a:p>
          <a:p>
            <a:pPr lvl="0" algn="just">
              <a:lnSpc>
                <a:spcPct val="90000"/>
              </a:lnSpc>
            </a:pPr>
            <a:r>
              <a:rPr sz="2546">
                <a:solidFill>
                  <a:srgbClr val="3368BE"/>
                </a:solidFill>
                <a:latin typeface="宋体" charset="-122"/>
              </a:rPr>
              <a:t>相对密度(水=1)：1.28。</a:t>
            </a:r>
            <a:endParaRPr sz="2946">
              <a:solidFill>
                <a:srgbClr val="3366FF"/>
              </a:solidFill>
              <a:latin typeface="宋体" charset="-122"/>
            </a:endParaRPr>
          </a:p>
          <a:p>
            <a:pPr lvl="0" algn="just">
              <a:lnSpc>
                <a:spcPct val="90000"/>
              </a:lnSpc>
            </a:pPr>
            <a:r>
              <a:rPr sz="2546">
                <a:solidFill>
                  <a:srgbClr val="3368BE"/>
                </a:solidFill>
                <a:latin typeface="宋体" charset="-122"/>
              </a:rPr>
              <a:t>稳定性和反响活性：在水溶液中稳定，但遇碱液时容易水解，加热转化为甲硫基异构体。对日光稳定。</a:t>
            </a:r>
            <a:endParaRPr sz="2946">
              <a:solidFill>
                <a:srgbClr val="3366FF"/>
              </a:solidFill>
              <a:latin typeface="宋体" charset="-122"/>
            </a:endParaRPr>
          </a:p>
          <a:p>
            <a:pPr lvl="0" algn="just">
              <a:lnSpc>
                <a:spcPct val="90000"/>
              </a:lnSpc>
            </a:pPr>
            <a:r>
              <a:rPr sz="2746">
                <a:solidFill>
                  <a:srgbClr val="3368BE"/>
                </a:solidFill>
                <a:latin typeface="宋体" charset="-122"/>
              </a:rPr>
              <a:t> </a:t>
            </a:r>
            <a:endParaRPr sz="2946">
              <a:solidFill>
                <a:srgbClr val="3366FF"/>
              </a:solidFill>
              <a:latin typeface="宋体" charset="-122"/>
            </a:endParaRPr>
          </a:p>
        </p:txBody>
      </p:sp>
      <p:sp>
        <p:nvSpPr>
          <p:cNvPr id="2300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473"/>
          </a:p>
        </p:txBody>
      </p:sp>
      <p:sp>
        <p:nvSpPr>
          <p:cNvPr id="2302" name="New shape"/>
          <p:cNvSpPr/>
          <p:nvPr/>
        </p:nvSpPr>
        <p:spPr>
          <a:xfrm>
            <a:off x="0" y="6960616"/>
            <a:ext cx="9619488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第三十三页，共八十页。</a:t>
            </a:r>
          </a:p>
        </p:txBody>
      </p:sp>
    </p:spTree>
  </p:cSld>
  <p:clrMapOvr>
    <a:masterClrMapping/>
  </p:clrMapOvr>
  <p:transition/>
  <p:timing/>
</p:sld>
</file>

<file path=ppt/slides/slide3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02" name=""/>
          <p:cNvSpPr/>
          <p:nvPr>
            <p:ph type="title" idx="4294967295"/>
          </p:nvPr>
        </p:nvSpPr>
        <p:spPr>
          <a:xfrm>
            <a:off x="480975" y="1259218"/>
            <a:ext cx="8657540" cy="119742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6194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208" b="1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1pPr>
          </a:lstStyle>
          <a:p>
            <a:pPr lvl="0"/>
            <a:r>
              <a:rPr>
                <a:solidFill>
                  <a:srgbClr val="0001BF"/>
                </a:solidFill>
              </a:rPr>
              <a:t>理化性质</a:t>
            </a:r>
          </a:p>
        </p:txBody>
      </p:sp>
      <p:sp>
        <p:nvSpPr>
          <p:cNvPr id="2303" name=""/>
          <p:cNvSpPr/>
          <p:nvPr>
            <p:ph type="body" idx="4294967295"/>
          </p:nvPr>
        </p:nvSpPr>
        <p:spPr>
          <a:xfrm>
            <a:off x="415843" y="2471674"/>
            <a:ext cx="8657540" cy="351879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60731" indent="-360731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3366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1pPr>
            <a:lvl2pPr marL="781583" indent="-300609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946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2pPr>
            <a:lvl3pPr marL="1202436" indent="-240487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525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3pPr>
            <a:lvl4pPr marL="1683410" indent="-240487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104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4pPr>
            <a:lvl5pPr marL="2164385" indent="-240487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104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5pPr>
          </a:lstStyle>
          <a:p>
            <a:pPr lvl="0" algn="just"/>
            <a:r>
              <a:rPr>
                <a:solidFill>
                  <a:srgbClr val="3368BE"/>
                </a:solidFill>
                <a:latin typeface="宋体" charset="-122"/>
              </a:rPr>
              <a:t>危险特性：遇明火、高热可燃。受热分解，放出磷、硫的氧化物等毒性气体。与强氧化剂接触可发生化学反响。</a:t>
            </a:r>
            <a:endParaRPr>
              <a:solidFill>
                <a:srgbClr val="3366FF"/>
              </a:solidFill>
              <a:latin typeface="宋体" charset="-122"/>
            </a:endParaRPr>
          </a:p>
          <a:p>
            <a:pPr lvl="0" algn="just"/>
            <a:r>
              <a:rPr>
                <a:solidFill>
                  <a:srgbClr val="3368BE"/>
                </a:solidFill>
                <a:latin typeface="宋体" charset="-122"/>
              </a:rPr>
              <a:t>溶解性：微溶于水，可溶于大多数有机溶剂，如醇类、酮类、醚类、酯类、苯、甲苯等。</a:t>
            </a:r>
            <a:endParaRPr>
              <a:solidFill>
                <a:srgbClr val="3366FF"/>
              </a:solidFill>
              <a:latin typeface="宋体" charset="-122"/>
            </a:endParaRPr>
          </a:p>
        </p:txBody>
      </p:sp>
      <p:sp>
        <p:nvSpPr>
          <p:cNvPr id="2304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473"/>
          </a:p>
        </p:txBody>
      </p:sp>
      <p:sp>
        <p:nvSpPr>
          <p:cNvPr id="2306" name="New shape"/>
          <p:cNvSpPr/>
          <p:nvPr/>
        </p:nvSpPr>
        <p:spPr>
          <a:xfrm>
            <a:off x="0" y="6960616"/>
            <a:ext cx="9619488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第三十四页，共八十页。</a:t>
            </a:r>
          </a:p>
        </p:txBody>
      </p:sp>
    </p:spTree>
  </p:cSld>
  <p:clrMapOvr>
    <a:masterClrMapping/>
  </p:clrMapOvr>
  <p:transition/>
  <p:timing/>
</p:sld>
</file>

<file path=ppt/slides/slide3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06" name=""/>
          <p:cNvSpPr/>
          <p:nvPr>
            <p:ph type="title" idx="4294967295"/>
          </p:nvPr>
        </p:nvSpPr>
        <p:spPr>
          <a:xfrm>
            <a:off x="492665" y="1032091"/>
            <a:ext cx="8657540" cy="119742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6194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208" b="1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1pPr>
          </a:lstStyle>
          <a:p>
            <a:pPr lvl="0"/>
            <a:r>
              <a:rPr>
                <a:solidFill>
                  <a:srgbClr val="0001BF"/>
                </a:solidFill>
              </a:rPr>
              <a:t>应急处置</a:t>
            </a:r>
          </a:p>
        </p:txBody>
      </p:sp>
      <p:sp>
        <p:nvSpPr>
          <p:cNvPr id="2307" name=""/>
          <p:cNvSpPr/>
          <p:nvPr>
            <p:ph type="body" idx="4294967295"/>
          </p:nvPr>
        </p:nvSpPr>
        <p:spPr>
          <a:xfrm>
            <a:off x="561137" y="2122634"/>
            <a:ext cx="8859617" cy="432877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60731" indent="-360731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3366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1pPr>
            <a:lvl2pPr marL="781583" indent="-300609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946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2pPr>
            <a:lvl3pPr marL="1202436" indent="-240487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525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3pPr>
            <a:lvl4pPr marL="1683410" indent="-240487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104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4pPr>
            <a:lvl5pPr marL="2164385" indent="-240487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104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5pPr>
          </a:lstStyle>
          <a:p>
            <a:pPr lvl="0" algn="just">
              <a:lnSpc>
                <a:spcPct val="90000"/>
              </a:lnSpc>
            </a:pPr>
            <a:r>
              <a:rPr sz="2646">
                <a:solidFill>
                  <a:srgbClr val="3368BE"/>
                </a:solidFill>
                <a:latin typeface="宋体" charset="-122"/>
              </a:rPr>
              <a:t>皮肤接触</a:t>
            </a:r>
            <a:r>
              <a:rPr sz="2646">
                <a:solidFill>
                  <a:srgbClr val="0001BF"/>
                </a:solidFill>
                <a:latin typeface="宋体" charset="-122"/>
              </a:rPr>
              <a:t>：立即脱去被污染的衣着，用肥皂水及流动清水彻底冲洗污染的皮肤、头发、指甲等。就医。</a:t>
            </a:r>
            <a:endParaRPr sz="2946">
              <a:latin typeface="宋体" charset="-122"/>
              <a:ea typeface="Times New Roman" charset="0"/>
            </a:endParaRPr>
          </a:p>
          <a:p>
            <a:pPr lvl="0" algn="just">
              <a:lnSpc>
                <a:spcPct val="90000"/>
              </a:lnSpc>
            </a:pPr>
            <a:r>
              <a:rPr sz="2646">
                <a:solidFill>
                  <a:srgbClr val="3368BE"/>
                </a:solidFill>
                <a:latin typeface="宋体" charset="-122"/>
              </a:rPr>
              <a:t>眼睛接触</a:t>
            </a:r>
            <a:r>
              <a:rPr sz="2546">
                <a:solidFill>
                  <a:srgbClr val="0001BF"/>
                </a:solidFill>
                <a:latin typeface="宋体" charset="-122"/>
              </a:rPr>
              <a:t>：提起眼睑，用流动清水或生理盐水冲洗。就医。</a:t>
            </a:r>
            <a:endParaRPr sz="2946">
              <a:latin typeface="宋体" charset="-122"/>
              <a:ea typeface="Times New Roman" charset="0"/>
            </a:endParaRPr>
          </a:p>
          <a:p>
            <a:pPr lvl="0" algn="just">
              <a:lnSpc>
                <a:spcPct val="90000"/>
              </a:lnSpc>
            </a:pPr>
            <a:r>
              <a:rPr sz="2546">
                <a:solidFill>
                  <a:srgbClr val="3368BE"/>
                </a:solidFill>
                <a:latin typeface="宋体" charset="-122"/>
              </a:rPr>
              <a:t>吸入</a:t>
            </a:r>
            <a:r>
              <a:rPr sz="2746">
                <a:solidFill>
                  <a:srgbClr val="0001BF"/>
                </a:solidFill>
                <a:latin typeface="宋体" charset="-122"/>
              </a:rPr>
              <a:t>：迅速脱离现场至空气新鲜处。保持呼吸道通畅。如呼吸困难，给予输氧。如呼吸停止，立即进行人工呼吸。就医。</a:t>
            </a:r>
            <a:endParaRPr sz="2946">
              <a:latin typeface="宋体" charset="-122"/>
              <a:ea typeface="Times New Roman" charset="0"/>
            </a:endParaRPr>
          </a:p>
          <a:p>
            <a:pPr lvl="0" algn="just">
              <a:lnSpc>
                <a:spcPct val="90000"/>
              </a:lnSpc>
              <a:buNone/>
            </a:pPr>
            <a:endParaRPr sz="2946">
              <a:latin typeface="宋体" charset="-122"/>
              <a:ea typeface="Times New Roman" charset="0"/>
            </a:endParaRPr>
          </a:p>
          <a:p>
            <a:pPr lvl="0">
              <a:lnSpc>
                <a:spcPct val="90000"/>
              </a:lnSpc>
            </a:pPr>
            <a:endParaRPr sz="2946"/>
          </a:p>
        </p:txBody>
      </p:sp>
      <p:sp>
        <p:nvSpPr>
          <p:cNvPr id="2308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473"/>
          </a:p>
        </p:txBody>
      </p:sp>
      <p:sp>
        <p:nvSpPr>
          <p:cNvPr id="2310" name="New shape"/>
          <p:cNvSpPr/>
          <p:nvPr/>
        </p:nvSpPr>
        <p:spPr>
          <a:xfrm>
            <a:off x="0" y="6960616"/>
            <a:ext cx="9619488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第三十五页，共八十页。</a:t>
            </a:r>
          </a:p>
        </p:txBody>
      </p:sp>
    </p:spTree>
  </p:cSld>
  <p:clrMapOvr>
    <a:masterClrMapping/>
  </p:clrMapOvr>
  <p:transition/>
  <p:timing/>
</p:sld>
</file>

<file path=ppt/slides/slide3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10" name=""/>
          <p:cNvSpPr/>
          <p:nvPr>
            <p:ph type="title" idx="4294967295"/>
          </p:nvPr>
        </p:nvSpPr>
        <p:spPr>
          <a:xfrm>
            <a:off x="480975" y="1259218"/>
            <a:ext cx="8657540" cy="119742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6194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208" b="1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1pPr>
          </a:lstStyle>
          <a:p>
            <a:pPr lvl="0"/>
            <a:r>
              <a:rPr>
                <a:solidFill>
                  <a:srgbClr val="0001BF"/>
                </a:solidFill>
              </a:rPr>
              <a:t>应急处置</a:t>
            </a:r>
          </a:p>
        </p:txBody>
      </p:sp>
      <p:sp>
        <p:nvSpPr>
          <p:cNvPr id="2311" name=""/>
          <p:cNvSpPr/>
          <p:nvPr>
            <p:ph type="body" idx="4294967295"/>
          </p:nvPr>
        </p:nvSpPr>
        <p:spPr>
          <a:xfrm>
            <a:off x="492665" y="2394851"/>
            <a:ext cx="8657540" cy="351879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60731" indent="-360731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3366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1pPr>
            <a:lvl2pPr marL="781583" indent="-300609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946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2pPr>
            <a:lvl3pPr marL="1202436" indent="-240487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525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3pPr>
            <a:lvl4pPr marL="1683410" indent="-240487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104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4pPr>
            <a:lvl5pPr marL="2164385" indent="-240487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104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5pPr>
          </a:lstStyle>
          <a:p>
            <a:pPr lvl="0" algn="just">
              <a:lnSpc>
                <a:spcPct val="90000"/>
              </a:lnSpc>
            </a:pPr>
            <a:r>
              <a:rPr sz="2746">
                <a:solidFill>
                  <a:srgbClr val="3368BE"/>
                </a:solidFill>
                <a:latin typeface="宋体" charset="-122"/>
              </a:rPr>
              <a:t>食入：饮足量温水，催吐。用清水或2％～5％碳酸氢钠溶液洗胃。就医。</a:t>
            </a:r>
            <a:endParaRPr sz="2946">
              <a:solidFill>
                <a:srgbClr val="3366FF"/>
              </a:solidFill>
              <a:latin typeface="宋体" charset="-122"/>
            </a:endParaRPr>
          </a:p>
          <a:p>
            <a:pPr lvl="0" algn="just">
              <a:lnSpc>
                <a:spcPct val="90000"/>
              </a:lnSpc>
            </a:pPr>
            <a:r>
              <a:rPr sz="2846">
                <a:solidFill>
                  <a:srgbClr val="3368BE"/>
                </a:solidFill>
                <a:latin typeface="宋体" charset="-122"/>
              </a:rPr>
              <a:t>呼吸系统防护：生产操作或农业使用时，佩戴自吸过滤式防尘口罩或自吸过滤式防毒面具〔半面罩〕。紧急事态抢救或撤离时，应该佩戴空气呼吸器。</a:t>
            </a:r>
            <a:endParaRPr sz="2946">
              <a:solidFill>
                <a:srgbClr val="3366FF"/>
              </a:solidFill>
              <a:latin typeface="宋体" charset="-122"/>
            </a:endParaRPr>
          </a:p>
          <a:p>
            <a:pPr lvl="0" algn="just">
              <a:lnSpc>
                <a:spcPct val="90000"/>
              </a:lnSpc>
            </a:pPr>
            <a:r>
              <a:rPr sz="2846">
                <a:solidFill>
                  <a:srgbClr val="3368BE"/>
                </a:solidFill>
                <a:latin typeface="宋体" charset="-122"/>
              </a:rPr>
              <a:t>眼睛防护：戴平安防护眼镜。</a:t>
            </a:r>
            <a:endParaRPr sz="2946">
              <a:solidFill>
                <a:srgbClr val="3366FF"/>
              </a:solidFill>
              <a:latin typeface="宋体" charset="-122"/>
            </a:endParaRPr>
          </a:p>
          <a:p>
            <a:pPr lvl="0" algn="just">
              <a:lnSpc>
                <a:spcPct val="90000"/>
              </a:lnSpc>
            </a:pPr>
            <a:r>
              <a:rPr sz="2846">
                <a:solidFill>
                  <a:srgbClr val="3368BE"/>
                </a:solidFill>
                <a:latin typeface="宋体" charset="-122"/>
              </a:rPr>
              <a:t>身体防护：穿聚乙烯防毒服。</a:t>
            </a:r>
            <a:endParaRPr sz="2946">
              <a:solidFill>
                <a:srgbClr val="3366FF"/>
              </a:solidFill>
              <a:latin typeface="宋体" charset="-122"/>
            </a:endParaRPr>
          </a:p>
          <a:p>
            <a:pPr lvl="0" algn="just">
              <a:lnSpc>
                <a:spcPct val="90000"/>
              </a:lnSpc>
            </a:pPr>
            <a:r>
              <a:rPr sz="2646">
                <a:solidFill>
                  <a:srgbClr val="3368BE"/>
                </a:solidFill>
                <a:latin typeface="宋体" charset="-122"/>
              </a:rPr>
              <a:t>手防护：戴氯丁橡胶手套</a:t>
            </a:r>
            <a:endParaRPr sz="2946">
              <a:solidFill>
                <a:srgbClr val="3366FF"/>
              </a:solidFill>
              <a:latin typeface="宋体" charset="-122"/>
            </a:endParaRPr>
          </a:p>
        </p:txBody>
      </p:sp>
      <p:sp>
        <p:nvSpPr>
          <p:cNvPr id="231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473"/>
          </a:p>
        </p:txBody>
      </p:sp>
      <p:sp>
        <p:nvSpPr>
          <p:cNvPr id="2314" name="New shape"/>
          <p:cNvSpPr/>
          <p:nvPr/>
        </p:nvSpPr>
        <p:spPr>
          <a:xfrm>
            <a:off x="0" y="6960616"/>
            <a:ext cx="9619488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第三十六页，共八十页。</a:t>
            </a:r>
          </a:p>
        </p:txBody>
      </p:sp>
    </p:spTree>
  </p:cSld>
  <p:clrMapOvr>
    <a:masterClrMapping/>
  </p:clrMapOvr>
  <p:transition/>
  <p:timing/>
</p:sld>
</file>

<file path=ppt/slides/slide3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14" name=""/>
          <p:cNvSpPr/>
          <p:nvPr>
            <p:ph type="title" idx="4294967295"/>
          </p:nvPr>
        </p:nvSpPr>
        <p:spPr>
          <a:xfrm>
            <a:off x="263868" y="955269"/>
            <a:ext cx="8657540" cy="119742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6194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208" b="1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1pPr>
          </a:lstStyle>
          <a:p>
            <a:pPr lvl="0"/>
            <a:r>
              <a:rPr>
                <a:solidFill>
                  <a:srgbClr val="0001BF"/>
                </a:solidFill>
              </a:rPr>
              <a:t>其他防护</a:t>
            </a:r>
          </a:p>
        </p:txBody>
      </p:sp>
      <p:sp>
        <p:nvSpPr>
          <p:cNvPr id="2315" name=""/>
          <p:cNvSpPr/>
          <p:nvPr>
            <p:ph type="body" idx="4294967295"/>
          </p:nvPr>
        </p:nvSpPr>
        <p:spPr>
          <a:xfrm>
            <a:off x="400812" y="2122634"/>
            <a:ext cx="9019941" cy="432877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60731" indent="-360731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3366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1pPr>
            <a:lvl2pPr marL="781583" indent="-300609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946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2pPr>
            <a:lvl3pPr marL="1202436" indent="-240487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525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3pPr>
            <a:lvl4pPr marL="1683410" indent="-240487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104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4pPr>
            <a:lvl5pPr marL="2164385" indent="-240487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104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5pPr>
          </a:lstStyle>
          <a:p>
            <a:pPr lvl="0" algn="just">
              <a:lnSpc>
                <a:spcPct val="90000"/>
              </a:lnSpc>
            </a:pPr>
            <a:r>
              <a:rPr sz="2425">
                <a:solidFill>
                  <a:srgbClr val="3368BE"/>
                </a:solidFill>
                <a:latin typeface="宋体" charset="-122"/>
              </a:rPr>
              <a:t>其他防护</a:t>
            </a:r>
            <a:r>
              <a:rPr sz="2125">
                <a:solidFill>
                  <a:srgbClr val="0001BF"/>
                </a:solidFill>
                <a:latin typeface="宋体" charset="-122"/>
              </a:rPr>
              <a:t>：工作现场禁止吸烟、进食和饮水。工作完毕，淋浴更衣。单独存放被毒物污染的衣服，洗后备用。注意个人清洁卫生。</a:t>
            </a:r>
            <a:endParaRPr sz="2525">
              <a:latin typeface="宋体" charset="-122"/>
              <a:ea typeface="Times New Roman" charset="0"/>
            </a:endParaRPr>
          </a:p>
          <a:p>
            <a:pPr lvl="0">
              <a:lnSpc>
                <a:spcPct val="90000"/>
              </a:lnSpc>
            </a:pPr>
            <a:r>
              <a:rPr sz="2325">
                <a:solidFill>
                  <a:srgbClr val="3368BE"/>
                </a:solidFill>
                <a:latin typeface="宋体" charset="-122"/>
              </a:rPr>
              <a:t>泄漏应急处理</a:t>
            </a:r>
            <a:r>
              <a:rPr sz="2225">
                <a:solidFill>
                  <a:srgbClr val="0001BF"/>
                </a:solidFill>
                <a:latin typeface="宋体" charset="-122"/>
              </a:rPr>
              <a:t>：隔离泄漏污染区，限制出入。切断火源。建议应急处理人员戴自给正压式呼吸器，穿防毒服。不要直接接触泄漏物。小量泄漏：用砂土或其他不燃材料吸附或吸收。收集运至废物处理场所处置。大量泄漏：收集回收或运至废物处理场所处置。</a:t>
            </a:r>
            <a:endParaRPr sz="2525">
              <a:solidFill>
                <a:srgbClr val="000000"/>
              </a:solidFill>
              <a:latin typeface="宋体" charset="-122"/>
            </a:endParaRPr>
          </a:p>
          <a:p>
            <a:pPr lvl="0" algn="just">
              <a:lnSpc>
                <a:spcPct val="90000"/>
              </a:lnSpc>
            </a:pPr>
            <a:r>
              <a:rPr sz="2125">
                <a:solidFill>
                  <a:srgbClr val="3368BE"/>
                </a:solidFill>
                <a:latin typeface="宋体" charset="-122"/>
              </a:rPr>
              <a:t>有害燃烧产物</a:t>
            </a:r>
            <a:r>
              <a:rPr sz="2325">
                <a:solidFill>
                  <a:srgbClr val="0001BF"/>
                </a:solidFill>
                <a:latin typeface="宋体" charset="-122"/>
              </a:rPr>
              <a:t>：一氧化碳、氧化硫、氧化氮、氧化磷。 </a:t>
            </a:r>
            <a:endParaRPr sz="2525">
              <a:solidFill>
                <a:srgbClr val="000000"/>
              </a:solidFill>
              <a:latin typeface="宋体" charset="-122"/>
            </a:endParaRPr>
          </a:p>
          <a:p>
            <a:pPr lvl="0" algn="just">
              <a:lnSpc>
                <a:spcPct val="90000"/>
              </a:lnSpc>
            </a:pPr>
            <a:r>
              <a:rPr sz="2225">
                <a:solidFill>
                  <a:srgbClr val="3368BE"/>
                </a:solidFill>
                <a:latin typeface="宋体" charset="-122"/>
              </a:rPr>
              <a:t>灭火方法</a:t>
            </a:r>
            <a:r>
              <a:rPr sz="2325">
                <a:solidFill>
                  <a:srgbClr val="0001BF"/>
                </a:solidFill>
                <a:latin typeface="宋体" charset="-122"/>
              </a:rPr>
              <a:t>：消防人员须佩戴防毒面具、穿全身消防服，在上风向灭火。灭火剂：抗溶性泡沫、干粉、砂土。</a:t>
            </a:r>
            <a:endParaRPr sz="2946"/>
          </a:p>
        </p:txBody>
      </p:sp>
      <p:sp>
        <p:nvSpPr>
          <p:cNvPr id="2316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473"/>
          </a:p>
        </p:txBody>
      </p:sp>
      <p:sp>
        <p:nvSpPr>
          <p:cNvPr id="2318" name="New shape"/>
          <p:cNvSpPr/>
          <p:nvPr/>
        </p:nvSpPr>
        <p:spPr>
          <a:xfrm>
            <a:off x="0" y="6960616"/>
            <a:ext cx="9619488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第三十七页，共八十页。</a:t>
            </a:r>
          </a:p>
        </p:txBody>
      </p:sp>
    </p:spTree>
  </p:cSld>
  <p:clrMapOvr>
    <a:masterClrMapping/>
  </p:clrMapOvr>
  <p:transition/>
  <p:timing/>
</p:sld>
</file>

<file path=ppt/slides/slide3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18" name=""/>
          <p:cNvSpPr/>
          <p:nvPr>
            <p:ph type="title" idx="4294967295"/>
          </p:nvPr>
        </p:nvSpPr>
        <p:spPr>
          <a:xfrm>
            <a:off x="480975" y="1259218"/>
            <a:ext cx="8657540" cy="119742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6194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208" b="1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1pPr>
          </a:lstStyle>
          <a:p>
            <a:pPr lvl="0"/>
            <a:r>
              <a:rPr>
                <a:solidFill>
                  <a:srgbClr val="0001BF"/>
                </a:solidFill>
              </a:rPr>
              <a:t>操作本卷须知</a:t>
            </a:r>
          </a:p>
        </p:txBody>
      </p:sp>
      <p:sp>
        <p:nvSpPr>
          <p:cNvPr id="2319" name=""/>
          <p:cNvSpPr/>
          <p:nvPr>
            <p:ph type="body" idx="4294967295"/>
          </p:nvPr>
        </p:nvSpPr>
        <p:spPr>
          <a:xfrm>
            <a:off x="567817" y="2244547"/>
            <a:ext cx="8657540" cy="351879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60731" indent="-360731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3366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1pPr>
            <a:lvl2pPr marL="781583" indent="-300609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946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2pPr>
            <a:lvl3pPr marL="1202436" indent="-240487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525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3pPr>
            <a:lvl4pPr marL="1683410" indent="-240487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104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4pPr>
            <a:lvl5pPr marL="2164385" indent="-240487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104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5pPr>
          </a:lstStyle>
          <a:p>
            <a:pPr lvl="0"/>
            <a:r>
              <a:rPr sz="2846">
                <a:solidFill>
                  <a:srgbClr val="0001BF"/>
                </a:solidFill>
                <a:latin typeface="宋体" charset="-122"/>
              </a:rPr>
              <a:t>    密闭操作，局部排风。操作人员必须经过专门培训，严格遵守操作规程。建议操作人员佩戴自吸过滤式防尘口罩，戴平安防护眼镜，穿聚乙烯防毒服，戴氯丁橡胶手套。远离火种、热源，工作场所严禁吸烟。使用防爆型的通风系统和设备。防止产生粉尘。防止与氧化剂、碱类接触。搬运时要轻装轻卸，防止包装及容器损坏。配备相应品种和数量的消防器材及泄漏应急处理设备。倒空的容器可能残留有害物。 </a:t>
            </a:r>
            <a:endParaRPr sz="2946">
              <a:solidFill>
                <a:srgbClr val="000000"/>
              </a:solidFill>
              <a:latin typeface="宋体" charset="-122"/>
            </a:endParaRPr>
          </a:p>
        </p:txBody>
      </p:sp>
      <p:sp>
        <p:nvSpPr>
          <p:cNvPr id="2320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473"/>
          </a:p>
        </p:txBody>
      </p:sp>
      <p:sp>
        <p:nvSpPr>
          <p:cNvPr id="2322" name="New shape"/>
          <p:cNvSpPr/>
          <p:nvPr/>
        </p:nvSpPr>
        <p:spPr>
          <a:xfrm>
            <a:off x="0" y="6960616"/>
            <a:ext cx="9619488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第三十八页，共八十页。</a:t>
            </a:r>
          </a:p>
        </p:txBody>
      </p:sp>
    </p:spTree>
  </p:cSld>
  <p:clrMapOvr>
    <a:masterClrMapping/>
  </p:clrMapOvr>
  <p:transition/>
  <p:timing/>
</p:sld>
</file>

<file path=ppt/slides/slide3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22" name=""/>
          <p:cNvSpPr/>
          <p:nvPr>
            <p:ph type="title" idx="4294967295"/>
          </p:nvPr>
        </p:nvSpPr>
        <p:spPr>
          <a:xfrm>
            <a:off x="480975" y="1259218"/>
            <a:ext cx="8657540" cy="119742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6194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208" b="1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1pPr>
          </a:lstStyle>
          <a:p>
            <a:pPr lvl="0"/>
            <a:r>
              <a:rPr>
                <a:solidFill>
                  <a:srgbClr val="0001BF"/>
                </a:solidFill>
              </a:rPr>
              <a:t>毒性</a:t>
            </a:r>
          </a:p>
        </p:txBody>
      </p:sp>
      <p:sp>
        <p:nvSpPr>
          <p:cNvPr id="2323" name=""/>
          <p:cNvSpPr/>
          <p:nvPr>
            <p:ph type="body" idx="4294967295"/>
          </p:nvPr>
        </p:nvSpPr>
        <p:spPr>
          <a:xfrm>
            <a:off x="492665" y="2394851"/>
            <a:ext cx="8657540" cy="351879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60731" indent="-360731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3366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1pPr>
            <a:lvl2pPr marL="781583" indent="-300609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946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2pPr>
            <a:lvl3pPr marL="1202436" indent="-240487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525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3pPr>
            <a:lvl4pPr marL="1683410" indent="-240487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104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4pPr>
            <a:lvl5pPr marL="2164385" indent="-240487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104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5pPr>
          </a:lstStyle>
          <a:p>
            <a:pPr lvl="0" algn="just"/>
            <a:r>
              <a:rPr>
                <a:solidFill>
                  <a:srgbClr val="3368BE"/>
                </a:solidFill>
                <a:latin typeface="宋体" charset="-122"/>
              </a:rPr>
              <a:t>急性毒性：LD50：180～336 mg/kg(大鼠经口) ；人经口30 mg/kg，致死剂量。乐果经皮吸收缓慢，大鼠24 h涂布的经皮LD50为700～1150 mg/kg。</a:t>
            </a:r>
            <a:endParaRPr>
              <a:solidFill>
                <a:srgbClr val="3366FF"/>
              </a:solidFill>
              <a:latin typeface="宋体" charset="-122"/>
            </a:endParaRPr>
          </a:p>
          <a:p>
            <a:pPr lvl="0" algn="just"/>
            <a:r>
              <a:rPr>
                <a:solidFill>
                  <a:srgbClr val="3368BE"/>
                </a:solidFill>
                <a:latin typeface="宋体" charset="-122"/>
              </a:rPr>
              <a:t>亚急性和慢性毒性：人经口进入本品2.5 mg/d(相当于0.04 mg/kg)，经4周未出现中毒病症。</a:t>
            </a:r>
            <a:endParaRPr>
              <a:solidFill>
                <a:srgbClr val="3366FF"/>
              </a:solidFill>
              <a:latin typeface="宋体" charset="-122"/>
            </a:endParaRPr>
          </a:p>
        </p:txBody>
      </p:sp>
      <p:sp>
        <p:nvSpPr>
          <p:cNvPr id="2324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473"/>
          </a:p>
        </p:txBody>
      </p:sp>
      <p:sp>
        <p:nvSpPr>
          <p:cNvPr id="2326" name="New shape"/>
          <p:cNvSpPr/>
          <p:nvPr/>
        </p:nvSpPr>
        <p:spPr>
          <a:xfrm>
            <a:off x="0" y="6960616"/>
            <a:ext cx="9619488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第三十九页，共八十页。</a:t>
            </a:r>
          </a:p>
        </p:txBody>
      </p:sp>
    </p:spTree>
  </p:cSld>
  <p:clrMapOvr>
    <a:masterClrMapping/>
  </p:clrMapOvr>
  <p:transition/>
  <p:timing/>
</p:sld>
</file>

<file path=ppt/slides/slide4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26" name=""/>
          <p:cNvSpPr/>
          <p:nvPr>
            <p:ph type="title" idx="4294967295"/>
          </p:nvPr>
        </p:nvSpPr>
        <p:spPr>
          <a:xfrm>
            <a:off x="480975" y="1259218"/>
            <a:ext cx="8657540" cy="119742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961949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208" b="1" i="0" u="none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1pPr>
          </a:lstStyle>
          <a:p>
            <a:pPr lvl="0"/>
            <a:r>
              <a:rPr>
                <a:solidFill>
                  <a:srgbClr val="0001BF"/>
                </a:solidFill>
              </a:rPr>
              <a:t>中毒机理</a:t>
            </a:r>
          </a:p>
        </p:txBody>
      </p:sp>
      <p:sp>
        <p:nvSpPr>
          <p:cNvPr id="2327" name=""/>
          <p:cNvSpPr/>
          <p:nvPr>
            <p:ph type="body" idx="4294967295"/>
          </p:nvPr>
        </p:nvSpPr>
        <p:spPr>
          <a:xfrm>
            <a:off x="480975" y="2925928"/>
            <a:ext cx="8657540" cy="351879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60731" indent="-360731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3366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1pPr>
            <a:lvl2pPr marL="781583" indent="-300609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946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2pPr>
            <a:lvl3pPr marL="1202436" indent="-240487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525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3pPr>
            <a:lvl4pPr marL="1683410" indent="-240487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104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4pPr>
            <a:lvl5pPr marL="2164385" indent="-240487" algn="l" defTabSz="961949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Pct val="50000"/>
              <a:buFontTx/>
              <a:buBlip>
                <a:blip r:embed="rId2"/>
              </a:buBlip>
              <a:defRPr kumimoji="0" lang="zh-CN" altLang="en-US" sz="2104" b="1" i="0" u="none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宋体" charset="-122"/>
              </a:defRPr>
            </a:lvl5pPr>
          </a:lstStyle>
          <a:p>
            <a:pPr lvl="0" algn="just"/>
            <a:r>
              <a:rPr>
                <a:solidFill>
                  <a:srgbClr val="3368BE"/>
                </a:solidFill>
                <a:latin typeface="宋体" charset="-122"/>
              </a:rPr>
              <a:t>  吸收后一局部本品被氧化成抑制胆碱酯酶活性能力更强的氧化乐果，抑制体内胆碱酯酶活性，造成神经生理功能紊乱。据报道，乐果对ChE的抑制是不可逆的。</a:t>
            </a:r>
            <a:endParaRPr>
              <a:solidFill>
                <a:srgbClr val="3366FF"/>
              </a:solidFill>
              <a:latin typeface="宋体" charset="-122"/>
            </a:endParaRPr>
          </a:p>
        </p:txBody>
      </p:sp>
      <p:sp>
        <p:nvSpPr>
          <p:cNvPr id="2328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473"/>
          </a:p>
        </p:txBody>
      </p:sp>
      <p:sp>
        <p:nvSpPr>
          <p:cNvPr id="2330" name="New shape"/>
          <p:cNvSpPr/>
          <p:nvPr/>
        </p:nvSpPr>
        <p:spPr>
          <a:xfrm>
            <a:off x="0" y="6960616"/>
            <a:ext cx="9619488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第四十页，共八十页。</a:t>
            </a:r>
          </a:p>
        </p:txBody>
      </p:sp>
    </p:spTree>
  </p:cSld>
  <p:clrMapOvr>
    <a:masterClrMapping/>
  </p:clrMapOvr>
  <p:transition/>
  <p:timing/>
</p:sld>
</file>

<file path=ppt/slides/slide4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8349488" cy="5944616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https://d.book118.com/927115136002006045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第2母版">
  <a:themeElements>
    <a:clrScheme name=" override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9999"/>
      </a:hlink>
      <a:folHlink>
        <a:srgbClr val="99CC00"/>
      </a:folHlink>
    </a:clrScheme>
    <a:fontScheme name=" overriden">
      <a:majorFont>
        <a:latin typeface="Arial" pitchFamily="34" charset="0"/>
        <a:ea typeface="Arial" pitchFamily="34" charset="0"/>
        <a:cs typeface="Arial" pitchFamily="34" charset="0"/>
      </a:majorFont>
      <a:minorFont>
        <a:latin typeface="Arial" pitchFamily="34" charset="0"/>
        <a:ea typeface="Arial" pitchFamily="34" charset="0"/>
        <a:cs typeface="Arial" pitchFamily="34" charset="0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 override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 override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 overriden 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 override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 override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232</Paragraphs>
  <Slides>41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41</vt:i4>
      </vt:variant>
    </vt:vector>
  </HeadingPairs>
  <TitlesOfParts>
    <vt:vector baseType="lpstr" size="51">
      <vt:lpstr>Arial</vt:lpstr>
      <vt:lpstr>Calibri</vt:lpstr>
      <vt:lpstr>宋体</vt:lpstr>
      <vt:lpstr>黑体</vt:lpstr>
      <vt:lpstr>楷体_GB2312</vt:lpstr>
      <vt:lpstr>华文新魏</vt:lpstr>
      <vt:lpstr>Wingdings</vt:lpstr>
      <vt:lpstr>Tahoma</vt:lpstr>
      <vt:lpstr>Times New Roman</vt:lpstr>
      <vt:lpstr>Office Theme</vt:lpstr>
      <vt:lpstr>PowerPoint Presentation</vt:lpstr>
      <vt:lpstr>药典情况</vt:lpstr>
      <vt:lpstr>药典附录农药残留量测定法</vt:lpstr>
      <vt:lpstr>各国药典的比较</vt:lpstr>
      <vt:lpstr>中华人民共和国国家标准〔2004年1月1日起执行〕</vt:lpstr>
      <vt:lpstr>PowerPoint Presentation</vt:lpstr>
      <vt:lpstr>PowerPoint Presentation</vt:lpstr>
      <vt:lpstr>PowerPoint Presentation</vt:lpstr>
      <vt:lpstr>农残一般分析程序</vt:lpstr>
      <vt:lpstr>PowerPoint Presentation</vt:lpstr>
      <vt:lpstr>PowerPoint Presentation</vt:lpstr>
      <vt:lpstr>PowerPoint Presentation</vt:lpstr>
      <vt:lpstr>香港中成药注册农残检测任务</vt:lpstr>
      <vt:lpstr>拟除虫菊酯类农药残留量测定法</vt:lpstr>
      <vt:lpstr>PowerPoint Presentation</vt:lpstr>
      <vt:lpstr>PowerPoint Presentation</vt:lpstr>
      <vt:lpstr>GC－ECD测定三种菊酯</vt:lpstr>
      <vt:lpstr>PowerPoint Presentation</vt:lpstr>
      <vt:lpstr>PowerPoint Presentation</vt:lpstr>
      <vt:lpstr>理化性质</vt:lpstr>
      <vt:lpstr>理化性质</vt:lpstr>
      <vt:lpstr>应急防护</vt:lpstr>
      <vt:lpstr>应急防护</vt:lpstr>
      <vt:lpstr>应急处理</vt:lpstr>
      <vt:lpstr>操作本卷须知</vt:lpstr>
      <vt:lpstr>废弃物的处置</vt:lpstr>
      <vt:lpstr>毒理学</vt:lpstr>
      <vt:lpstr>毒理学</vt:lpstr>
      <vt:lpstr>代谢</vt:lpstr>
      <vt:lpstr>残留和蓄积</vt:lpstr>
      <vt:lpstr>致癌性研究</vt:lpstr>
      <vt:lpstr>有机磷农药</vt:lpstr>
      <vt:lpstr>理化性质 </vt:lpstr>
      <vt:lpstr>理化性质</vt:lpstr>
      <vt:lpstr>应急处置</vt:lpstr>
      <vt:lpstr>应急处置</vt:lpstr>
      <vt:lpstr>其他防护</vt:lpstr>
      <vt:lpstr>操作本卷须知</vt:lpstr>
      <vt:lpstr>毒性</vt:lpstr>
      <vt:lpstr>中毒机理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2024-09-19T15:14:17.440</cp:lastPrinted>
  <dcterms:created xsi:type="dcterms:W3CDTF">2024-09-19T07:14:17Z</dcterms:created>
  <dcterms:modified xsi:type="dcterms:W3CDTF">2024-09-19T07:14:19Z</dcterms:modified>
</cp:coreProperties>
</file>