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227AB38-BC3B-4598-800E-6CC91114F72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84B8246-424A-43D4-B6C5-FC5A426C2E5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479ED8F-A700-4F7B-B010-B8998257383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C787AB4-B825-4919-A4BA-B64990847EA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D4B7917A-7F11-4CAD-996E-BBD98C597D6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85E92F9D-29C3-4360-81B6-0E5C473FF07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F9CE3F29-048F-4178-A882-FDD9B87FF1D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36F62D3-E3DE-464C-9347-2EBE61C78F9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4A5C536-C2F5-4D4E-9A1D-857080B2E14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31D29BA-EB00-4A81-AF67-0E9C5963211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0283CB1-142A-4628-977B-D353CC38ACC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2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14.jpeg" /><Relationship Id="rId4" Type="http://schemas.openxmlformats.org/officeDocument/2006/relationships/image" Target="../media/image15.jpeg" /><Relationship Id="rId5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17.jpeg" /><Relationship Id="rId4" Type="http://schemas.openxmlformats.org/officeDocument/2006/relationships/image" Target="../media/image18.jpeg" /><Relationship Id="rId5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9.jpeg" /><Relationship Id="rId3" Type="http://schemas.openxmlformats.org/officeDocument/2006/relationships/image" Target="../media/image2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0.jpeg" /><Relationship Id="rId3" Type="http://schemas.openxmlformats.org/officeDocument/2006/relationships/image" Target="../media/image2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1.jpeg" /><Relationship Id="rId3" Type="http://schemas.openxmlformats.org/officeDocument/2006/relationships/image" Target="../media/image2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927120042030006036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17451" y="1574432"/>
            <a:ext cx="6939686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/>
                </a:solidFill>
                <a:latin typeface="Arial"/>
                <a:ea typeface="Arial"/>
                <a:cs typeface="Arial"/>
              </a:rPr>
              <a:t>机关单位年度个人工作总结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97491" y="810388"/>
            <a:ext cx="5298183" cy="5298183"/>
          </a:xfrm>
          <a:prstGeom prst="ellipse">
            <a:avLst/>
          </a:prstGeom>
          <a:solidFill>
            <a:schemeClr val="accent1">
              <a:alpha val="14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938400" y="1451298"/>
            <a:ext cx="4016365" cy="401636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231235" y="2407957"/>
            <a:ext cx="3626990" cy="252374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76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401923" y="2066581"/>
            <a:ext cx="3089320" cy="104165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7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922569" y="1019175"/>
            <a:ext cx="5810250" cy="48196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工作成果与业绩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团队协作与沟通能力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个人能力提升与成长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存在的不足与反思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未来发展规划与目标</a:t>
            </a:r>
          </a:p>
        </p:txBody>
      </p:sp>
      <p:sp>
        <p:nvSpPr>
          <p:cNvPr id="7" name="AutoShape 7"/>
          <p:cNvSpPr/>
          <p:nvPr/>
        </p:nvSpPr>
        <p:spPr>
          <a:xfrm>
            <a:off x="11307391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1736478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1346376" y="332232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11307391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11736478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11346376" y="508550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1307391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1736478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46376" y="684869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210371" y="2249446"/>
            <a:ext cx="6135014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/>
                </a:solidFill>
                <a:latin typeface="Arial"/>
                <a:ea typeface="Arial"/>
                <a:cs typeface="Arial"/>
              </a:rPr>
              <a:t>引言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57489" y="2871848"/>
            <a:ext cx="2148230" cy="1055827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3450" b="1">
                <a:solidFill>
                  <a:schemeClr val="accent1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对过去一年的工作进行全面的梳理和总结，展示个人在职责范围内的成果和贡献。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总结工作成果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2500" r="12500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反思工作不足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21875" r="21875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促进个人成长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t="21125" b="21125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通过回顾工作过程，发现存在的问题和不足，为今后的工作提供改进方向。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通过对工作的反思和总结，提炼经验教训，促进个人职业素养和能力的提升。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目的和背景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V="1">
            <a:off x="1296416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38084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介绍个人在机关单位的具体职责和工作内容，明确总结的范围和重点。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2387" y="1536628"/>
            <a:ext cx="1898907" cy="1898907"/>
          </a:xfrm>
          <a:prstGeom prst="ellipse">
            <a:avLst/>
          </a:prstGeom>
        </p:spPr>
      </p:pic>
      <p:sp>
        <p:nvSpPr>
          <p:cNvPr id="6" name="AutoShape 6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5146546" y="1536628"/>
            <a:ext cx="1898907" cy="1898907"/>
          </a:xfrm>
          <a:prstGeom prst="ellipse">
            <a:avLst/>
          </a:prstGeom>
        </p:spPr>
      </p:pic>
      <p:sp>
        <p:nvSpPr>
          <p:cNvPr id="8" name="AutoShape 8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rcRect l="16667" r="16667"/>
          <a:stretch>
            <a:fillRect/>
          </a:stretch>
        </p:blipFill>
        <p:spPr>
          <a:xfrm>
            <a:off x="8816628" y="1536628"/>
            <a:ext cx="1898907" cy="18989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238761" y="3746205"/>
            <a:ext cx="29718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工作职责</a:t>
            </a:r>
          </a:p>
        </p:txBody>
      </p:sp>
      <p:sp>
        <p:nvSpPr>
          <p:cNvPr id="11" name="AutoShape 11"/>
          <p:cNvSpPr/>
          <p:nvPr/>
        </p:nvSpPr>
        <p:spPr>
          <a:xfrm>
            <a:off x="1235229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788775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V="1">
            <a:off x="4700847" y="4399620"/>
            <a:ext cx="2492359" cy="4740"/>
          </a:xfrm>
          <a:prstGeom prst="line">
            <a:avLst/>
          </a:prstGeom>
          <a:ln w="9525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474251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本次总结的时间范围为过去一年，即从上一年度开始至本年度结束。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3192" y="3746205"/>
            <a:ext cx="295275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时间范围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639660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193207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8" name="Connector 18"/>
          <p:cNvCxnSpPr/>
          <p:nvPr/>
        </p:nvCxnSpPr>
        <p:spPr>
          <a:xfrm flipV="1">
            <a:off x="8370929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TextBox 19"/>
          <p:cNvSpPr txBox="1"/>
          <p:nvPr/>
        </p:nvSpPr>
        <p:spPr>
          <a:xfrm>
            <a:off x="8412597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重点汇报个人在职责范围内取得的工作成果和存在的不足之处。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313274" y="3746205"/>
            <a:ext cx="3019425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工作成果与不足</a:t>
            </a:r>
          </a:p>
        </p:txBody>
      </p:sp>
      <p:sp>
        <p:nvSpPr>
          <p:cNvPr id="21" name="AutoShape 21"/>
          <p:cNvSpPr/>
          <p:nvPr/>
        </p:nvSpPr>
        <p:spPr>
          <a:xfrm>
            <a:off x="8309741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10863288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汇报范围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210371" y="2249446"/>
            <a:ext cx="6135014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/>
                </a:solidFill>
                <a:latin typeface="Arial"/>
                <a:ea typeface="Arial"/>
                <a:cs typeface="Arial"/>
              </a:rPr>
              <a:t>工作成果与业绩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57489" y="2871848"/>
            <a:ext cx="2148230" cy="1055827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3450" b="1">
                <a:solidFill>
                  <a:schemeClr val="accent1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18426" b="18426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18426" b="18426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7901" b="7901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本年度主要工作完成情况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日常工作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认真完成日常行政工作，包括文件处理、会议组织、信息上报等，确保各项工作高效有序进行。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项目执行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负责或参与多个项目的策划、实施和推进，确保项目按照计划顺利完成，达到预期目标。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团队协作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积极与同事协作，共同解决工作中遇到的问题，提升团队整体工作效率和凝聚力。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在关键项目或重要任务中，发挥专业优势，提出创新性的解决方案，推动任务取得突破性进展。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22500" r="22500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重点任务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针对工作中遇到的难题，勇于尝试新方法、新思路，提出切实可行的改进措施，提高工作效率和质量。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创新举措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l="14667" r="14667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t="6125" b="6125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将创新成果转化为实际应用，推动单位业务水平的提升，为单位创造更多价值。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成果转化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重点任务突破及创新举措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92974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67942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33696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-2700000" flipH="1" flipV="1">
            <a:off x="5274866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583677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团队荣誉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613687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所在团队获得集体荣誉或表彰，体现个人在团队中的贡献和价值。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5818204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 rot="-2700000" flipH="1" flipV="1">
            <a:off x="1499898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8710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个人荣誉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38719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在本年度内，因工作表现突出，获得单位或上级部门的表彰和奖励，如“优秀员工”、“先进工作者”等称号。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2043236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 rot="-2700000" flipH="1" flipV="1">
            <a:off x="9040620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8349432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社会认可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379441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工作成果得到社会广泛认可，提升单位形象和知名度。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9583957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2">
            <a:alphaModFix/>
          </a:blip>
          <a:srcRect l="19792" r="19792"/>
          <a:stretch>
            <a:fillRect/>
          </a:stretch>
        </p:blipFill>
        <p:spPr>
          <a:xfrm>
            <a:off x="1583319" y="1416742"/>
            <a:ext cx="1475427" cy="1475427"/>
          </a:xfrm>
          <a:prstGeom prst="ellipse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3">
            <a:alphaModFix/>
          </a:blip>
          <a:srcRect l="16458" r="16458"/>
          <a:stretch>
            <a:fillRect/>
          </a:stretch>
        </p:blipFill>
        <p:spPr>
          <a:xfrm>
            <a:off x="5358286" y="1416742"/>
            <a:ext cx="1475427" cy="1475427"/>
          </a:xfrm>
          <a:prstGeom prst="ellipse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4">
            <a:alphaModFix/>
          </a:blip>
          <a:srcRect l="16667" r="16667"/>
          <a:stretch>
            <a:fillRect/>
          </a:stretch>
        </p:blipFill>
        <p:spPr>
          <a:xfrm>
            <a:off x="9121095" y="1416742"/>
            <a:ext cx="1475427" cy="1475427"/>
          </a:xfrm>
          <a:prstGeom prst="ellipse">
            <a:avLst/>
          </a:prstGeom>
        </p:spPr>
      </p:pic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获得荣誉与表彰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210371" y="2249446"/>
            <a:ext cx="6135014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/>
                </a:solidFill>
                <a:latin typeface="Arial"/>
                <a:ea typeface="Arial"/>
                <a:cs typeface="Arial"/>
              </a:rPr>
              <a:t>团队协作与沟通能力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57489" y="2871848"/>
            <a:ext cx="2148230" cy="1055827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3450" b="1">
                <a:solidFill>
                  <a:schemeClr val="accent1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63829" y="1628258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4345" y="2028557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与同事间保持密切沟通，确保工作高效进行，共同完成任务。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4345" y="1509487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高效协作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3625" r="13625"/>
          <a:stretch>
            <a:fillRect/>
          </a:stretch>
        </p:blipFill>
        <p:spPr>
          <a:xfrm>
            <a:off x="6096000" y="1153983"/>
            <a:ext cx="5194482" cy="5194482"/>
          </a:xfrm>
          <a:prstGeom prst="ellipse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994345" y="3637901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在团队中明确个人职责，积极承担责任，避免工作重复或遗漏。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94345" y="3118831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分工明确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94345" y="5274339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与同事间相互支持，共同解决工作中遇到的问题，形成良好的团队氛围。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94345" y="4755268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互帮互助</a:t>
            </a:r>
          </a:p>
        </p:txBody>
      </p:sp>
      <p:sp>
        <p:nvSpPr>
          <p:cNvPr id="10" name="AutoShape 10"/>
          <p:cNvSpPr/>
          <p:nvPr/>
        </p:nvSpPr>
        <p:spPr>
          <a:xfrm>
            <a:off x="763829" y="3237602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63829" y="4874039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同事间协作配合情况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协调资源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/>
                  </a:solidFill>
                  <a:latin typeface="Microsoft Yahei"/>
                  <a:ea typeface="Microsoft Yahei"/>
                  <a:cs typeface="Microsoft Yahei"/>
                </a:rPr>
                <a:t>在需要时，能够协调其他部门资源，确保工作顺利进行。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及时反馈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/>
                  </a:solidFill>
                  <a:latin typeface="Microsoft Yahei"/>
                  <a:ea typeface="Microsoft Yahei"/>
                  <a:cs typeface="Microsoft Yahei"/>
                </a:rPr>
                <a:t>对于跨部门协作中出现的问题，能够及时反馈并寻求解决方案。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主动沟通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积极与其他部门同事建立联系，主动沟通工作进展和需求，确保信息畅通。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rcRect l="12500" r="12500"/>
          <a:stretch>
            <a:fillRect/>
          </a:stretch>
        </p:blipFill>
        <p:spPr>
          <a:xfrm>
            <a:off x="869006" y="1293634"/>
            <a:ext cx="4563024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跨部门沟通协作能力展现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积极改进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对于领导提出的意见和建议，能够积极接受并改进自己的工作方式和方法。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认真执行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对于领导交办的事项，能够认真对待，积极执行，确保任务按时完成。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及时汇报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在执行过程中，能够及时向领导汇报工作进展和遇到的问题，寻求指导和支持。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领导交办事项执行情况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https://d.book118.com/927120042030006036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4F7FF"/>
      </a:lt1>
      <a:dk2>
        <a:srgbClr val="0A0237"/>
      </a:dk2>
      <a:lt2>
        <a:srgbClr val="FFFFFF"/>
      </a:lt2>
      <a:accent1>
        <a:srgbClr val="0084FF"/>
      </a:accent1>
      <a:accent2>
        <a:srgbClr val="5196FF"/>
      </a:accent2>
      <a:accent3>
        <a:srgbClr val="4454DF"/>
      </a:accent3>
      <a:accent4>
        <a:srgbClr val="7FA9F1"/>
      </a:accent4>
      <a:accent5>
        <a:srgbClr val="ABDDFF"/>
      </a:accent5>
      <a:accent6>
        <a:srgbClr val="A2E5B9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79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2024-09-11T01:28:28.637</cp:lastPrinted>
  <dcterms:created xsi:type="dcterms:W3CDTF">2024-09-10T17:28:28Z</dcterms:created>
  <dcterms:modified xsi:type="dcterms:W3CDTF">2024-09-10T17:28:30Z</dcterms:modified>
</cp:coreProperties>
</file>