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embeddedFontLst>
    <p:embeddedFont>
      <p:font typeface="微软雅黑" panose="020B0503020204020204" charset="-122"/>
      <p:regular r:id="rId17"/>
    </p:embeddedFont>
    <p:embeddedFont>
      <p:font typeface="楷体" panose="02010609060101010101" pitchFamily="1" charset="-122"/>
      <p:regular r:id="rId18"/>
    </p:embeddedFont>
    <p:embeddedFont>
      <p:font typeface="黑体" panose="02010609060101010101" pitchFamily="1" charset="-122"/>
      <p:regular r:id="rId19"/>
    </p:embeddedFont>
    <p:embeddedFont>
      <p:font typeface="Rockwell" panose="02060603020205020403" charset="0"/>
      <p:regular r:id="rId20"/>
      <p:bold r:id="rId21"/>
      <p:italic r:id="rId22"/>
      <p:boldItalic r:id="rId23"/>
    </p:embeddedFont>
    <p:embeddedFont>
      <p:font typeface="Bookman Old Style" panose="02050604050505020204" charset="0"/>
      <p:regular r:id="rId24"/>
      <p:bold r:id="rId25"/>
      <p:italic r:id="rId26"/>
    </p:embeddedFont>
    <p:embeddedFont>
      <p:font typeface="等线" panose="02010600030101010101" charset="-122"/>
      <p:regular r:id="rId27"/>
    </p:embeddedFont>
    <p:embeddedFont>
      <p:font typeface="等线 Light" panose="02010600030101010101" charset="-122"/>
      <p:regular r:id="rId28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font" Target="fonts/font6.fntdata" /><Relationship Id="rId23" Type="http://schemas.openxmlformats.org/officeDocument/2006/relationships/font" Target="fonts/font7.fntdata" /><Relationship Id="rId24" Type="http://schemas.openxmlformats.org/officeDocument/2006/relationships/font" Target="fonts/font8.fntdata" /><Relationship Id="rId25" Type="http://schemas.openxmlformats.org/officeDocument/2006/relationships/font" Target="fonts/font9.fntdata" /><Relationship Id="rId26" Type="http://schemas.openxmlformats.org/officeDocument/2006/relationships/font" Target="fonts/font10.fntdata" /><Relationship Id="rId27" Type="http://schemas.openxmlformats.org/officeDocument/2006/relationships/font" Target="fonts/font11.fntdata" /><Relationship Id="rId28" Type="http://schemas.openxmlformats.org/officeDocument/2006/relationships/font" Target="fonts/font12.fntdata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0F84BF-94F5-48BE-B2C9-76E96A262FA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FDB9FD-F92B-4336-9E6E-1707174193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FDB9FD-F92B-4336-9E6E-17071741937B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AF445-C052-4F36-8E0E-24B9B7CF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0DA79-FBC8-4034-ADF1-C0E8E992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9A1E1-8251-4200-B878-C04BFE37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66C5A-1D1C-4858-99BC-325EFF234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438C0-CD01-42ED-81DF-17E08F13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6216E-7FEA-4B5C-8D56-29F0FF79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4BCE8-6C7C-4F77-9D63-33C2D57C6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D13D5-BF15-4CE9-9A98-1C2B3EAD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DDC2B-5AAD-47C5-BCFB-30C01448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930CB-BD05-40E2-9672-FBAA2D1A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EE5D2-792C-46C3-9CBA-F975A9248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2B7CAFC-DC1F-4678-A243-16A6F35E5A2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mc:AlternateContent>
    <mc:Choice xmlns:p14="http://schemas.microsoft.com/office/powerpoint/2010/main" Requires="p14">
      <p:transition p14:dur="10"/>
    </mc:Choice>
    <mc:Fallback>
      <p:transition/>
    </mc:Fallback>
  </mc:AlternateContent>
  <p:timing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231301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4"/>
          <p:cNvSpPr/>
          <p:nvPr/>
        </p:nvSpPr>
        <p:spPr>
          <a:xfrm>
            <a:off x="-97790" y="443865"/>
            <a:ext cx="5552440" cy="981710"/>
          </a:xfrm>
          <a:custGeom>
            <a:gdLst>
              <a:gd name="connsiteX0" fmla="*/ 0 w 10501745"/>
              <a:gd name="connsiteY0" fmla="*/ 0 h 2978727"/>
              <a:gd name="connsiteX1" fmla="*/ 10501745 w 10501745"/>
              <a:gd name="connsiteY1" fmla="*/ 0 h 2978727"/>
              <a:gd name="connsiteX2" fmla="*/ 10501745 w 10501745"/>
              <a:gd name="connsiteY2" fmla="*/ 2978727 h 2978727"/>
              <a:gd name="connsiteX3" fmla="*/ 0 w 10501745"/>
              <a:gd name="connsiteY3" fmla="*/ 2978727 h 2978727"/>
              <a:gd name="connsiteX4" fmla="*/ 0 w 10501745"/>
              <a:gd name="connsiteY4" fmla="*/ 0 h 2978727"/>
              <a:gd name="connsiteX0-1" fmla="*/ 0 w 10501745"/>
              <a:gd name="connsiteY0-2" fmla="*/ 0 h 2978727"/>
              <a:gd name="connsiteX1-3" fmla="*/ 10501745 w 10501745"/>
              <a:gd name="connsiteY1-4" fmla="*/ 0 h 2978727"/>
              <a:gd name="connsiteX2-5" fmla="*/ 8977745 w 10501745"/>
              <a:gd name="connsiteY2-6" fmla="*/ 2937163 h 2978727"/>
              <a:gd name="connsiteX3-7" fmla="*/ 0 w 10501745"/>
              <a:gd name="connsiteY3-8" fmla="*/ 2978727 h 2978727"/>
              <a:gd name="connsiteX4-9" fmla="*/ 0 w 10501745"/>
              <a:gd name="connsiteY4-10" fmla="*/ 0 h 2978727"/>
              <a:gd name="connsiteX0-11" fmla="*/ 0 w 10501745"/>
              <a:gd name="connsiteY0-12" fmla="*/ 0 h 2978727"/>
              <a:gd name="connsiteX1-13" fmla="*/ 10501745 w 10501745"/>
              <a:gd name="connsiteY1-14" fmla="*/ 0 h 2978727"/>
              <a:gd name="connsiteX2-15" fmla="*/ 8589818 w 10501745"/>
              <a:gd name="connsiteY2-16" fmla="*/ 2937163 h 2978727"/>
              <a:gd name="connsiteX3-17" fmla="*/ 0 w 10501745"/>
              <a:gd name="connsiteY3-18" fmla="*/ 2978727 h 2978727"/>
              <a:gd name="connsiteX4-19" fmla="*/ 0 w 10501745"/>
              <a:gd name="connsiteY4-20" fmla="*/ 0 h 2978727"/>
              <a:gd name="connsiteX0-21" fmla="*/ 0 w 10501745"/>
              <a:gd name="connsiteY0-22" fmla="*/ 0 h 2978727"/>
              <a:gd name="connsiteX1-23" fmla="*/ 10501745 w 10501745"/>
              <a:gd name="connsiteY1-24" fmla="*/ 0 h 2978727"/>
              <a:gd name="connsiteX2-25" fmla="*/ 8700654 w 10501745"/>
              <a:gd name="connsiteY2-26" fmla="*/ 2951018 h 2978727"/>
              <a:gd name="connsiteX3-27" fmla="*/ 0 w 10501745"/>
              <a:gd name="connsiteY3-28" fmla="*/ 2978727 h 2978727"/>
              <a:gd name="connsiteX4-29" fmla="*/ 0 w 10501745"/>
              <a:gd name="connsiteY4-30" fmla="*/ 0 h 297872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501745" h="2978727">
                <a:moveTo>
                  <a:pt x="0" y="0"/>
                </a:moveTo>
                <a:lnTo>
                  <a:pt x="10501745" y="0"/>
                </a:lnTo>
                <a:lnTo>
                  <a:pt x="8700654" y="2951018"/>
                </a:lnTo>
                <a:lnTo>
                  <a:pt x="0" y="297872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59038" y="2223451"/>
            <a:ext cx="11077303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atin typeface="微软雅黑" panose="020b0503020204020204" charset="-122"/>
                <a:ea typeface="微软雅黑" panose="020b0503020204020204" charset="-122"/>
              </a:rPr>
              <a:t>白杨礼赞（第一课时）</a:t>
            </a:r>
            <a:endParaRPr lang="zh-CN" altLang="en-US" sz="60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363327" y="4537684"/>
            <a:ext cx="64922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授课教师：无锡市梅里中学    朱星宇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矩形 4"/>
          <p:cNvSpPr/>
          <p:nvPr/>
        </p:nvSpPr>
        <p:spPr>
          <a:xfrm rot="10800000">
            <a:off x="10849935" y="5677467"/>
            <a:ext cx="3461657" cy="791572"/>
          </a:xfrm>
          <a:custGeom>
            <a:gdLst>
              <a:gd name="connsiteX0" fmla="*/ 0 w 10501745"/>
              <a:gd name="connsiteY0" fmla="*/ 0 h 2978727"/>
              <a:gd name="connsiteX1" fmla="*/ 10501745 w 10501745"/>
              <a:gd name="connsiteY1" fmla="*/ 0 h 2978727"/>
              <a:gd name="connsiteX2" fmla="*/ 10501745 w 10501745"/>
              <a:gd name="connsiteY2" fmla="*/ 2978727 h 2978727"/>
              <a:gd name="connsiteX3" fmla="*/ 0 w 10501745"/>
              <a:gd name="connsiteY3" fmla="*/ 2978727 h 2978727"/>
              <a:gd name="connsiteX4" fmla="*/ 0 w 10501745"/>
              <a:gd name="connsiteY4" fmla="*/ 0 h 2978727"/>
              <a:gd name="connsiteX0-1" fmla="*/ 0 w 10501745"/>
              <a:gd name="connsiteY0-2" fmla="*/ 0 h 2978727"/>
              <a:gd name="connsiteX1-3" fmla="*/ 10501745 w 10501745"/>
              <a:gd name="connsiteY1-4" fmla="*/ 0 h 2978727"/>
              <a:gd name="connsiteX2-5" fmla="*/ 8977745 w 10501745"/>
              <a:gd name="connsiteY2-6" fmla="*/ 2937163 h 2978727"/>
              <a:gd name="connsiteX3-7" fmla="*/ 0 w 10501745"/>
              <a:gd name="connsiteY3-8" fmla="*/ 2978727 h 2978727"/>
              <a:gd name="connsiteX4-9" fmla="*/ 0 w 10501745"/>
              <a:gd name="connsiteY4-10" fmla="*/ 0 h 2978727"/>
              <a:gd name="connsiteX0-11" fmla="*/ 0 w 10501745"/>
              <a:gd name="connsiteY0-12" fmla="*/ 0 h 2978727"/>
              <a:gd name="connsiteX1-13" fmla="*/ 10501745 w 10501745"/>
              <a:gd name="connsiteY1-14" fmla="*/ 0 h 2978727"/>
              <a:gd name="connsiteX2-15" fmla="*/ 8589818 w 10501745"/>
              <a:gd name="connsiteY2-16" fmla="*/ 2937163 h 2978727"/>
              <a:gd name="connsiteX3-17" fmla="*/ 0 w 10501745"/>
              <a:gd name="connsiteY3-18" fmla="*/ 2978727 h 2978727"/>
              <a:gd name="connsiteX4-19" fmla="*/ 0 w 10501745"/>
              <a:gd name="connsiteY4-20" fmla="*/ 0 h 2978727"/>
              <a:gd name="connsiteX0-21" fmla="*/ 0 w 10501745"/>
              <a:gd name="connsiteY0-22" fmla="*/ 0 h 2978727"/>
              <a:gd name="connsiteX1-23" fmla="*/ 10501745 w 10501745"/>
              <a:gd name="connsiteY1-24" fmla="*/ 0 h 2978727"/>
              <a:gd name="connsiteX2-25" fmla="*/ 8700654 w 10501745"/>
              <a:gd name="connsiteY2-26" fmla="*/ 2951018 h 2978727"/>
              <a:gd name="connsiteX3-27" fmla="*/ 0 w 10501745"/>
              <a:gd name="connsiteY3-28" fmla="*/ 2978727 h 2978727"/>
              <a:gd name="connsiteX4-29" fmla="*/ 0 w 10501745"/>
              <a:gd name="connsiteY4-30" fmla="*/ 0 h 297872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501745" h="2978727">
                <a:moveTo>
                  <a:pt x="0" y="0"/>
                </a:moveTo>
                <a:lnTo>
                  <a:pt x="10501745" y="0"/>
                </a:lnTo>
                <a:lnTo>
                  <a:pt x="8700654" y="2951018"/>
                </a:lnTo>
                <a:lnTo>
                  <a:pt x="0" y="297872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95943" y="673288"/>
            <a:ext cx="4541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部编版八年级上册  语文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363327" y="5133314"/>
            <a:ext cx="64922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指导教师：无锡市梅里中学    张增光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26776" y="735695"/>
            <a:ext cx="3146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学习目标</a:t>
            </a:r>
            <a:endParaRPr lang="zh-CN" altLang="en-US" sz="4000" b="1"/>
          </a:p>
        </p:txBody>
      </p:sp>
      <p:sp>
        <p:nvSpPr>
          <p:cNvPr id="3" name="文本框 2"/>
          <p:cNvSpPr txBox="1"/>
          <p:nvPr/>
        </p:nvSpPr>
        <p:spPr>
          <a:xfrm>
            <a:off x="580464" y="2069510"/>
            <a:ext cx="11031071" cy="27180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识记生字词，了解托物言志散文的特点。</a:t>
            </a:r>
            <a:endParaRPr lang="en-US" altLang="zh-CN" sz="40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000" b="1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朗读课文，理清文章脉络，理解白杨树的具体形象。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50607"/>
            <a:ext cx="10515600" cy="1325563"/>
          </a:xfrm>
        </p:spPr>
        <p:txBody>
          <a:bodyPr/>
          <a:lstStyle/>
          <a:p>
            <a:r>
              <a:rPr lang="zh-CN" altLang="en-US" sz="4800">
                <a:solidFill>
                  <a:srgbClr val="FFC000"/>
                </a:solidFill>
              </a:rPr>
              <a:t>托物言志散文的特点</a:t>
            </a:r>
            <a:br>
              <a:rPr lang="en-US" altLang="zh-CN">
                <a:solidFill>
                  <a:srgbClr val="FFC000"/>
                </a:solidFill>
              </a:rPr>
            </a:br>
            <a:endParaRPr lang="en-US" altLang="zh-CN">
              <a:solidFill>
                <a:srgbClr val="FFC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22294" y="2264429"/>
            <a:ext cx="9547412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</a:rPr>
              <a:t>基本特点：</a:t>
            </a:r>
            <a:r>
              <a:rPr lang="zh-CN" altLang="en-US" sz="4000"/>
              <a:t>细致描绘事物，突出其某方面的特征，赋予事物特定的象征意义。</a:t>
            </a:r>
            <a:endParaRPr lang="en-US" altLang="zh-CN" sz="40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4000"/>
              <a:t>作者简介</a:t>
            </a:r>
            <a:br>
              <a:rPr lang="en-US" altLang="zh-CN"/>
            </a:b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4760259" y="887507"/>
            <a:ext cx="6687670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茅盾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1896—1981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），作家，社会活动家。原名沈德鸿，字雁冰。浙江桐乡人。代表作有小说《蚀》三部曲（包括《幻灭》《动摇》《追求》）、《子夜》《林家铺子》《春蚕》等。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955" y="1554317"/>
            <a:ext cx="2664183" cy="374936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4000"/>
              <a:t>写作背景</a:t>
            </a:r>
            <a:br>
              <a:rPr lang="en-US" altLang="zh-CN" sz="4000"/>
            </a:br>
            <a:endParaRPr lang="zh-CN" altLang="en-US" sz="4000"/>
          </a:p>
        </p:txBody>
      </p:sp>
      <p:sp>
        <p:nvSpPr>
          <p:cNvPr id="3" name="文本框 2"/>
          <p:cNvSpPr txBox="1"/>
          <p:nvPr/>
        </p:nvSpPr>
        <p:spPr>
          <a:xfrm>
            <a:off x="959224" y="1264024"/>
            <a:ext cx="10394576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    《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白杨礼赞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写于中国人民抗日战争最艰苦的时期。由于中国国民党顽固派消极抗日，积极反共，抗日民族统一战线濒于分裂的局面，中国共产党肩负着艰苦卓绝的责任。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1940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月，茅盾离开新疆返回内地，受朱德同志邀请前往延安。</a:t>
            </a:r>
            <a:endParaRPr lang="en-US" altLang="zh-CN"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    在延安参观讲学期间，他亲身体察了解放区军民的斗争生活，看到了抗日军民团结战斗的精神风貌，留下了深刻的印象。皖南事变后，作者借礼赞西北高原上的白杨树，来表达对北方抗日军民的热爱和赞美之情，便写下了此文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62990" y="668917"/>
            <a:ext cx="32778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读准字音</a:t>
            </a:r>
            <a:endParaRPr lang="zh-CN" altLang="en-US" sz="4000" b="1"/>
          </a:p>
        </p:txBody>
      </p:sp>
      <p:sp>
        <p:nvSpPr>
          <p:cNvPr id="13" name="文本框 12"/>
          <p:cNvSpPr txBox="1"/>
          <p:nvPr/>
        </p:nvSpPr>
        <p:spPr>
          <a:xfrm>
            <a:off x="537210" y="1963214"/>
            <a:ext cx="11526520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锤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炼（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chuí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 主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宰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zǎi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     倦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怠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dài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无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垠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yín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 坦荡如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砥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dǐ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 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恹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恹（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yān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晕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圈（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yùn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 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倔强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jué jiànɡ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婆娑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pó suō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）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虬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枝（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qiú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  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楠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木（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nán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）      秀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颀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（ </a:t>
            </a: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qí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+mn-ea"/>
                <a:sym typeface="+mn-ea"/>
              </a:rPr>
              <a:t> ）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063625" y="1282065"/>
            <a:ext cx="9668510" cy="514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685800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【妙手偶得】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指文学素养深的人出于灵感，即可偶然间得到妙语佳句。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【坦荡如砥】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宽广平坦得像磨刀石。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【潜滋暗长】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暗暗地生长。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【纵横决荡】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宋体" panose="02010600030101010101" pitchFamily="2" charset="-122"/>
              </a:rPr>
              <a:t>纵横驰聘，冲杀突击。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algn="l" defTabSz="685800">
              <a:lnSpc>
                <a:spcPct val="120000"/>
              </a:lnSpc>
            </a:pP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94055" y="474980"/>
            <a:ext cx="25679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掌握词义</a:t>
            </a:r>
            <a:endParaRPr lang="zh-CN" altLang="en-US" sz="40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4000"/>
              <a:t>整体感知</a:t>
            </a:r>
            <a:endParaRPr lang="zh-CN" altLang="en-US" sz="4000"/>
          </a:p>
        </p:txBody>
      </p:sp>
      <p:sp>
        <p:nvSpPr>
          <p:cNvPr id="3" name="文本框 2"/>
          <p:cNvSpPr txBox="1"/>
          <p:nvPr/>
        </p:nvSpPr>
        <p:spPr>
          <a:xfrm>
            <a:off x="968188" y="1344706"/>
            <a:ext cx="101839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揣摩课题中的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“礼赞”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的意思，把握作者感情。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68188" y="2420470"/>
            <a:ext cx="9592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“礼赞”：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崇敬地赞美。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68375" y="3559175"/>
            <a:ext cx="828230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“白杨礼赞”：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“礼赞白杨”，表达了作者对白杨树的赞美和尊敬。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1658" y="750607"/>
            <a:ext cx="10515600" cy="1325563"/>
          </a:xfrm>
        </p:spPr>
        <p:txBody>
          <a:bodyPr/>
          <a:lstStyle/>
          <a:p>
            <a:r>
              <a:rPr lang="zh-CN" altLang="en-US"/>
              <a:t>朗读课文，请找出文中直接赞美白杨树的语句。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030940" y="1801346"/>
            <a:ext cx="10703859" cy="2479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</a:rPr>
              <a:t>第</a:t>
            </a:r>
            <a:r>
              <a:rPr lang="en-US" altLang="zh-CN" sz="3600">
                <a:solidFill>
                  <a:srgbClr val="FF0000"/>
                </a:solidFill>
              </a:rPr>
              <a:t>1</a:t>
            </a:r>
            <a:r>
              <a:rPr lang="zh-CN" altLang="en-US" sz="3600">
                <a:solidFill>
                  <a:srgbClr val="FF0000"/>
                </a:solidFill>
              </a:rPr>
              <a:t>段：</a:t>
            </a:r>
            <a:r>
              <a:rPr lang="zh-CN" altLang="en-US" sz="3600"/>
              <a:t>白杨树实在是不平凡的，我赞美白杨树！</a:t>
            </a:r>
            <a:endParaRPr lang="zh-CN" altLang="en-US" sz="3600"/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</a:rPr>
              <a:t>第</a:t>
            </a:r>
            <a:r>
              <a:rPr lang="en-US" altLang="zh-CN" sz="3600">
                <a:solidFill>
                  <a:srgbClr val="FF0000"/>
                </a:solidFill>
              </a:rPr>
              <a:t>4</a:t>
            </a:r>
            <a:r>
              <a:rPr lang="zh-CN" altLang="en-US" sz="3600">
                <a:solidFill>
                  <a:srgbClr val="FF0000"/>
                </a:solidFill>
              </a:rPr>
              <a:t>段：</a:t>
            </a:r>
            <a:r>
              <a:rPr lang="zh-CN" altLang="en-US" sz="3600"/>
              <a:t>那就是白杨树，西北极普通的一种树，然而实在是不平凡的一种树！</a:t>
            </a:r>
            <a:endParaRPr lang="zh-CN" altLang="en-US" sz="36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41120" y="1401445"/>
            <a:ext cx="10232390" cy="33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第</a:t>
            </a:r>
            <a:r>
              <a:rPr lang="en-US" altLang="zh-CN" sz="3600">
                <a:solidFill>
                  <a:srgbClr val="FF0000"/>
                </a:solidFill>
                <a:sym typeface="+mn-ea"/>
              </a:rPr>
              <a:t>6</a:t>
            </a:r>
            <a:r>
              <a:rPr lang="zh-CN" altLang="en-US" sz="3600">
                <a:solidFill>
                  <a:srgbClr val="FF0000"/>
                </a:solidFill>
                <a:sym typeface="+mn-ea"/>
              </a:rPr>
              <a:t>段：</a:t>
            </a:r>
            <a:r>
              <a:rPr lang="zh-CN" altLang="en-US" sz="3600">
                <a:sym typeface="+mn-ea"/>
              </a:rPr>
              <a:t>这就是白杨树，西北极普通的一种树，然而决不是平凡的树！</a:t>
            </a:r>
            <a:endParaRPr lang="zh-CN" altLang="en-US" sz="3600"/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第</a:t>
            </a:r>
            <a:r>
              <a:rPr lang="en-US" altLang="zh-CN" sz="3600">
                <a:solidFill>
                  <a:srgbClr val="FF0000"/>
                </a:solidFill>
                <a:sym typeface="+mn-ea"/>
              </a:rPr>
              <a:t>8</a:t>
            </a:r>
            <a:r>
              <a:rPr lang="zh-CN" altLang="en-US" sz="3600">
                <a:solidFill>
                  <a:srgbClr val="FF0000"/>
                </a:solidFill>
                <a:sym typeface="+mn-ea"/>
              </a:rPr>
              <a:t>段：</a:t>
            </a:r>
            <a:r>
              <a:rPr lang="zh-CN" altLang="en-US" sz="3600">
                <a:sym typeface="+mn-ea"/>
              </a:rPr>
              <a:t>白杨不是平凡的树</a:t>
            </a:r>
            <a:r>
              <a:rPr lang="en-US" altLang="zh-CN" sz="3600">
                <a:sym typeface="+mn-ea"/>
              </a:rPr>
              <a:t>……</a:t>
            </a:r>
            <a:r>
              <a:rPr lang="zh-CN" altLang="en-US" sz="3600">
                <a:sym typeface="+mn-ea"/>
              </a:rPr>
              <a:t>我赞美白杨树</a:t>
            </a:r>
            <a:r>
              <a:rPr lang="en-US" altLang="zh-CN" sz="3600">
                <a:sym typeface="+mn-ea"/>
              </a:rPr>
              <a:t>……</a:t>
            </a:r>
            <a:endParaRPr lang="en-US" altLang="zh-CN" sz="3600"/>
          </a:p>
          <a:p>
            <a:pPr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第</a:t>
            </a:r>
            <a:r>
              <a:rPr lang="en-US" altLang="zh-CN" sz="3600">
                <a:solidFill>
                  <a:srgbClr val="FF0000"/>
                </a:solidFill>
                <a:sym typeface="+mn-ea"/>
              </a:rPr>
              <a:t>9</a:t>
            </a:r>
            <a:r>
              <a:rPr lang="zh-CN" altLang="en-US" sz="3600">
                <a:solidFill>
                  <a:srgbClr val="FF0000"/>
                </a:solidFill>
                <a:sym typeface="+mn-ea"/>
              </a:rPr>
              <a:t>段：</a:t>
            </a:r>
            <a:r>
              <a:rPr lang="zh-CN" altLang="en-US" sz="3600">
                <a:sym typeface="+mn-ea"/>
              </a:rPr>
              <a:t>我要高声赞美白杨树！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261596"/>
            <a:ext cx="10515600" cy="1325563"/>
          </a:xfrm>
        </p:spPr>
        <p:txBody>
          <a:bodyPr/>
          <a:lstStyle/>
          <a:p>
            <a:pPr algn="l"/>
            <a:r>
              <a:rPr lang="zh-CN" altLang="en-US">
                <a:solidFill>
                  <a:srgbClr val="FFC000"/>
                </a:solidFill>
              </a:rPr>
              <a:t>“白杨树是不平凡的”</a:t>
            </a:r>
            <a:r>
              <a:rPr lang="zh-CN" altLang="en-US"/>
              <a:t>在文中多次出现，有何作用？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838200" y="3164540"/>
            <a:ext cx="10139082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/>
              <a:t>这是贯穿全文的抒情线索，内容上将文章各段串联起来，结构上首尾呼应，使文章成为不可分割的整体。有助于强烈感情的抒发和主题的表达。</a:t>
            </a:r>
            <a:endParaRPr lang="zh-CN" altLang="en-US" sz="3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https://d.book118.com/927123130126006035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amask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amask">
      <a:majorFont>
        <a:latin typeface="Bookman Old Style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Bookman Old Style</vt:lpstr>
      <vt:lpstr>宋体</vt:lpstr>
      <vt:lpstr>Rockwell</vt:lpstr>
      <vt:lpstr>微软雅黑</vt:lpstr>
      <vt:lpstr>等线 Light</vt:lpstr>
      <vt:lpstr>等线</vt:lpstr>
      <vt:lpstr>楷体</vt:lpstr>
      <vt:lpstr>黑体</vt:lpstr>
      <vt:lpstr>Office Theme</vt:lpstr>
      <vt:lpstr>PowerPoint Presentation</vt:lpstr>
      <vt:lpstr>PowerPoint Presentation</vt:lpstr>
      <vt:lpstr>托物言志散文的特点</vt:lpstr>
      <vt:lpstr>作者简介</vt:lpstr>
      <vt:lpstr>写作背景</vt:lpstr>
      <vt:lpstr>PowerPoint Presentation</vt:lpstr>
      <vt:lpstr>PowerPoint Presentation</vt:lpstr>
      <vt:lpstr>整体感知</vt:lpstr>
      <vt:lpstr>朗读课文，请找出文中直接赞美白杨树的语句。</vt:lpstr>
      <vt:lpstr>PowerPoint Presentation</vt:lpstr>
      <vt:lpstr>“白杨树是不平凡的”在文中多次出现，有何作用？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2024-09-10T06:21:49.839</cp:lastPrinted>
  <dcterms:created xsi:type="dcterms:W3CDTF">2024-09-09T22:21:49Z</dcterms:created>
  <dcterms:modified xsi:type="dcterms:W3CDTF">2024-09-09T22:21:51Z</dcterms:modified>
</cp:coreProperties>
</file>