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7" r:id="rId28"/>
  </p:sldIdLst>
  <p:sldSz cx="12192000" cy="6858000"/>
  <p:notesSz cx="6858000" cy="9144000"/>
  <p:custDataLst>
    <p:tags r:id="rId2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tags" Target="tags/tag1.xml" /><Relationship Id="rId3" Type="http://schemas.openxmlformats.org/officeDocument/2006/relationships/slideMaster" Target="slideMasters/slideMaster3.xml" /><Relationship Id="rId30" Type="http://schemas.openxmlformats.org/officeDocument/2006/relationships/presProps" Target="presProps.xml" /><Relationship Id="rId31" Type="http://schemas.openxmlformats.org/officeDocument/2006/relationships/viewProps" Target="viewProps.xml" /><Relationship Id="rId32" Type="http://schemas.openxmlformats.org/officeDocument/2006/relationships/theme" Target="theme/theme1.xml" /><Relationship Id="rId33"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C7A6D88A-74F5-4B6B-B10E-211EB216A9EA}"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5" name="PlaceHolder 1"/>
          <p:cNvSpPr>
            <a:spLocks noGrp="1"/>
          </p:cNvSpPr>
          <p:nvPr>
            <p:ph type="sldImg"/>
          </p:nvPr>
        </p:nvSpPr>
        <p:spPr>
          <a:xfrm>
            <a:off x="685800" y="1143000"/>
            <a:ext cx="5486040" cy="3085920"/>
          </a:xfrm>
          <a:prstGeom prst="rect">
            <a:avLst/>
          </a:prstGeom>
          <a:ln w="0">
            <a:noFill/>
          </a:ln>
        </p:spPr>
      </p:sp>
      <p:sp>
        <p:nvSpPr>
          <p:cNvPr id="386"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7"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8" name="PlaceHolder 1"/>
          <p:cNvSpPr>
            <a:spLocks noGrp="1"/>
          </p:cNvSpPr>
          <p:nvPr>
            <p:ph type="sldImg"/>
          </p:nvPr>
        </p:nvSpPr>
        <p:spPr>
          <a:xfrm>
            <a:off x="685800" y="1143000"/>
            <a:ext cx="5486040" cy="3085920"/>
          </a:xfrm>
          <a:prstGeom prst="rect">
            <a:avLst/>
          </a:prstGeom>
          <a:ln w="0">
            <a:noFill/>
          </a:ln>
        </p:spPr>
      </p:sp>
      <p:sp>
        <p:nvSpPr>
          <p:cNvPr id="389"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0"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1" name="PlaceHolder 1"/>
          <p:cNvSpPr>
            <a:spLocks noGrp="1"/>
          </p:cNvSpPr>
          <p:nvPr>
            <p:ph type="sldImg"/>
          </p:nvPr>
        </p:nvSpPr>
        <p:spPr>
          <a:xfrm>
            <a:off x="685800" y="1143000"/>
            <a:ext cx="5486040" cy="3085920"/>
          </a:xfrm>
          <a:prstGeom prst="rect">
            <a:avLst/>
          </a:prstGeom>
          <a:ln w="0">
            <a:noFill/>
          </a:ln>
        </p:spPr>
      </p:sp>
      <p:sp>
        <p:nvSpPr>
          <p:cNvPr id="392"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3"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4" name="PlaceHolder 1"/>
          <p:cNvSpPr>
            <a:spLocks noGrp="1"/>
          </p:cNvSpPr>
          <p:nvPr>
            <p:ph type="sldImg"/>
          </p:nvPr>
        </p:nvSpPr>
        <p:spPr>
          <a:xfrm>
            <a:off x="685800" y="1143000"/>
            <a:ext cx="5486040" cy="3085920"/>
          </a:xfrm>
          <a:prstGeom prst="rect">
            <a:avLst/>
          </a:prstGeom>
          <a:ln w="0">
            <a:noFill/>
          </a:ln>
        </p:spPr>
      </p:sp>
      <p:sp>
        <p:nvSpPr>
          <p:cNvPr id="395"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6"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7" name="PlaceHolder 1"/>
          <p:cNvSpPr>
            <a:spLocks noGrp="1"/>
          </p:cNvSpPr>
          <p:nvPr>
            <p:ph type="sldImg"/>
          </p:nvPr>
        </p:nvSpPr>
        <p:spPr>
          <a:xfrm>
            <a:off x="685800" y="1143000"/>
            <a:ext cx="5486040" cy="3085920"/>
          </a:xfrm>
          <a:prstGeom prst="rect">
            <a:avLst/>
          </a:prstGeom>
          <a:ln w="0">
            <a:noFill/>
          </a:ln>
        </p:spPr>
      </p:sp>
      <p:sp>
        <p:nvSpPr>
          <p:cNvPr id="398"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9"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0" name="PlaceHolder 1"/>
          <p:cNvSpPr>
            <a:spLocks noGrp="1"/>
          </p:cNvSpPr>
          <p:nvPr>
            <p:ph type="sldImg"/>
          </p:nvPr>
        </p:nvSpPr>
        <p:spPr>
          <a:xfrm>
            <a:off x="685800" y="1143000"/>
            <a:ext cx="5486040" cy="3085920"/>
          </a:xfrm>
          <a:prstGeom prst="rect">
            <a:avLst/>
          </a:prstGeom>
          <a:ln w="0">
            <a:noFill/>
          </a:ln>
        </p:spPr>
      </p:sp>
      <p:sp>
        <p:nvSpPr>
          <p:cNvPr id="401"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2"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438DF9B-C9C8-4C29-8203-2FA1FEBAAB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57D1B2-9B23-4B9F-9CA7-E5EBBC09D4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92D4209-2E02-4D96-8ED1-C09668CD88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A301F59-0255-4E27-913F-89FE5E25EF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89751B3-1E2E-4546-A381-F9092B1381C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EE05A1F-619A-4D05-9803-381A98AB415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0F9E1C0-6D91-4586-A846-3918A7FEBDB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4F42A78-DFA8-4D66-81A1-2838942203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EDAB913-C5B1-4177-A277-C69A4F4C6F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E64F52-7A75-465B-B590-8B6DFF91E8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0AE660-CE0E-4144-8607-50386B0B67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B182A04E-BE22-407C-A8F1-F2EB8AB3BFB8}"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D477B3F5-B7C9-4303-89D0-55275BF25DB3}"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7124131011006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有效的企业礼仪培训方案</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80000"/>
          </a:blip>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企业礼仪培训的意义</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企业礼仪培训内容设计</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企业礼仪培训实施步骤</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企业礼仪培训实例分享</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企业礼仪培训的注意事项</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企业礼仪培训效果评估</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7</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企业礼仪培训的意义</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企业礼仪培训的概念</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企业礼仪是指企业内部员工在工作和社交场合中应具备的一系列言谈举止、礼仪礼节等方面的规范行为。企业礼仪培训至关重要，可以帮助员工建立良好的职业形象，提升整体企业形象。</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企业礼仪培训的优势</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树立专业良好形象</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提升企业形象</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促进团队合作</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增强员工人际关系</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减少沟通误解</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提高工作效率</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企业礼仪培训的目标</a:t>
            </a:r>
            <a:endParaRPr lang="en-US" sz="3600" b="0" strike="noStrike" spc="-1">
              <a:solidFill>
                <a:schemeClr val="dk1"/>
              </a:solidFill>
              <a:latin typeface="Arial"/>
            </a:endParaRPr>
          </a:p>
        </p:txBody>
      </p:sp>
      <p:sp>
        <p:nvSpPr>
          <p:cNvPr id="9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提升职业技能</a:t>
            </a:r>
            <a:endParaRPr lang="en-US" sz="1500" b="0" strike="noStrike" spc="-1">
              <a:solidFill>
                <a:srgbClr val="000000"/>
              </a:solidFill>
              <a:latin typeface="Arial"/>
            </a:endParaRPr>
          </a:p>
        </p:txBody>
      </p:sp>
      <p:sp>
        <p:nvSpPr>
          <p:cNvPr id="9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培养员工专业素养</a:t>
            </a:r>
            <a:endParaRPr lang="en-US" sz="2200" b="0" strike="noStrike" spc="-1">
              <a:solidFill>
                <a:srgbClr val="000000"/>
              </a:solidFill>
              <a:latin typeface="Arial"/>
            </a:endParaRPr>
          </a:p>
        </p:txBody>
      </p:sp>
      <p:sp>
        <p:nvSpPr>
          <p:cNvPr id="9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建立良好工作氛围</a:t>
            </a:r>
            <a:endParaRPr lang="en-US" sz="1500" b="0" strike="noStrike" spc="-1">
              <a:solidFill>
                <a:srgbClr val="000000"/>
              </a:solidFill>
              <a:latin typeface="Arial"/>
            </a:endParaRPr>
          </a:p>
        </p:txBody>
      </p:sp>
      <p:sp>
        <p:nvSpPr>
          <p:cNvPr id="9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促进团队合作</a:t>
            </a:r>
            <a:endParaRPr lang="en-US" sz="2200" b="0" strike="noStrike" spc="-1">
              <a:solidFill>
                <a:srgbClr val="000000"/>
              </a:solidFill>
              <a:latin typeface="Arial"/>
            </a:endParaRPr>
          </a:p>
        </p:txBody>
      </p:sp>
      <p:sp>
        <p:nvSpPr>
          <p:cNvPr id="9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传承核心价值观</a:t>
            </a:r>
            <a:endParaRPr lang="en-US" sz="1500" b="0" strike="noStrike" spc="-1">
              <a:solidFill>
                <a:srgbClr val="000000"/>
              </a:solidFill>
              <a:latin typeface="Arial"/>
            </a:endParaRPr>
          </a:p>
        </p:txBody>
      </p:sp>
      <p:sp>
        <p:nvSpPr>
          <p:cNvPr id="9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塑造企业文化</a:t>
            </a:r>
            <a:endParaRPr lang="en-US" sz="2200" b="0" strike="noStrike" spc="-1">
              <a:solidFill>
                <a:srgbClr val="000000"/>
              </a:solidFill>
              <a:latin typeface="Arial"/>
            </a:endParaRPr>
          </a:p>
        </p:txBody>
      </p:sp>
      <p:sp>
        <p:nvSpPr>
          <p:cNvPr id="10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0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3"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外部请专业机构</a:t>
            </a:r>
            <a:endParaRPr lang="en-US" sz="2200" b="0" strike="noStrike" spc="-1">
              <a:solidFill>
                <a:srgbClr val="000000"/>
              </a:solidFill>
              <a:latin typeface="Arial"/>
            </a:endParaRPr>
          </a:p>
        </p:txBody>
      </p:sp>
      <p:sp>
        <p:nvSpPr>
          <p:cNvPr id="104"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邀请专业礼仪培训机构</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引入外部视角和经验</a:t>
            </a:r>
            <a:endParaRPr lang="en-US" sz="1500" b="0" strike="noStrike" spc="-1">
              <a:solidFill>
                <a:srgbClr val="000000"/>
              </a:solidFill>
              <a:latin typeface="Arial"/>
            </a:endParaRPr>
          </a:p>
        </p:txBody>
      </p:sp>
      <p:sp>
        <p:nvSpPr>
          <p:cNvPr id="10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6"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在线培训和课程</a:t>
            </a:r>
            <a:endParaRPr lang="en-US" sz="2200" b="0" strike="noStrike" spc="-1">
              <a:solidFill>
                <a:srgbClr val="000000"/>
              </a:solidFill>
              <a:latin typeface="Arial"/>
            </a:endParaRPr>
          </a:p>
        </p:txBody>
      </p:sp>
      <p:sp>
        <p:nvSpPr>
          <p:cNvPr id="107"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提供灵活学习时间</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利用互联网资源进行培训</a:t>
            </a:r>
            <a:endParaRPr lang="en-US" sz="1500" b="0" strike="noStrike" spc="-1">
              <a:solidFill>
                <a:srgbClr val="000000"/>
              </a:solidFill>
              <a:latin typeface="Arial"/>
            </a:endParaRPr>
          </a:p>
        </p:txBody>
      </p:sp>
      <p:sp>
        <p:nvSpPr>
          <p:cNvPr id="10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9"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10"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1"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企业礼仪培训的实施方式</a:t>
            </a:r>
            <a:endParaRPr lang="en-US" sz="3600" b="0" strike="noStrike" spc="-1">
              <a:solidFill>
                <a:schemeClr val="dk1"/>
              </a:solidFill>
              <a:latin typeface="Arial"/>
            </a:endParaRPr>
          </a:p>
        </p:txBody>
      </p:sp>
      <p:sp>
        <p:nvSpPr>
          <p:cNvPr id="11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3"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内部讲座和培训</a:t>
            </a:r>
            <a:endParaRPr lang="en-US" sz="2200" b="0" strike="noStrike" spc="-1">
              <a:solidFill>
                <a:srgbClr val="000000"/>
              </a:solidFill>
              <a:latin typeface="Arial"/>
            </a:endParaRPr>
          </a:p>
        </p:txBody>
      </p:sp>
      <p:sp>
        <p:nvSpPr>
          <p:cNvPr id="114"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由企业内部员工担任讲师</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针对内部团队特定问题进行培训</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1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企业礼仪培训的重要性</a:t>
            </a:r>
            <a:endParaRPr lang="en-US" sz="3600" b="0" strike="noStrike" spc="-1">
              <a:solidFill>
                <a:schemeClr val="dk1"/>
              </a:solidFill>
              <a:latin typeface="Arial"/>
            </a:endParaRPr>
          </a:p>
        </p:txBody>
      </p:sp>
      <p:sp>
        <p:nvSpPr>
          <p:cNvPr id="11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在礼仪上胜出他人</a:t>
            </a:r>
            <a:endParaRPr lang="en-US" sz="1500" b="0" strike="noStrike" spc="-1">
              <a:solidFill>
                <a:srgbClr val="000000"/>
              </a:solidFill>
              <a:latin typeface="Arial"/>
            </a:endParaRPr>
          </a:p>
        </p:txBody>
      </p:sp>
      <p:sp>
        <p:nvSpPr>
          <p:cNvPr id="11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增加职场竞争力</a:t>
            </a:r>
            <a:endParaRPr lang="en-US" sz="2200" b="0" strike="noStrike" spc="-1">
              <a:solidFill>
                <a:srgbClr val="000000"/>
              </a:solidFill>
              <a:latin typeface="Arial"/>
            </a:endParaRPr>
          </a:p>
        </p:txBody>
      </p:sp>
      <p:sp>
        <p:nvSpPr>
          <p:cNvPr id="11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建立融洽团队关系</a:t>
            </a:r>
            <a:endParaRPr lang="en-US" sz="1500" b="0" strike="noStrike" spc="-1">
              <a:solidFill>
                <a:srgbClr val="000000"/>
              </a:solidFill>
              <a:latin typeface="Arial"/>
            </a:endParaRPr>
          </a:p>
        </p:txBody>
      </p:sp>
      <p:sp>
        <p:nvSpPr>
          <p:cNvPr id="11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改善企业内部氛围</a:t>
            </a:r>
            <a:endParaRPr lang="en-US" sz="2200" b="0" strike="noStrike" spc="-1">
              <a:solidFill>
                <a:srgbClr val="000000"/>
              </a:solidFill>
              <a:latin typeface="Arial"/>
            </a:endParaRPr>
          </a:p>
        </p:txBody>
      </p:sp>
      <p:sp>
        <p:nvSpPr>
          <p:cNvPr id="12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全面提高职业素养</a:t>
            </a:r>
            <a:endParaRPr lang="en-US" sz="1500" b="0" strike="noStrike" spc="-1">
              <a:solidFill>
                <a:srgbClr val="000000"/>
              </a:solidFill>
              <a:latin typeface="Arial"/>
            </a:endParaRPr>
          </a:p>
        </p:txBody>
      </p:sp>
      <p:sp>
        <p:nvSpPr>
          <p:cNvPr id="12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提升员工综合素质</a:t>
            </a:r>
            <a:endParaRPr lang="en-US" sz="2200" b="0" strike="noStrike" spc="-1">
              <a:solidFill>
                <a:srgbClr val="000000"/>
              </a:solidFill>
              <a:latin typeface="Arial"/>
            </a:endParaRPr>
          </a:p>
        </p:txBody>
      </p:sp>
      <p:sp>
        <p:nvSpPr>
          <p:cNvPr id="12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2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2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5"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企业礼仪培训内容设计</a:t>
            </a:r>
            <a:endParaRPr lang="en-US" sz="3600" b="0" strike="noStrike" spc="-1">
              <a:solidFill>
                <a:schemeClr val="dk1"/>
              </a:solidFill>
              <a:latin typeface="Arial"/>
            </a:endParaRPr>
          </a:p>
        </p:txBody>
      </p:sp>
      <p:sp>
        <p:nvSpPr>
          <p:cNvPr id="12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8"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仪容仪表礼仪</a:t>
            </a:r>
            <a:endParaRPr lang="en-US" sz="3500" b="0" strike="noStrike" spc="-1">
              <a:solidFill>
                <a:srgbClr val="000000"/>
              </a:solidFill>
              <a:latin typeface="Arial"/>
            </a:endParaRPr>
          </a:p>
        </p:txBody>
      </p:sp>
      <p:sp>
        <p:nvSpPr>
          <p:cNvPr id="129"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仪容仪表礼仪是企业礼仪培训中的重要内容之一，包括着装要求和仪表要求。员工的着装整洁大方，仪表得体端庄，能够提升企业形象，展现专业精神。</a:t>
            </a:r>
            <a:endParaRPr lang="en-US" sz="2500" b="0" strike="noStrike" spc="-1">
              <a:solidFill>
                <a:srgbClr val="000000"/>
              </a:solidFill>
              <a:latin typeface="Arial"/>
            </a:endParaRPr>
          </a:p>
        </p:txBody>
      </p:sp>
      <p:sp>
        <p:nvSpPr>
          <p:cNvPr id="13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31"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商务礼仪</a:t>
            </a:r>
            <a:endParaRPr lang="en-US" sz="3600" b="0" strike="noStrike" spc="-1">
              <a:solidFill>
                <a:schemeClr val="dk1"/>
              </a:solidFill>
              <a:latin typeface="Arial"/>
            </a:endParaRPr>
          </a:p>
        </p:txBody>
      </p:sp>
      <p:sp>
        <p:nvSpPr>
          <p:cNvPr id="132"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有效沟通是商务成功的关键，包括倾听、表达和非语言沟通等技巧。</a:t>
            </a:r>
            <a:endParaRPr lang="en-US" sz="1500" b="0" strike="noStrike" spc="-1">
              <a:solidFill>
                <a:srgbClr val="000000"/>
              </a:solidFill>
              <a:latin typeface="Arial"/>
            </a:endParaRPr>
          </a:p>
        </p:txBody>
      </p:sp>
      <p:sp>
        <p:nvSpPr>
          <p:cNvPr id="133"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商务沟通技巧</a:t>
            </a:r>
            <a:endParaRPr lang="en-US" sz="2200" b="0" strike="noStrike" spc="-1">
              <a:solidFill>
                <a:srgbClr val="000000"/>
              </a:solidFill>
              <a:latin typeface="Arial"/>
            </a:endParaRPr>
          </a:p>
        </p:txBody>
      </p:sp>
      <p:sp>
        <p:nvSpPr>
          <p:cNvPr id="134"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在商务宴会中懂得礼节、礼貌，能够展现出专业素养，有效拓展人脉。</a:t>
            </a:r>
            <a:endParaRPr lang="en-US" sz="1500" b="0" strike="noStrike" spc="-1">
              <a:solidFill>
                <a:srgbClr val="000000"/>
              </a:solidFill>
              <a:latin typeface="Arial"/>
            </a:endParaRPr>
          </a:p>
        </p:txBody>
      </p:sp>
      <p:sp>
        <p:nvSpPr>
          <p:cNvPr id="135"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商务宴会礼仪</a:t>
            </a:r>
            <a:endParaRPr lang="en-US" sz="2200" b="0" strike="noStrike" spc="-1">
              <a:solidFill>
                <a:srgbClr val="000000"/>
              </a:solidFill>
              <a:latin typeface="Arial"/>
            </a:endParaRPr>
          </a:p>
        </p:txBody>
      </p:sp>
      <p:sp>
        <p:nvSpPr>
          <p:cNvPr id="136"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7"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38"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9"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4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1"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礼仪规范</a:t>
            </a:r>
            <a:endParaRPr lang="en-US" sz="2200" b="0" strike="noStrike" spc="-1">
              <a:solidFill>
                <a:srgbClr val="000000"/>
              </a:solidFill>
              <a:latin typeface="Arial"/>
            </a:endParaRPr>
          </a:p>
        </p:txBody>
      </p:sp>
      <p:sp>
        <p:nvSpPr>
          <p:cNvPr id="142"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遵循礼仪规范，不仅体现尊重，还能有效避免尴尬场面。</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尊重他人的习惯和文化，体现多元化观念和开放心态。</a:t>
            </a:r>
            <a:endParaRPr lang="en-US" sz="1500" b="0" strike="noStrike" spc="-1">
              <a:solidFill>
                <a:srgbClr val="000000"/>
              </a:solidFill>
              <a:latin typeface="Arial"/>
            </a:endParaRPr>
          </a:p>
        </p:txBody>
      </p:sp>
      <p:sp>
        <p:nvSpPr>
          <p:cNvPr id="14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4"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45"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7"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48"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9"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礼仪礼节</a:t>
            </a:r>
            <a:endParaRPr lang="en-US" sz="3600" b="0" strike="noStrike" spc="-1">
              <a:solidFill>
                <a:schemeClr val="dk1"/>
              </a:solidFill>
              <a:latin typeface="Arial"/>
            </a:endParaRPr>
          </a:p>
        </p:txBody>
      </p:sp>
      <p:sp>
        <p:nvSpPr>
          <p:cNvPr id="15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1"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礼仪用语</a:t>
            </a:r>
            <a:endParaRPr lang="en-US" sz="2200" b="0" strike="noStrike" spc="-1">
              <a:solidFill>
                <a:srgbClr val="000000"/>
              </a:solidFill>
              <a:latin typeface="Arial"/>
            </a:endParaRPr>
          </a:p>
        </p:txBody>
      </p:sp>
      <p:sp>
        <p:nvSpPr>
          <p:cNvPr id="152"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打招呼时应该注意称呼对方的名字，礼貌用语可以增进人际关系。</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在邮件中使用得体的语言和称呼，展现优雅的礼节风范。</a:t>
            </a:r>
            <a:endParaRPr lang="en-US" sz="15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职场精神文化</a:t>
            </a:r>
            <a:endParaRPr lang="en-US" sz="3600" b="0" strike="noStrike" spc="-1">
              <a:solidFill>
                <a:schemeClr val="dk1"/>
              </a:solidFill>
              <a:latin typeface="Arial"/>
            </a:endParaRPr>
          </a:p>
        </p:txBody>
      </p:sp>
      <p:sp>
        <p:nvSpPr>
          <p:cNvPr id="15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清晰的岗位职责能够帮助员工明确工作目标和职责范围，提高工作效率。</a:t>
            </a:r>
            <a:endParaRPr lang="en-US" sz="2000" b="0" strike="noStrike" spc="-1">
              <a:solidFill>
                <a:srgbClr val="000000"/>
              </a:solidFill>
              <a:latin typeface="Arial"/>
            </a:endParaRPr>
          </a:p>
        </p:txBody>
      </p:sp>
      <p:sp>
        <p:nvSpPr>
          <p:cNvPr id="15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岗位职责</a:t>
            </a:r>
            <a:endParaRPr lang="en-US" sz="3000" b="0" strike="noStrike" spc="-1">
              <a:solidFill>
                <a:srgbClr val="000000"/>
              </a:solidFill>
              <a:latin typeface="Arial"/>
            </a:endParaRPr>
          </a:p>
        </p:txBody>
      </p:sp>
      <p:sp>
        <p:nvSpPr>
          <p:cNvPr id="15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5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5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5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6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企业精神文化是企业发展的灵魂，持续建设积极向上的文化氛围能够激发员工的潜能和创造力。</a:t>
            </a:r>
            <a:endParaRPr lang="en-US" sz="2000" b="0" strike="noStrike" spc="-1">
              <a:solidFill>
                <a:srgbClr val="000000"/>
              </a:solidFill>
              <a:latin typeface="Arial"/>
            </a:endParaRPr>
          </a:p>
        </p:txBody>
      </p:sp>
      <p:sp>
        <p:nvSpPr>
          <p:cNvPr id="16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精神文化建设</a:t>
            </a:r>
            <a:endParaRPr lang="en-US" sz="3000" b="0" strike="noStrike" spc="-1">
              <a:solidFill>
                <a:srgbClr val="000000"/>
              </a:solidFill>
              <a:latin typeface="Arial"/>
            </a:endParaRPr>
          </a:p>
        </p:txBody>
      </p:sp>
      <p:sp>
        <p:nvSpPr>
          <p:cNvPr id="162"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63"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64"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企业礼仪培训内容设计是企业文化建设中不可或缺的一环，通过仪容仪表、商务礼仪、礼仪礼节和职场文化的培训，可以提升员工的综合素质和企业形象，推动企业发展。</a:t>
            </a:r>
            <a:endParaRPr lang="en-US" sz="2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6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6"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企业礼仪培训实施步骤</a:t>
            </a:r>
            <a:endParaRPr lang="en-US" sz="3600" b="0" strike="noStrike" spc="-1">
              <a:solidFill>
                <a:schemeClr val="dk1"/>
              </a:solidFill>
              <a:latin typeface="Arial"/>
            </a:endParaRPr>
          </a:p>
        </p:txBody>
      </p:sp>
      <p:sp>
        <p:nvSpPr>
          <p:cNvPr id="16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9"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需求分析</a:t>
            </a:r>
            <a:endParaRPr lang="en-US" sz="3500" b="0" strike="noStrike" spc="-1">
              <a:solidFill>
                <a:srgbClr val="000000"/>
              </a:solidFill>
              <a:latin typeface="Arial"/>
            </a:endParaRPr>
          </a:p>
        </p:txBody>
      </p:sp>
      <p:sp>
        <p:nvSpPr>
          <p:cNvPr id="170"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在进行企业礼仪培训前，需要先进行需求分析。这包括确定企业需要哪些方面的礼仪培训，以及分析员工存在的礼仪问题点。只有深入了解需求，才能制定出切实有效的培训方案。</a:t>
            </a:r>
            <a:endParaRPr lang="en-US" sz="2500" b="0" strike="noStrike" spc="-1">
              <a:solidFill>
                <a:srgbClr val="000000"/>
              </a:solidFill>
              <a:latin typeface="Arial"/>
            </a:endParaRPr>
          </a:p>
        </p:txBody>
      </p:sp>
      <p:sp>
        <p:nvSpPr>
          <p:cNvPr id="17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7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计划制定</a:t>
            </a:r>
            <a:endParaRPr lang="en-US" sz="3600" b="0" strike="noStrike" spc="-1">
              <a:solidFill>
                <a:schemeClr val="dk1"/>
              </a:solidFill>
              <a:latin typeface="Arial"/>
            </a:endParaRPr>
          </a:p>
        </p:txBody>
      </p:sp>
      <p:sp>
        <p:nvSpPr>
          <p:cNvPr id="17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包括培训内容、形式、时长等</a:t>
            </a:r>
            <a:endParaRPr lang="en-US" sz="1500" b="0" strike="noStrike" spc="-1">
              <a:solidFill>
                <a:srgbClr val="000000"/>
              </a:solidFill>
              <a:latin typeface="Arial"/>
            </a:endParaRPr>
          </a:p>
        </p:txBody>
      </p:sp>
      <p:sp>
        <p:nvSpPr>
          <p:cNvPr id="17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制定培训计划</a:t>
            </a:r>
            <a:endParaRPr lang="en-US" sz="2200" b="0" strike="noStrike" spc="-1">
              <a:solidFill>
                <a:srgbClr val="000000"/>
              </a:solidFill>
              <a:latin typeface="Arial"/>
            </a:endParaRPr>
          </a:p>
        </p:txBody>
      </p:sp>
      <p:sp>
        <p:nvSpPr>
          <p:cNvPr id="17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确保培训安排合理、方便参与</a:t>
            </a:r>
            <a:endParaRPr lang="en-US" sz="1500" b="0" strike="noStrike" spc="-1">
              <a:solidFill>
                <a:srgbClr val="000000"/>
              </a:solidFill>
              <a:latin typeface="Arial"/>
            </a:endParaRPr>
          </a:p>
        </p:txBody>
      </p:sp>
      <p:sp>
        <p:nvSpPr>
          <p:cNvPr id="17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安排培训时间和地点</a:t>
            </a:r>
            <a:endParaRPr lang="en-US" sz="2200" b="0" strike="noStrike" spc="-1">
              <a:solidFill>
                <a:srgbClr val="000000"/>
              </a:solidFill>
              <a:latin typeface="Arial"/>
            </a:endParaRPr>
          </a:p>
        </p:txBody>
      </p:sp>
      <p:sp>
        <p:nvSpPr>
          <p:cNvPr id="17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7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1"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实施培训</a:t>
            </a:r>
            <a:endParaRPr lang="en-US" sz="3600" b="0" strike="noStrike" spc="-1">
              <a:solidFill>
                <a:schemeClr val="dk1"/>
              </a:solidFill>
              <a:latin typeface="Arial"/>
            </a:endParaRPr>
          </a:p>
        </p:txBody>
      </p:sp>
      <p:sp>
        <p:nvSpPr>
          <p:cNvPr id="182"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由专业人士进行礼仪讲解</a:t>
            </a:r>
            <a:endParaRPr lang="en-US" sz="2000" b="0" strike="noStrike" spc="-1">
              <a:solidFill>
                <a:srgbClr val="000000"/>
              </a:solidFill>
              <a:latin typeface="Arial"/>
            </a:endParaRPr>
          </a:p>
        </p:txBody>
      </p:sp>
      <p:sp>
        <p:nvSpPr>
          <p:cNvPr id="183"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内部讲座</a:t>
            </a:r>
            <a:endParaRPr lang="en-US" sz="3000" b="0" strike="noStrike" spc="-1">
              <a:solidFill>
                <a:srgbClr val="000000"/>
              </a:solidFill>
              <a:latin typeface="Arial"/>
            </a:endParaRPr>
          </a:p>
        </p:txBody>
      </p:sp>
      <p:sp>
        <p:nvSpPr>
          <p:cNvPr id="184"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85"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收集参训员工的意见和建议</a:t>
            </a:r>
            <a:endParaRPr lang="en-US" sz="2000" b="0" strike="noStrike" spc="-1">
              <a:solidFill>
                <a:srgbClr val="000000"/>
              </a:solidFill>
              <a:latin typeface="Arial"/>
            </a:endParaRPr>
          </a:p>
        </p:txBody>
      </p:sp>
      <p:sp>
        <p:nvSpPr>
          <p:cNvPr id="186"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培训反馈</a:t>
            </a:r>
            <a:endParaRPr lang="en-US" sz="3000" b="0" strike="noStrike" spc="-1">
              <a:solidFill>
                <a:srgbClr val="000000"/>
              </a:solidFill>
              <a:latin typeface="Arial"/>
            </a:endParaRPr>
          </a:p>
        </p:txBody>
      </p:sp>
      <p:sp>
        <p:nvSpPr>
          <p:cNvPr id="18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88"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通过实际场景演练提升员工技能</a:t>
            </a:r>
            <a:endParaRPr lang="en-US" sz="2000" b="0" strike="noStrike" spc="-1">
              <a:solidFill>
                <a:srgbClr val="000000"/>
              </a:solidFill>
              <a:latin typeface="Arial"/>
            </a:endParaRPr>
          </a:p>
        </p:txBody>
      </p:sp>
      <p:sp>
        <p:nvSpPr>
          <p:cNvPr id="189"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模拟演练</a:t>
            </a:r>
            <a:endParaRPr lang="en-US" sz="3000" b="0" strike="noStrike" spc="-1">
              <a:solidFill>
                <a:srgbClr val="000000"/>
              </a:solidFill>
              <a:latin typeface="Arial"/>
            </a:endParaRPr>
          </a:p>
        </p:txBody>
      </p:sp>
      <p:sp>
        <p:nvSpPr>
          <p:cNvPr id="190"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9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2"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调查问卷的设计</a:t>
            </a:r>
            <a:endParaRPr lang="en-US" sz="2200" b="0" strike="noStrike" spc="-1">
              <a:solidFill>
                <a:srgbClr val="000000"/>
              </a:solidFill>
              <a:latin typeface="Arial"/>
            </a:endParaRPr>
          </a:p>
        </p:txBody>
      </p:sp>
      <p:sp>
        <p:nvSpPr>
          <p:cNvPr id="193"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设计针对性的调查问卷获取员工反馈</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定期跟踪问卷数据变化</a:t>
            </a:r>
            <a:endParaRPr lang="en-US" sz="1500" b="0" strike="noStrike" spc="-1">
              <a:solidFill>
                <a:srgbClr val="000000"/>
              </a:solidFill>
              <a:latin typeface="Arial"/>
            </a:endParaRPr>
          </a:p>
        </p:txBody>
      </p:sp>
      <p:sp>
        <p:nvSpPr>
          <p:cNvPr id="19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5"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96"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8"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99"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00"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效果评估</a:t>
            </a:r>
            <a:endParaRPr lang="en-US" sz="3600" b="0" strike="noStrike" spc="-1">
              <a:solidFill>
                <a:schemeClr val="dk1"/>
              </a:solidFill>
              <a:latin typeface="Arial"/>
            </a:endParaRPr>
          </a:p>
        </p:txBody>
      </p:sp>
      <p:sp>
        <p:nvSpPr>
          <p:cNvPr id="20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2"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培训效果的评估方法</a:t>
            </a:r>
            <a:endParaRPr lang="en-US" sz="2200" b="0" strike="noStrike" spc="-1">
              <a:solidFill>
                <a:srgbClr val="000000"/>
              </a:solidFill>
              <a:latin typeface="Arial"/>
            </a:endParaRPr>
          </a:p>
        </p:txBody>
      </p:sp>
      <p:sp>
        <p:nvSpPr>
          <p:cNvPr id="203"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通过绩效评估来考核培训效果</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定期组织反馈会议收集意见</a:t>
            </a:r>
            <a:endParaRPr lang="en-US" sz="15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20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总结与展望</a:t>
            </a:r>
            <a:endParaRPr lang="en-US" sz="3600" b="0" strike="noStrike" spc="-1">
              <a:solidFill>
                <a:schemeClr val="dk1"/>
              </a:solidFill>
              <a:latin typeface="Arial"/>
            </a:endParaRPr>
          </a:p>
        </p:txBody>
      </p:sp>
      <p:sp>
        <p:nvSpPr>
          <p:cNvPr id="20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分析培训效果，总结经验教训</a:t>
            </a:r>
            <a:endParaRPr lang="en-US" sz="1500" b="0" strike="noStrike" spc="-1">
              <a:solidFill>
                <a:srgbClr val="000000"/>
              </a:solidFill>
              <a:latin typeface="Arial"/>
            </a:endParaRPr>
          </a:p>
        </p:txBody>
      </p:sp>
      <p:sp>
        <p:nvSpPr>
          <p:cNvPr id="20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总结培训成果</a:t>
            </a:r>
            <a:endParaRPr lang="en-US" sz="2200" b="0" strike="noStrike" spc="-1">
              <a:solidFill>
                <a:srgbClr val="000000"/>
              </a:solidFill>
              <a:latin typeface="Arial"/>
            </a:endParaRPr>
          </a:p>
        </p:txBody>
      </p:sp>
      <p:sp>
        <p:nvSpPr>
          <p:cNvPr id="20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持续改进培训方案，提高效果</a:t>
            </a:r>
            <a:endParaRPr lang="en-US" sz="1500" b="0" strike="noStrike" spc="-1">
              <a:solidFill>
                <a:srgbClr val="000000"/>
              </a:solidFill>
              <a:latin typeface="Arial"/>
            </a:endParaRPr>
          </a:p>
        </p:txBody>
      </p:sp>
      <p:sp>
        <p:nvSpPr>
          <p:cNvPr id="20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展望未来</a:t>
            </a:r>
            <a:endParaRPr lang="en-US" sz="2200" b="0" strike="noStrike" spc="-1">
              <a:solidFill>
                <a:srgbClr val="000000"/>
              </a:solidFill>
              <a:latin typeface="Arial"/>
            </a:endParaRPr>
          </a:p>
        </p:txBody>
      </p:sp>
      <p:sp>
        <p:nvSpPr>
          <p:cNvPr id="20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1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21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1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213"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214"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4</a:t>
            </a:r>
            <a:r>
              <a:rPr lang="zh-CN" sz="3600" b="1" strike="noStrike" spc="299">
                <a:solidFill>
                  <a:schemeClr val="dk1">
                    <a:lumMod val="85000"/>
                    <a:lumOff val="15000"/>
                  </a:schemeClr>
                </a:solidFill>
                <a:latin typeface="Arial"/>
                <a:ea typeface="微软雅黑"/>
              </a:rPr>
              <a:t>章 企业礼仪培训实例分享</a:t>
            </a:r>
            <a:endParaRPr lang="en-US" sz="3600" b="0" strike="noStrike" spc="-1">
              <a:solidFill>
                <a:schemeClr val="dk1"/>
              </a:solidFill>
              <a:latin typeface="Arial"/>
            </a:endParaRPr>
          </a:p>
        </p:txBody>
      </p:sp>
      <p:sp>
        <p:nvSpPr>
          <p:cNvPr id="215"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1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7"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公司</a:t>
            </a:r>
            <a:r>
              <a:rPr lang="en-US" sz="3500" b="1" strike="noStrike" spc="299">
                <a:solidFill>
                  <a:schemeClr val="dk1"/>
                </a:solidFill>
                <a:latin typeface="Arial"/>
                <a:ea typeface="微软雅黑"/>
              </a:rPr>
              <a:t>A</a:t>
            </a:r>
            <a:r>
              <a:rPr lang="zh-CN" sz="3500" b="1" strike="noStrike" spc="299">
                <a:solidFill>
                  <a:schemeClr val="dk1"/>
                </a:solidFill>
                <a:latin typeface="Arial"/>
                <a:ea typeface="微软雅黑"/>
              </a:rPr>
              <a:t>的成功案例</a:t>
            </a:r>
            <a:endParaRPr lang="en-US" sz="3500" b="0" strike="noStrike" spc="-1">
              <a:solidFill>
                <a:srgbClr val="000000"/>
              </a:solidFill>
              <a:latin typeface="Arial"/>
            </a:endParaRPr>
          </a:p>
        </p:txBody>
      </p:sp>
      <p:sp>
        <p:nvSpPr>
          <p:cNvPr id="218"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公司</a:t>
            </a:r>
            <a:r>
              <a:rPr lang="en-US" sz="2500" b="0" strike="noStrike" spc="148">
                <a:solidFill>
                  <a:schemeClr val="dk1"/>
                </a:solidFill>
                <a:latin typeface="Arial"/>
                <a:ea typeface="微软雅黑"/>
              </a:rPr>
              <a:t>A</a:t>
            </a:r>
            <a:r>
              <a:rPr lang="zh-CN" sz="2500" b="0" strike="noStrike" spc="148">
                <a:solidFill>
                  <a:schemeClr val="dk1"/>
                </a:solidFill>
                <a:latin typeface="Arial"/>
                <a:ea typeface="微软雅黑"/>
              </a:rPr>
              <a:t>通过有效的企业礼仪培训，提升了员工的专业形象和服务质量。他们注重礼仪细节，如礼貌用语、着装规范等，使员工在与客户接触时更加亲和自信。此举为公司赢得了更多客户和口碑。</a:t>
            </a:r>
            <a:endParaRPr lang="en-US" sz="2500" b="0" strike="noStrike" spc="-1">
              <a:solidFill>
                <a:srgbClr val="000000"/>
              </a:solidFill>
              <a:latin typeface="Arial"/>
            </a:endParaRPr>
          </a:p>
        </p:txBody>
      </p:sp>
      <p:sp>
        <p:nvSpPr>
          <p:cNvPr id="21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220"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公司</a:t>
            </a:r>
            <a:r>
              <a:rPr lang="en-US" sz="3600" b="1" strike="noStrike" spc="299">
                <a:solidFill>
                  <a:schemeClr val="dk1"/>
                </a:solidFill>
                <a:latin typeface="微软雅黑"/>
                <a:ea typeface="微软雅黑"/>
              </a:rPr>
              <a:t>A</a:t>
            </a:r>
            <a:r>
              <a:rPr lang="zh-CN" sz="3600" b="1" strike="noStrike" spc="299">
                <a:solidFill>
                  <a:schemeClr val="dk1"/>
                </a:solidFill>
                <a:latin typeface="微软雅黑"/>
                <a:ea typeface="微软雅黑"/>
              </a:rPr>
              <a:t>的礼仪培训经验分享</a:t>
            </a:r>
            <a:endParaRPr lang="en-US" sz="3600" b="0" strike="noStrike" spc="-1">
              <a:solidFill>
                <a:schemeClr val="dk1"/>
              </a:solidFill>
              <a:latin typeface="Arial"/>
            </a:endParaRPr>
          </a:p>
        </p:txBody>
      </p:sp>
      <p:sp>
        <p:nvSpPr>
          <p:cNvPr id="221"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礼仪守则、形象管理、沟通技巧</a:t>
            </a:r>
            <a:endParaRPr lang="en-US" sz="1500" b="0" strike="noStrike" spc="-1">
              <a:solidFill>
                <a:srgbClr val="000000"/>
              </a:solidFill>
              <a:latin typeface="Arial"/>
            </a:endParaRPr>
          </a:p>
        </p:txBody>
      </p:sp>
      <p:sp>
        <p:nvSpPr>
          <p:cNvPr id="222"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培训内容</a:t>
            </a:r>
            <a:endParaRPr lang="en-US" sz="2200" b="0" strike="noStrike" spc="-1">
              <a:solidFill>
                <a:srgbClr val="000000"/>
              </a:solidFill>
              <a:latin typeface="Arial"/>
            </a:endParaRPr>
          </a:p>
        </p:txBody>
      </p:sp>
      <p:sp>
        <p:nvSpPr>
          <p:cNvPr id="223"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定期培训、实操演练、个性化指导</a:t>
            </a:r>
            <a:endParaRPr lang="en-US" sz="1500" b="0" strike="noStrike" spc="-1">
              <a:solidFill>
                <a:srgbClr val="000000"/>
              </a:solidFill>
              <a:latin typeface="Arial"/>
            </a:endParaRPr>
          </a:p>
        </p:txBody>
      </p:sp>
      <p:sp>
        <p:nvSpPr>
          <p:cNvPr id="224"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培训方法</a:t>
            </a:r>
            <a:endParaRPr lang="en-US" sz="2200" b="0" strike="noStrike" spc="-1">
              <a:solidFill>
                <a:srgbClr val="000000"/>
              </a:solidFill>
              <a:latin typeface="Arial"/>
            </a:endParaRPr>
          </a:p>
        </p:txBody>
      </p:sp>
      <p:sp>
        <p:nvSpPr>
          <p:cNvPr id="225"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提升客户满意度、增加业绩</a:t>
            </a:r>
            <a:endParaRPr lang="en-US" sz="1500" b="0" strike="noStrike" spc="-1">
              <a:solidFill>
                <a:srgbClr val="000000"/>
              </a:solidFill>
              <a:latin typeface="Arial"/>
            </a:endParaRPr>
          </a:p>
        </p:txBody>
      </p:sp>
      <p:sp>
        <p:nvSpPr>
          <p:cNvPr id="226"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培训效果</a:t>
            </a:r>
            <a:endParaRPr lang="en-US" sz="2200" b="0" strike="noStrike" spc="-1">
              <a:solidFill>
                <a:srgbClr val="000000"/>
              </a:solidFill>
              <a:latin typeface="Arial"/>
            </a:endParaRPr>
          </a:p>
        </p:txBody>
      </p:sp>
      <p:sp>
        <p:nvSpPr>
          <p:cNvPr id="227"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28"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https://d.book118.com/927124131011006055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156</Paragraphs>
  <Slides>24</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24</vt:i4>
      </vt:variant>
    </vt:vector>
  </HeadingPairs>
  <TitlesOfParts>
    <vt:vector baseType="lpstr" size="32">
      <vt:lpstr>Arial</vt:lpstr>
      <vt:lpstr>Calibri</vt:lpstr>
      <vt:lpstr>微软雅黑</vt:lpstr>
      <vt:lpstr>Times New Roman</vt:lpstr>
      <vt:lpstr>Wingdings</vt:lpstr>
      <vt:lpstr>Symbol</vt:lpstr>
      <vt:lpstr>DejaVu Sans</vt:lpstr>
      <vt:lpstr>Office Theme</vt:lpstr>
      <vt:lpstr>有效的企业礼仪培训方案</vt:lpstr>
      <vt:lpstr>目录</vt:lpstr>
      <vt:lpstr>第1章 企业礼仪培训的意义</vt:lpstr>
      <vt:lpstr> </vt:lpstr>
      <vt:lpstr>企业礼仪培训的优势</vt:lpstr>
      <vt:lpstr>企业礼仪培训的目标</vt:lpstr>
      <vt:lpstr>企业礼仪培训的实施方式</vt:lpstr>
      <vt:lpstr>企业礼仪培训的重要性</vt:lpstr>
      <vt:lpstr>第2章 企业礼仪培训内容设计</vt:lpstr>
      <vt:lpstr> </vt:lpstr>
      <vt:lpstr>商务礼仪</vt:lpstr>
      <vt:lpstr>礼仪礼节</vt:lpstr>
      <vt:lpstr>职场精神文化</vt:lpstr>
      <vt:lpstr>总结</vt:lpstr>
      <vt:lpstr>第3章 企业礼仪培训实施步骤</vt:lpstr>
      <vt:lpstr> </vt:lpstr>
      <vt:lpstr>计划制定</vt:lpstr>
      <vt:lpstr>实施培训</vt:lpstr>
      <vt:lpstr>效果评估</vt:lpstr>
      <vt:lpstr>总结与展望</vt:lpstr>
      <vt:lpstr>第4章 企业礼仪培训实例分享</vt:lpstr>
      <vt:lpstr> </vt:lpstr>
      <vt:lpstr>公司A的礼仪培训经验分享</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2024-09-29T14:23:43.764</cp:lastPrinted>
  <dcterms:created xsi:type="dcterms:W3CDTF">2024-09-29T06:23:43Z</dcterms:created>
  <dcterms:modified xsi:type="dcterms:W3CDTF">2024-09-29T06:23:45Z</dcterms:modified>
</cp:coreProperties>
</file>