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AB37F95-65E1-43E5-9CD3-6FD96FBAD8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0E76C65-BBD6-45DA-8F54-529555ACC3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CE2E813-5E60-4B7F-96C3-4C4D894E1F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CD5B0E9-4C76-44BC-B520-48F33E48972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3A7CFDF-C5B8-4A15-A2F9-4D5C4E346FA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579B116-2811-436B-8F3D-771B6E6810D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A656818-6270-4909-A750-07AF72C8C15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CE449CA-4075-4424-A7DB-5DB49B754EC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31D278B-6E32-42FC-B8E9-65C1C7C0C10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B76A64E-FA2E-448C-8A68-B32B0064A0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C3C03BB-B2B4-4CA0-8200-59A9D26389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27150145103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rgbClr val="2EA7E0"/>
        </a:solidFill>
        <a:effectLst/>
      </p:bgPr>
    </p:bg>
    <p:spTree>
      <p:nvGrpSpPr>
        <p:cNvPr id="1" name=""/>
        <p:cNvGrpSpPr/>
        <p:nvPr/>
      </p:nvGrpSpPr>
      <p:grpSpPr>
        <a:xfrm>
          <a:off x="0" y="0"/>
          <a:ext cx="0" cy="0"/>
        </a:xfrm>
      </p:grpSpPr>
      <p:sp>
        <p:nvSpPr>
          <p:cNvPr id="4" name="Rectangle 3">
            <a:extLst>
              <a:ext uri="{FF2B5EF4-FFF2-40B4-BE49-F238E27FC236}">
                <a16:creationId xmlns:a16="http://schemas.microsoft.com/office/drawing/2014/main" id="{FC0F5D52-EADA-A8A3-E833-7CF75C08816A}"/>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9" name="Group 8">
            <a:extLst>
              <a:ext uri="{FF2B5EF4-FFF2-40B4-BE49-F238E27FC236}">
                <a16:creationId xmlns:a16="http://schemas.microsoft.com/office/drawing/2014/main" id="{702FE019-7B0E-0A21-759B-5EEE9C735AAC}"/>
              </a:ext>
            </a:extLst>
          </p:cNvPr>
          <p:cNvGrpSpPr/>
          <p:nvPr/>
        </p:nvGrpSpPr>
        <p:grpSpPr>
          <a:xfrm>
            <a:off x="516719" y="2676433"/>
            <a:ext cx="2942245" cy="435525"/>
            <a:chOff x="5717435" y="5325094"/>
            <a:chExt cx="2942245" cy="435525"/>
          </a:xfrm>
        </p:grpSpPr>
        <p:grpSp>
          <p:nvGrpSpPr>
            <p:cNvPr id="23" name="组合 33">
              <a:extLst>
                <a:ext uri="{FF2B5EF4-FFF2-40B4-BE49-F238E27FC236}">
                  <a16:creationId xmlns:a16="http://schemas.microsoft.com/office/drawing/2014/main" id="{6DDD178B-A893-E5BF-C35A-A7B04E7B17E9}"/>
                </a:ext>
              </a:extLst>
            </p:cNvPr>
            <p:cNvGrpSpPr/>
            <p:nvPr/>
          </p:nvGrpSpPr>
          <p:grpSpPr>
            <a:xfrm>
              <a:off x="6978378" y="5330831"/>
              <a:ext cx="429793" cy="429788"/>
              <a:chOff x="5196486" y="5946187"/>
              <a:chExt cx="305647" cy="305644"/>
            </a:xfrm>
          </p:grpSpPr>
          <p:grpSp>
            <p:nvGrpSpPr>
              <p:cNvPr id="45" name="组合 34">
                <a:extLst>
                  <a:ext uri="{FF2B5EF4-FFF2-40B4-BE49-F238E27FC236}">
                    <a16:creationId xmlns:a16="http://schemas.microsoft.com/office/drawing/2014/main" id="{90B9E14D-1C8E-A41A-051B-747558569ED5}"/>
                  </a:ext>
                </a:extLst>
              </p:cNvPr>
              <p:cNvGrpSpPr/>
              <p:nvPr/>
            </p:nvGrpSpPr>
            <p:grpSpPr>
              <a:xfrm>
                <a:off x="5196486" y="5946187"/>
                <a:ext cx="305647" cy="305644"/>
                <a:chOff x="1517330" y="1125257"/>
                <a:chExt cx="2204282" cy="2204282"/>
              </a:xfrm>
            </p:grpSpPr>
            <p:sp>
              <p:nvSpPr>
                <p:cNvPr id="47" name="椭圆 36">
                  <a:extLst>
                    <a:ext uri="{FF2B5EF4-FFF2-40B4-BE49-F238E27FC236}">
                      <a16:creationId xmlns:a16="http://schemas.microsoft.com/office/drawing/2014/main" id="{F0694811-ACB4-962E-7486-C121EE3BE386}"/>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8" name="椭圆 37">
                  <a:extLst>
                    <a:ext uri="{FF2B5EF4-FFF2-40B4-BE49-F238E27FC236}">
                      <a16:creationId xmlns:a16="http://schemas.microsoft.com/office/drawing/2014/main" id="{A9C67A62-3485-DB98-F38F-6841376830F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6" name="Freeform 44">
                <a:extLst>
                  <a:ext uri="{FF2B5EF4-FFF2-40B4-BE49-F238E27FC236}">
                    <a16:creationId xmlns:a16="http://schemas.microsoft.com/office/drawing/2014/main" id="{F5398C53-AAC5-188E-45EE-7BD7A4D46F7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4" name="组合 38">
              <a:extLst>
                <a:ext uri="{FF2B5EF4-FFF2-40B4-BE49-F238E27FC236}">
                  <a16:creationId xmlns:a16="http://schemas.microsoft.com/office/drawing/2014/main" id="{557336BC-6C9E-5361-7EB7-5A083CE6DD4D}"/>
                </a:ext>
              </a:extLst>
            </p:cNvPr>
            <p:cNvGrpSpPr/>
            <p:nvPr/>
          </p:nvGrpSpPr>
          <p:grpSpPr>
            <a:xfrm>
              <a:off x="7600465" y="5330831"/>
              <a:ext cx="429793" cy="429788"/>
              <a:chOff x="5638883" y="5946187"/>
              <a:chExt cx="305647" cy="305644"/>
            </a:xfrm>
          </p:grpSpPr>
          <p:grpSp>
            <p:nvGrpSpPr>
              <p:cNvPr id="40" name="组合 39">
                <a:extLst>
                  <a:ext uri="{FF2B5EF4-FFF2-40B4-BE49-F238E27FC236}">
                    <a16:creationId xmlns:a16="http://schemas.microsoft.com/office/drawing/2014/main" id="{56462033-2683-2E84-51DE-4B07DC7C1FA8}"/>
                  </a:ext>
                </a:extLst>
              </p:cNvPr>
              <p:cNvGrpSpPr/>
              <p:nvPr/>
            </p:nvGrpSpPr>
            <p:grpSpPr>
              <a:xfrm>
                <a:off x="5638883" y="5946187"/>
                <a:ext cx="305647" cy="305644"/>
                <a:chOff x="1517330" y="1125257"/>
                <a:chExt cx="2204282" cy="2204282"/>
              </a:xfrm>
            </p:grpSpPr>
            <p:sp>
              <p:nvSpPr>
                <p:cNvPr id="42" name="椭圆 41">
                  <a:extLst>
                    <a:ext uri="{FF2B5EF4-FFF2-40B4-BE49-F238E27FC236}">
                      <a16:creationId xmlns:a16="http://schemas.microsoft.com/office/drawing/2014/main" id="{77D616BE-5DD7-0357-776E-64B8348A591F}"/>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4" name="椭圆 42">
                  <a:extLst>
                    <a:ext uri="{FF2B5EF4-FFF2-40B4-BE49-F238E27FC236}">
                      <a16:creationId xmlns:a16="http://schemas.microsoft.com/office/drawing/2014/main" id="{9333A942-5E0E-25CB-CFF3-FC3A894E660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1" name="Freeform 6">
                <a:extLst>
                  <a:ext uri="{FF2B5EF4-FFF2-40B4-BE49-F238E27FC236}">
                    <a16:creationId xmlns:a16="http://schemas.microsoft.com/office/drawing/2014/main" id="{022DB4D6-98D6-CB2F-435B-BC91D46BEEF1}"/>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5" name="组合 43">
              <a:extLst>
                <a:ext uri="{FF2B5EF4-FFF2-40B4-BE49-F238E27FC236}">
                  <a16:creationId xmlns:a16="http://schemas.microsoft.com/office/drawing/2014/main" id="{2546CF2A-9281-828C-7FDB-D1932546764E}"/>
                </a:ext>
              </a:extLst>
            </p:cNvPr>
            <p:cNvGrpSpPr/>
            <p:nvPr/>
          </p:nvGrpSpPr>
          <p:grpSpPr>
            <a:xfrm>
              <a:off x="5717435" y="5330831"/>
              <a:ext cx="429793" cy="429788"/>
              <a:chOff x="4299766" y="5946187"/>
              <a:chExt cx="305647" cy="305644"/>
            </a:xfrm>
          </p:grpSpPr>
          <p:grpSp>
            <p:nvGrpSpPr>
              <p:cNvPr id="36" name="组合 44">
                <a:extLst>
                  <a:ext uri="{FF2B5EF4-FFF2-40B4-BE49-F238E27FC236}">
                    <a16:creationId xmlns:a16="http://schemas.microsoft.com/office/drawing/2014/main" id="{9E0F60B8-3F09-6E04-09BE-5092850466DD}"/>
                  </a:ext>
                </a:extLst>
              </p:cNvPr>
              <p:cNvGrpSpPr/>
              <p:nvPr/>
            </p:nvGrpSpPr>
            <p:grpSpPr>
              <a:xfrm>
                <a:off x="4299766" y="5946187"/>
                <a:ext cx="305647" cy="305644"/>
                <a:chOff x="1517330" y="1125257"/>
                <a:chExt cx="2204282" cy="2204282"/>
              </a:xfrm>
            </p:grpSpPr>
            <p:sp>
              <p:nvSpPr>
                <p:cNvPr id="38" name="椭圆 46">
                  <a:extLst>
                    <a:ext uri="{FF2B5EF4-FFF2-40B4-BE49-F238E27FC236}">
                      <a16:creationId xmlns:a16="http://schemas.microsoft.com/office/drawing/2014/main" id="{FC6ACB78-C111-9127-4F93-C84D4F863A3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9" name="椭圆 47">
                  <a:extLst>
                    <a:ext uri="{FF2B5EF4-FFF2-40B4-BE49-F238E27FC236}">
                      <a16:creationId xmlns:a16="http://schemas.microsoft.com/office/drawing/2014/main" id="{0969F678-C671-92CD-7F3B-C6082A301F6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7" name="Freeform 45">
                <a:extLst>
                  <a:ext uri="{FF2B5EF4-FFF2-40B4-BE49-F238E27FC236}">
                    <a16:creationId xmlns:a16="http://schemas.microsoft.com/office/drawing/2014/main" id="{C3BCB57A-3FA4-C49F-46E1-C1384A497088}"/>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6" name="组合 48">
              <a:extLst>
                <a:ext uri="{FF2B5EF4-FFF2-40B4-BE49-F238E27FC236}">
                  <a16:creationId xmlns:a16="http://schemas.microsoft.com/office/drawing/2014/main" id="{5E6AA565-3331-B5DC-CA8E-1645A8A9B2C3}"/>
                </a:ext>
              </a:extLst>
            </p:cNvPr>
            <p:cNvGrpSpPr/>
            <p:nvPr/>
          </p:nvGrpSpPr>
          <p:grpSpPr>
            <a:xfrm>
              <a:off x="6337028" y="5330831"/>
              <a:ext cx="429793" cy="429788"/>
              <a:chOff x="4740390" y="5946187"/>
              <a:chExt cx="305647" cy="305644"/>
            </a:xfrm>
          </p:grpSpPr>
          <p:grpSp>
            <p:nvGrpSpPr>
              <p:cNvPr id="32" name="组合 49">
                <a:extLst>
                  <a:ext uri="{FF2B5EF4-FFF2-40B4-BE49-F238E27FC236}">
                    <a16:creationId xmlns:a16="http://schemas.microsoft.com/office/drawing/2014/main" id="{A306EE8C-668C-4422-CD9E-6884F2260078}"/>
                  </a:ext>
                </a:extLst>
              </p:cNvPr>
              <p:cNvGrpSpPr/>
              <p:nvPr/>
            </p:nvGrpSpPr>
            <p:grpSpPr>
              <a:xfrm>
                <a:off x="4740390" y="5946187"/>
                <a:ext cx="305647" cy="305644"/>
                <a:chOff x="1517330" y="1125257"/>
                <a:chExt cx="2204282" cy="2204282"/>
              </a:xfrm>
            </p:grpSpPr>
            <p:sp>
              <p:nvSpPr>
                <p:cNvPr id="34" name="椭圆 51">
                  <a:extLst>
                    <a:ext uri="{FF2B5EF4-FFF2-40B4-BE49-F238E27FC236}">
                      <a16:creationId xmlns:a16="http://schemas.microsoft.com/office/drawing/2014/main" id="{10EE7CAC-8457-E0F5-CB55-7D07824738B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5" name="椭圆 52">
                  <a:extLst>
                    <a:ext uri="{FF2B5EF4-FFF2-40B4-BE49-F238E27FC236}">
                      <a16:creationId xmlns:a16="http://schemas.microsoft.com/office/drawing/2014/main" id="{D85487F0-185F-B726-860A-12EE08B0D2F5}"/>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3" name="Freeform 39">
                <a:extLst>
                  <a:ext uri="{FF2B5EF4-FFF2-40B4-BE49-F238E27FC236}">
                    <a16:creationId xmlns:a16="http://schemas.microsoft.com/office/drawing/2014/main" id="{AE0CBD90-74C6-A38A-63B4-E55E854AAADA}"/>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7" name="组合 54">
              <a:extLst>
                <a:ext uri="{FF2B5EF4-FFF2-40B4-BE49-F238E27FC236}">
                  <a16:creationId xmlns:a16="http://schemas.microsoft.com/office/drawing/2014/main" id="{C9A9A786-0BD1-87A3-9045-D943855A5A4C}"/>
                </a:ext>
              </a:extLst>
            </p:cNvPr>
            <p:cNvGrpSpPr/>
            <p:nvPr/>
          </p:nvGrpSpPr>
          <p:grpSpPr>
            <a:xfrm>
              <a:off x="8229887" y="5325094"/>
              <a:ext cx="429793" cy="429788"/>
              <a:chOff x="5854675" y="3359758"/>
              <a:chExt cx="305647" cy="305644"/>
            </a:xfrm>
          </p:grpSpPr>
          <p:grpSp>
            <p:nvGrpSpPr>
              <p:cNvPr id="28" name="组合 55">
                <a:extLst>
                  <a:ext uri="{FF2B5EF4-FFF2-40B4-BE49-F238E27FC236}">
                    <a16:creationId xmlns:a16="http://schemas.microsoft.com/office/drawing/2014/main" id="{2498D637-AAC7-CE28-7A7B-F45FD14042E8}"/>
                  </a:ext>
                </a:extLst>
              </p:cNvPr>
              <p:cNvGrpSpPr/>
              <p:nvPr/>
            </p:nvGrpSpPr>
            <p:grpSpPr>
              <a:xfrm>
                <a:off x="5854675" y="3359758"/>
                <a:ext cx="305647" cy="305644"/>
                <a:chOff x="1517330" y="1125257"/>
                <a:chExt cx="2204282" cy="2204282"/>
              </a:xfrm>
            </p:grpSpPr>
            <p:sp>
              <p:nvSpPr>
                <p:cNvPr id="30" name="椭圆 57">
                  <a:extLst>
                    <a:ext uri="{FF2B5EF4-FFF2-40B4-BE49-F238E27FC236}">
                      <a16:creationId xmlns:a16="http://schemas.microsoft.com/office/drawing/2014/main" id="{6E770C76-E727-7AB1-CB40-A24B031E341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1" name="椭圆 59">
                  <a:extLst>
                    <a:ext uri="{FF2B5EF4-FFF2-40B4-BE49-F238E27FC236}">
                      <a16:creationId xmlns:a16="http://schemas.microsoft.com/office/drawing/2014/main" id="{273D3294-D7A4-5517-D4D2-4CB35CA2CB5A}"/>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9" name="KSO_Shape">
                <a:extLst>
                  <a:ext uri="{FF2B5EF4-FFF2-40B4-BE49-F238E27FC236}">
                    <a16:creationId xmlns:a16="http://schemas.microsoft.com/office/drawing/2014/main" id="{DC8FBDFB-BF08-5A19-D649-FA8E4D33A380}"/>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2" name="Freeform 5">
            <a:extLst>
              <a:ext uri="{FF2B5EF4-FFF2-40B4-BE49-F238E27FC236}">
                <a16:creationId xmlns:a16="http://schemas.microsoft.com/office/drawing/2014/main" id="{0EE73B87-B400-7942-5AE2-3B6B484E3286}"/>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A5A8E864-2104-00C5-B4F5-1300FE4DC73D}"/>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F06EA732-8607-5EF3-EB6D-DFEC2727C05D}"/>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8">
            <a:extLst>
              <a:ext uri="{FF2B5EF4-FFF2-40B4-BE49-F238E27FC236}">
                <a16:creationId xmlns:a16="http://schemas.microsoft.com/office/drawing/2014/main" id="{42A6E363-E53C-92DE-B495-DC89EF6E3E0B}"/>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 name="Freeform 9">
            <a:extLst>
              <a:ext uri="{FF2B5EF4-FFF2-40B4-BE49-F238E27FC236}">
                <a16:creationId xmlns:a16="http://schemas.microsoft.com/office/drawing/2014/main" id="{051878A0-A795-C401-6D7B-0065C5426F95}"/>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Freeform 10">
            <a:extLst>
              <a:ext uri="{FF2B5EF4-FFF2-40B4-BE49-F238E27FC236}">
                <a16:creationId xmlns:a16="http://schemas.microsoft.com/office/drawing/2014/main" id="{BDBDAFB5-DAB4-FBA6-A2DF-C7B84CE1654A}"/>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Freeform 11">
            <a:extLst>
              <a:ext uri="{FF2B5EF4-FFF2-40B4-BE49-F238E27FC236}">
                <a16:creationId xmlns:a16="http://schemas.microsoft.com/office/drawing/2014/main" id="{33C4E00F-D1EF-A523-BF55-A81C2E6C99E8}"/>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2">
            <a:extLst>
              <a:ext uri="{FF2B5EF4-FFF2-40B4-BE49-F238E27FC236}">
                <a16:creationId xmlns:a16="http://schemas.microsoft.com/office/drawing/2014/main" id="{67B51005-9EE8-BB33-5FE4-A6F3978DD59C}"/>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3">
            <a:extLst>
              <a:ext uri="{FF2B5EF4-FFF2-40B4-BE49-F238E27FC236}">
                <a16:creationId xmlns:a16="http://schemas.microsoft.com/office/drawing/2014/main" id="{CB5820F7-99E6-9111-6972-1EC405ED4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4">
            <a:extLst>
              <a:ext uri="{FF2B5EF4-FFF2-40B4-BE49-F238E27FC236}">
                <a16:creationId xmlns:a16="http://schemas.microsoft.com/office/drawing/2014/main" id="{EC33FD27-B87F-8479-222B-23CAEF66674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15">
            <a:extLst>
              <a:ext uri="{FF2B5EF4-FFF2-40B4-BE49-F238E27FC236}">
                <a16:creationId xmlns:a16="http://schemas.microsoft.com/office/drawing/2014/main" id="{F20A9339-D861-3119-8F04-C256C7CCF430}"/>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6">
            <a:extLst>
              <a:ext uri="{FF2B5EF4-FFF2-40B4-BE49-F238E27FC236}">
                <a16:creationId xmlns:a16="http://schemas.microsoft.com/office/drawing/2014/main" id="{C7D8FAB7-FB20-51AD-9937-0A51D72983D2}"/>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34637" y="3581377"/>
            <a:ext cx="6872599"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硬件功耗建模</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2" name="平行四边形 44">
            <a:extLst>
              <a:ext uri="{FF2B5EF4-FFF2-40B4-BE49-F238E27FC236}">
                <a16:creationId xmlns:a16="http://schemas.microsoft.com/office/drawing/2014/main" id="{5A876D26-365D-B458-056F-C23FCBBE2D11}"/>
              </a:ext>
            </a:extLst>
          </p:cNvPr>
          <p:cNvSpPr/>
          <p:nvPr/>
        </p:nvSpPr>
        <p:spPr>
          <a:xfrm>
            <a:off x="11281511" y="131384"/>
            <a:ext cx="788569" cy="798988"/>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4409919" y="3108814"/>
            <a:ext cx="685659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rgbClr val="0073AB"/>
                </a:solidFill>
                <a:effectLst/>
                <a:uLnTx/>
                <a:uFillTx/>
                <a:latin typeface="微软雅黑" pitchFamily="34" charset="-122"/>
                <a:ea typeface="微软雅黑" pitchFamily="34" charset="-122"/>
                <a:cs typeface="+mn-cs"/>
              </a:rPr>
              <a:t> 引言：硬件功耗建模的意义与背景
 功耗概述：定义、分类与影响因素
 功耗建模方法：原理与常见技术
 基于活动的功耗建模：活动级别与功耗关系
 静态功耗建模：漏电功耗与门级功耗建模
 动态功耗建模：开关功耗与瞬态功耗建模
 功耗优化技术：低功耗设计与验证
 总结与展望：功耗建模的挑战与未来发展</a:t>
            </a:r>
          </a:p>
        </p:txBody>
      </p:sp>
      <p:grpSp>
        <p:nvGrpSpPr>
          <p:cNvPr id="34" name="组合 66">
            <a:extLst>
              <a:ext uri="{FF2B5EF4-FFF2-40B4-BE49-F238E27FC236}">
                <a16:creationId xmlns:a16="http://schemas.microsoft.com/office/drawing/2014/main" id="{5AC41A00-070B-2AB8-8F01-3ABB90507CC2}"/>
              </a:ext>
            </a:extLst>
          </p:cNvPr>
          <p:cNvGrpSpPr/>
          <p:nvPr/>
        </p:nvGrpSpPr>
        <p:grpSpPr>
          <a:xfrm>
            <a:off x="1092830" y="30480"/>
            <a:ext cx="1446026" cy="1341044"/>
            <a:chOff x="3050912" y="3438396"/>
            <a:chExt cx="130991" cy="121481"/>
          </a:xfrm>
          <a:solidFill>
            <a:srgbClr val="FFFFFF">
              <a:lumMod val="85000"/>
              <a:alpha val="39000"/>
            </a:srgbClr>
          </a:solidFill>
        </p:grpSpPr>
        <p:sp>
          <p:nvSpPr>
            <p:cNvPr id="35" name="Freeform 324">
              <a:extLst>
                <a:ext uri="{FF2B5EF4-FFF2-40B4-BE49-F238E27FC236}">
                  <a16:creationId xmlns:a16="http://schemas.microsoft.com/office/drawing/2014/main" id="{D283F702-4BB7-F597-F573-CC74FCB0DB24}"/>
                </a:ext>
              </a:extLst>
            </p:cNvPr>
            <p:cNvSpPr/>
            <p:nvPr/>
          </p:nvSpPr>
          <p:spPr bwMode="auto">
            <a:xfrm>
              <a:off x="3050912" y="3438396"/>
              <a:ext cx="53588" cy="121481"/>
            </a:xfrm>
            <a:custGeom>
              <a:gdLst>
                <a:gd name="T0" fmla="*/ 0 w 118"/>
                <a:gd name="T1" fmla="*/ 147 h 265"/>
                <a:gd name="T2" fmla="*/ 0 w 118"/>
                <a:gd name="T3" fmla="*/ 150 h 265"/>
                <a:gd name="T4" fmla="*/ 0 w 118"/>
                <a:gd name="T5" fmla="*/ 248 h 265"/>
                <a:gd name="T6" fmla="*/ 17 w 118"/>
                <a:gd name="T7" fmla="*/ 265 h 265"/>
                <a:gd name="T8" fmla="*/ 101 w 118"/>
                <a:gd name="T9" fmla="*/ 265 h 265"/>
                <a:gd name="T10" fmla="*/ 118 w 118"/>
                <a:gd name="T11" fmla="*/ 248 h 265"/>
                <a:gd name="T12" fmla="*/ 118 w 118"/>
                <a:gd name="T13" fmla="*/ 150 h 265"/>
                <a:gd name="T14" fmla="*/ 101 w 118"/>
                <a:gd name="T15" fmla="*/ 133 h 265"/>
                <a:gd name="T16" fmla="*/ 70 w 118"/>
                <a:gd name="T17" fmla="*/ 133 h 265"/>
                <a:gd name="T18" fmla="*/ 71 w 118"/>
                <a:gd name="T19" fmla="*/ 133 h 265"/>
                <a:gd name="T20" fmla="*/ 118 w 118"/>
                <a:gd name="T21" fmla="*/ 59 h 265"/>
                <a:gd name="T22" fmla="*/ 118 w 118"/>
                <a:gd name="T23" fmla="*/ 0 h 265"/>
                <a:gd name="T24" fmla="*/ 0 w 118"/>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8" h="265">
                  <a:moveTo>
                    <a:pt x="0" y="147"/>
                  </a:moveTo>
                  <a:cubicBezTo>
                    <a:pt x="0" y="148"/>
                    <a:pt x="0" y="149"/>
                    <a:pt x="0" y="150"/>
                  </a:cubicBezTo>
                  <a:cubicBezTo>
                    <a:pt x="0" y="248"/>
                    <a:pt x="0" y="248"/>
                    <a:pt x="0" y="248"/>
                  </a:cubicBezTo>
                  <a:cubicBezTo>
                    <a:pt x="0" y="257"/>
                    <a:pt x="7" y="265"/>
                    <a:pt x="17" y="265"/>
                  </a:cubicBezTo>
                  <a:cubicBezTo>
                    <a:pt x="101" y="265"/>
                    <a:pt x="101" y="265"/>
                    <a:pt x="101" y="265"/>
                  </a:cubicBezTo>
                  <a:cubicBezTo>
                    <a:pt x="111" y="265"/>
                    <a:pt x="118" y="257"/>
                    <a:pt x="118" y="248"/>
                  </a:cubicBezTo>
                  <a:cubicBezTo>
                    <a:pt x="118" y="150"/>
                    <a:pt x="118" y="150"/>
                    <a:pt x="118" y="150"/>
                  </a:cubicBezTo>
                  <a:cubicBezTo>
                    <a:pt x="118" y="141"/>
                    <a:pt x="111" y="133"/>
                    <a:pt x="101" y="133"/>
                  </a:cubicBezTo>
                  <a:cubicBezTo>
                    <a:pt x="70" y="133"/>
                    <a:pt x="70" y="133"/>
                    <a:pt x="70" y="133"/>
                  </a:cubicBezTo>
                  <a:cubicBezTo>
                    <a:pt x="71" y="133"/>
                    <a:pt x="71" y="133"/>
                    <a:pt x="71" y="133"/>
                  </a:cubicBezTo>
                  <a:cubicBezTo>
                    <a:pt x="71" y="83"/>
                    <a:pt x="84" y="59"/>
                    <a:pt x="118" y="59"/>
                  </a:cubicBezTo>
                  <a:cubicBezTo>
                    <a:pt x="118" y="0"/>
                    <a:pt x="118" y="0"/>
                    <a:pt x="118" y="0"/>
                  </a:cubicBezTo>
                  <a:cubicBezTo>
                    <a:pt x="17" y="6"/>
                    <a:pt x="1" y="73"/>
                    <a:pt x="0"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sp>
          <p:nvSpPr>
            <p:cNvPr id="36" name="Freeform 325">
              <a:extLst>
                <a:ext uri="{FF2B5EF4-FFF2-40B4-BE49-F238E27FC236}">
                  <a16:creationId xmlns:a16="http://schemas.microsoft.com/office/drawing/2014/main" id="{C19B6F3D-8E90-EDE7-C1C1-64824A8124AD}"/>
                </a:ext>
              </a:extLst>
            </p:cNvPr>
            <p:cNvSpPr/>
            <p:nvPr/>
          </p:nvSpPr>
          <p:spPr bwMode="auto">
            <a:xfrm>
              <a:off x="3127125" y="3438396"/>
              <a:ext cx="54778" cy="121481"/>
            </a:xfrm>
            <a:custGeom>
              <a:gdLst>
                <a:gd name="T0" fmla="*/ 1 w 119"/>
                <a:gd name="T1" fmla="*/ 147 h 265"/>
                <a:gd name="T2" fmla="*/ 0 w 119"/>
                <a:gd name="T3" fmla="*/ 150 h 265"/>
                <a:gd name="T4" fmla="*/ 0 w 119"/>
                <a:gd name="T5" fmla="*/ 248 h 265"/>
                <a:gd name="T6" fmla="*/ 17 w 119"/>
                <a:gd name="T7" fmla="*/ 265 h 265"/>
                <a:gd name="T8" fmla="*/ 102 w 119"/>
                <a:gd name="T9" fmla="*/ 265 h 265"/>
                <a:gd name="T10" fmla="*/ 119 w 119"/>
                <a:gd name="T11" fmla="*/ 248 h 265"/>
                <a:gd name="T12" fmla="*/ 119 w 119"/>
                <a:gd name="T13" fmla="*/ 150 h 265"/>
                <a:gd name="T14" fmla="*/ 102 w 119"/>
                <a:gd name="T15" fmla="*/ 133 h 265"/>
                <a:gd name="T16" fmla="*/ 71 w 119"/>
                <a:gd name="T17" fmla="*/ 133 h 265"/>
                <a:gd name="T18" fmla="*/ 72 w 119"/>
                <a:gd name="T19" fmla="*/ 133 h 265"/>
                <a:gd name="T20" fmla="*/ 119 w 119"/>
                <a:gd name="T21" fmla="*/ 59 h 265"/>
                <a:gd name="T22" fmla="*/ 119 w 119"/>
                <a:gd name="T23" fmla="*/ 0 h 265"/>
                <a:gd name="T24" fmla="*/ 1 w 119"/>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9" h="265">
                  <a:moveTo>
                    <a:pt x="1" y="147"/>
                  </a:moveTo>
                  <a:cubicBezTo>
                    <a:pt x="1" y="148"/>
                    <a:pt x="0" y="149"/>
                    <a:pt x="0" y="150"/>
                  </a:cubicBezTo>
                  <a:cubicBezTo>
                    <a:pt x="0" y="248"/>
                    <a:pt x="0" y="248"/>
                    <a:pt x="0" y="248"/>
                  </a:cubicBezTo>
                  <a:cubicBezTo>
                    <a:pt x="0" y="257"/>
                    <a:pt x="8" y="265"/>
                    <a:pt x="17" y="265"/>
                  </a:cubicBezTo>
                  <a:cubicBezTo>
                    <a:pt x="102" y="265"/>
                    <a:pt x="102" y="265"/>
                    <a:pt x="102" y="265"/>
                  </a:cubicBezTo>
                  <a:cubicBezTo>
                    <a:pt x="111" y="265"/>
                    <a:pt x="119" y="257"/>
                    <a:pt x="119" y="248"/>
                  </a:cubicBezTo>
                  <a:cubicBezTo>
                    <a:pt x="119" y="150"/>
                    <a:pt x="119" y="150"/>
                    <a:pt x="119" y="150"/>
                  </a:cubicBezTo>
                  <a:cubicBezTo>
                    <a:pt x="119" y="141"/>
                    <a:pt x="111" y="133"/>
                    <a:pt x="102" y="133"/>
                  </a:cubicBezTo>
                  <a:cubicBezTo>
                    <a:pt x="71" y="133"/>
                    <a:pt x="71" y="133"/>
                    <a:pt x="71" y="133"/>
                  </a:cubicBezTo>
                  <a:cubicBezTo>
                    <a:pt x="72" y="133"/>
                    <a:pt x="72" y="133"/>
                    <a:pt x="72" y="133"/>
                  </a:cubicBezTo>
                  <a:cubicBezTo>
                    <a:pt x="72" y="83"/>
                    <a:pt x="85" y="59"/>
                    <a:pt x="119" y="59"/>
                  </a:cubicBezTo>
                  <a:cubicBezTo>
                    <a:pt x="119" y="0"/>
                    <a:pt x="119" y="0"/>
                    <a:pt x="119" y="0"/>
                  </a:cubicBezTo>
                  <a:cubicBezTo>
                    <a:pt x="18" y="6"/>
                    <a:pt x="1" y="73"/>
                    <a:pt x="1"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grpSp>
      <p:grpSp>
        <p:nvGrpSpPr>
          <p:cNvPr id="37" name="Group 36">
            <a:extLst>
              <a:ext uri="{FF2B5EF4-FFF2-40B4-BE49-F238E27FC236}">
                <a16:creationId xmlns:a16="http://schemas.microsoft.com/office/drawing/2014/main" id="{BDADE819-9B79-CFCD-E938-0B5022AD404A}"/>
              </a:ext>
            </a:extLst>
          </p:cNvPr>
          <p:cNvGrpSpPr/>
          <p:nvPr/>
        </p:nvGrpSpPr>
        <p:grpSpPr>
          <a:xfrm>
            <a:off x="192629" y="6644639"/>
            <a:ext cx="11877451" cy="81977"/>
            <a:chOff x="446534" y="453643"/>
            <a:chExt cx="11298933" cy="98554"/>
          </a:xfrm>
        </p:grpSpPr>
        <p:sp>
          <p:nvSpPr>
            <p:cNvPr id="38" name="矩形 8">
              <a:extLst>
                <a:ext uri="{FF2B5EF4-FFF2-40B4-BE49-F238E27FC236}">
                  <a16:creationId xmlns:a16="http://schemas.microsoft.com/office/drawing/2014/main" id="{76018FD8-7AB4-FD28-8004-C32E7EC045D1}"/>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长方形 9">
              <a:extLst>
                <a:ext uri="{FF2B5EF4-FFF2-40B4-BE49-F238E27FC236}">
                  <a16:creationId xmlns:a16="http://schemas.microsoft.com/office/drawing/2014/main" id="{1C4857FA-8793-B516-E33A-2FA0C8D03C53}"/>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矩形 10">
              <a:extLst>
                <a:ext uri="{FF2B5EF4-FFF2-40B4-BE49-F238E27FC236}">
                  <a16:creationId xmlns:a16="http://schemas.microsoft.com/office/drawing/2014/main" id="{F8D0137A-49E1-3396-A516-B2B77E9B3B49}"/>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41" name="Group 40">
            <a:extLst>
              <a:ext uri="{FF2B5EF4-FFF2-40B4-BE49-F238E27FC236}">
                <a16:creationId xmlns:a16="http://schemas.microsoft.com/office/drawing/2014/main" id="{CF6E2DCF-71D3-8B1B-BE57-CE77902D68DA}"/>
              </a:ext>
            </a:extLst>
          </p:cNvPr>
          <p:cNvGrpSpPr/>
          <p:nvPr/>
        </p:nvGrpSpPr>
        <p:grpSpPr>
          <a:xfrm>
            <a:off x="1" y="-12700"/>
            <a:ext cx="3875351" cy="5921376"/>
            <a:chOff x="0" y="-12700"/>
            <a:chExt cx="6589713" cy="5921376"/>
          </a:xfrm>
        </p:grpSpPr>
        <p:sp>
          <p:nvSpPr>
            <p:cNvPr id="45" name="Freeform 5">
              <a:extLst>
                <a:ext uri="{FF2B5EF4-FFF2-40B4-BE49-F238E27FC236}">
                  <a16:creationId xmlns:a16="http://schemas.microsoft.com/office/drawing/2014/main" id="{8A458B2D-46D9-DEF9-B07B-4B731D8FE3F2}"/>
                </a:ext>
              </a:extLst>
            </p:cNvPr>
            <p:cNvSpPr/>
            <p:nvPr/>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6">
              <a:extLst>
                <a:ext uri="{FF2B5EF4-FFF2-40B4-BE49-F238E27FC236}">
                  <a16:creationId xmlns:a16="http://schemas.microsoft.com/office/drawing/2014/main" id="{4FFC78F0-E00D-7236-5BFE-04B6652AE4A8}"/>
                </a:ext>
              </a:extLst>
            </p:cNvPr>
            <p:cNvSpPr/>
            <p:nvPr/>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7">
              <a:extLst>
                <a:ext uri="{FF2B5EF4-FFF2-40B4-BE49-F238E27FC236}">
                  <a16:creationId xmlns:a16="http://schemas.microsoft.com/office/drawing/2014/main" id="{DB9C6194-195D-8114-8A25-7D4A82D932E7}"/>
                </a:ext>
              </a:extLst>
            </p:cNvPr>
            <p:cNvSpPr/>
            <p:nvPr/>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8">
              <a:extLst>
                <a:ext uri="{FF2B5EF4-FFF2-40B4-BE49-F238E27FC236}">
                  <a16:creationId xmlns:a16="http://schemas.microsoft.com/office/drawing/2014/main" id="{5A212C80-CE8C-4245-F99D-1442DD740CD9}"/>
                </a:ext>
              </a:extLst>
            </p:cNvPr>
            <p:cNvSpPr/>
            <p:nvPr/>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9" name="文本框 81">
              <a:extLst>
                <a:ext uri="{FF2B5EF4-FFF2-40B4-BE49-F238E27FC236}">
                  <a16:creationId xmlns:a16="http://schemas.microsoft.com/office/drawing/2014/main" id="{09908662-4D7E-81B7-13CD-D648474016F0}"/>
                </a:ext>
              </a:extLst>
            </p:cNvPr>
            <p:cNvSpPr txBox="1"/>
            <p:nvPr/>
          </p:nvSpPr>
          <p:spPr>
            <a:xfrm>
              <a:off x="2228760" y="3051897"/>
              <a:ext cx="2541661"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rPr>
                <a:t>目录</a:t>
              </a:r>
            </a:p>
          </p:txBody>
        </p:sp>
      </p:gr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400"/>
                                  </p:stCondLst>
                                  <p:childTnLst>
                                    <p:set>
                                      <p:cBhvr>
                                        <p:cTn id="6" dur="1" fill="hold">
                                          <p:stCondLst>
                                            <p:cond delay="0"/>
                                          </p:stCondLst>
                                        </p:cTn>
                                        <p:tgtEl>
                                          <p:spTgt spid="34"/>
                                        </p:tgtEl>
                                        <p:attrNameLst>
                                          <p:attrName>style.visibility</p:attrName>
                                        </p:attrNameLst>
                                      </p:cBhvr>
                                      <p:to>
                                        <p:strVal val="visible"/>
                                      </p:to>
                                    </p:set>
                                    <p:animEffect transition="in" filter="fade">
                                      <p:cBhvr>
                                        <p:cTn id="7"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引言：硬件功耗建模的意义与背景</a:t>
            </a:r>
          </a:p>
        </p:txBody>
      </p:sp>
      <p:sp>
        <p:nvSpPr>
          <p:cNvPr id="3" name="Subtitle 2"/>
          <p:cNvSpPr>
            <a:spLocks noGrp="1"/>
          </p:cNvSpPr>
          <p:nvPr>
            <p:ph type="subTitle" idx="1"/>
          </p:nvPr>
        </p:nvSpPr>
        <p:spPr/>
        <p:txBody>
          <a:bodyPr/>
          <a:lstStyle/>
          <a:p>
            <a:r>
              <a:t>硬件功耗建模</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引言：硬件功耗建模的意义与背景</a:t>
            </a:r>
          </a:p>
        </p:txBody>
      </p:sp>
      <p:sp>
        <p:nvSpPr>
          <p:cNvPr id="3" name="Text Placeholder 2"/>
          <p:cNvSpPr>
            <a:spLocks noGrp="1"/>
          </p:cNvSpPr>
          <p:nvPr>
            <p:ph type="body" idx="1"/>
          </p:nvPr>
        </p:nvSpPr>
        <p:spPr/>
        <p:txBody>
          <a:bodyPr/>
          <a:lstStyle/>
          <a:p>
            <a:r>
              <a:t>硬件功耗建模的意义</a:t>
            </a:r>
          </a:p>
        </p:txBody>
      </p:sp>
      <p:sp>
        <p:nvSpPr>
          <p:cNvPr id="4" name="Content Placeholder 3"/>
          <p:cNvSpPr>
            <a:spLocks noGrp="1"/>
          </p:cNvSpPr>
          <p:nvPr>
            <p:ph sz="half" idx="2"/>
          </p:nvPr>
        </p:nvSpPr>
        <p:spPr/>
        <p:txBody>
          <a:bodyPr/>
          <a:lstStyle/>
          <a:p>
            <a:r>
              <a:t>1.随着智能硬件的飞速发展，硬件功耗建模成为了优化能耗、提升设备性能的关键技术。</a:t>
            </a:r>
          </a:p>
          <a:p>
            <a:r>
              <a:t>2.功耗建模能够帮助工程师在设计和开发过程中预测和优化硬件的能耗，提高能源利用效率。</a:t>
            </a:r>
          </a:p>
          <a:p>
            <a:r>
              <a:t>3.通过功耗建模，可以降低设备的运行成本，提高设备的续航能力，推动绿色计算和可持续发展。</a:t>
            </a:r>
          </a:p>
          <a:p/>
        </p:txBody>
      </p:sp>
      <p:sp>
        <p:nvSpPr>
          <p:cNvPr id="5" name="Text Placeholder 4"/>
          <p:cNvSpPr>
            <a:spLocks noGrp="1"/>
          </p:cNvSpPr>
          <p:nvPr>
            <p:ph type="body" idx="3"/>
          </p:nvPr>
        </p:nvSpPr>
        <p:spPr/>
        <p:txBody>
          <a:bodyPr/>
          <a:lstStyle/>
          <a:p>
            <a:r>
              <a:t>硬件功耗建模的背景</a:t>
            </a:r>
          </a:p>
        </p:txBody>
      </p:sp>
      <p:sp>
        <p:nvSpPr>
          <p:cNvPr id="6" name="Content Placeholder 5"/>
          <p:cNvSpPr>
            <a:spLocks noGrp="1"/>
          </p:cNvSpPr>
          <p:nvPr>
            <p:ph sz="half" idx="4"/>
          </p:nvPr>
        </p:nvSpPr>
        <p:spPr/>
        <p:txBody>
          <a:bodyPr/>
          <a:lstStyle/>
          <a:p>
            <a:r>
              <a:t>1.随着人工智能、物联网等技术的快速发展，智能硬件的功耗问题日益突出，急需有效的功耗优化技术。</a:t>
            </a:r>
          </a:p>
          <a:p>
            <a:r>
              <a:t>2.硬件功耗建模作为一种研究硬件能耗规律的技术，受到了广泛关注和应用。</a:t>
            </a:r>
          </a:p>
          <a:p>
            <a:r>
              <a:t>3.目前，硬件功耗建模已经成为计算机体系结构、集成电路设计等领域的研究热点之一。</a:t>
            </a:r>
          </a:p>
          <a:p>
            <a:r>
              <a:t>以上内容仅供参考，如有需要，建议您查阅相关网站。</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功耗概述：定义、分类与影响因素</a:t>
            </a:r>
          </a:p>
        </p:txBody>
      </p:sp>
      <p:sp>
        <p:nvSpPr>
          <p:cNvPr id="3" name="Subtitle 2"/>
          <p:cNvSpPr>
            <a:spLocks noGrp="1"/>
          </p:cNvSpPr>
          <p:nvPr>
            <p:ph type="subTitle" idx="1"/>
          </p:nvPr>
        </p:nvSpPr>
        <p:spPr/>
        <p:txBody>
          <a:bodyPr/>
          <a:lstStyle/>
          <a:p>
            <a:r>
              <a:t>硬件功耗建模</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功耗概述：定义、分类与影响因素</a:t>
            </a:r>
          </a:p>
        </p:txBody>
      </p:sp>
      <p:sp>
        <p:nvSpPr>
          <p:cNvPr id="3" name="Text Placeholder 2"/>
          <p:cNvSpPr>
            <a:spLocks noGrp="1"/>
          </p:cNvSpPr>
          <p:nvPr>
            <p:ph type="body" idx="1"/>
          </p:nvPr>
        </p:nvSpPr>
        <p:spPr/>
        <p:txBody>
          <a:bodyPr/>
          <a:lstStyle/>
          <a:p>
            <a:r>
              <a:t>功耗定义</a:t>
            </a:r>
          </a:p>
        </p:txBody>
      </p:sp>
      <p:sp>
        <p:nvSpPr>
          <p:cNvPr id="4" name="Content Placeholder 3"/>
          <p:cNvSpPr>
            <a:spLocks noGrp="1"/>
          </p:cNvSpPr>
          <p:nvPr>
            <p:ph sz="half" idx="2"/>
          </p:nvPr>
        </p:nvSpPr>
        <p:spPr/>
        <p:txBody>
          <a:bodyPr/>
          <a:lstStyle/>
          <a:p>
            <a:r>
              <a:t>1.功耗是指硬件设备在运行过程中所需的电能消耗量，通常以瓦特（W）为单位来衡量。</a:t>
            </a:r>
          </a:p>
          <a:p>
            <a:r>
              <a:t>2.功耗与设备的性能、设计和使用密切相关，是评估硬件设备能效的重要指标。</a:t>
            </a:r>
          </a:p>
          <a:p/>
        </p:txBody>
      </p:sp>
      <p:sp>
        <p:nvSpPr>
          <p:cNvPr id="5" name="Text Placeholder 4"/>
          <p:cNvSpPr>
            <a:spLocks noGrp="1"/>
          </p:cNvSpPr>
          <p:nvPr>
            <p:ph type="body" idx="3"/>
          </p:nvPr>
        </p:nvSpPr>
        <p:spPr/>
        <p:txBody>
          <a:bodyPr/>
          <a:lstStyle/>
          <a:p>
            <a:r>
              <a:t>功耗分类</a:t>
            </a:r>
          </a:p>
        </p:txBody>
      </p:sp>
      <p:sp>
        <p:nvSpPr>
          <p:cNvPr id="6" name="Content Placeholder 5"/>
          <p:cNvSpPr>
            <a:spLocks noGrp="1"/>
          </p:cNvSpPr>
          <p:nvPr>
            <p:ph sz="half" idx="4"/>
          </p:nvPr>
        </p:nvSpPr>
        <p:spPr/>
        <p:txBody>
          <a:bodyPr/>
          <a:lstStyle/>
          <a:p>
            <a:r>
              <a:t>1.静态功耗：指设备在静止状态下的功耗，主要由漏电流引起。</a:t>
            </a:r>
          </a:p>
          <a:p>
            <a:r>
              <a:t>2.动态功耗：指设备在工作状态下的功耗，包括开关功耗和短路功耗。</a:t>
            </a:r>
          </a:p>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功耗概述：定义、分类与影响因素</a:t>
            </a:r>
          </a:p>
        </p:txBody>
      </p:sp>
      <p:sp>
        <p:nvSpPr>
          <p:cNvPr id="3" name="Text Placeholder 2"/>
          <p:cNvSpPr>
            <a:spLocks noGrp="1"/>
          </p:cNvSpPr>
          <p:nvPr>
            <p:ph type="body" idx="1"/>
          </p:nvPr>
        </p:nvSpPr>
        <p:spPr/>
        <p:txBody>
          <a:bodyPr/>
          <a:lstStyle/>
          <a:p>
            <a:r>
              <a:t>影响因素-技术工艺</a:t>
            </a:r>
          </a:p>
        </p:txBody>
      </p:sp>
      <p:sp>
        <p:nvSpPr>
          <p:cNvPr id="4" name="Content Placeholder 3"/>
          <p:cNvSpPr>
            <a:spLocks noGrp="1"/>
          </p:cNvSpPr>
          <p:nvPr>
            <p:ph sz="half" idx="2"/>
          </p:nvPr>
        </p:nvSpPr>
        <p:spPr/>
        <p:txBody>
          <a:bodyPr/>
          <a:lstStyle/>
          <a:p>
            <a:r>
              <a:t>1.技术工艺进步可降低功耗：随着制程技术的不断提升，晶体管的尺寸缩小，可降低功耗。</a:t>
            </a:r>
          </a:p>
          <a:p>
            <a:r>
              <a:t>2.但技术工艺进步也可能增加功耗：由于集成度的提高，芯片内部的热量产生和散热问题可能加剧，从而增加功耗。</a:t>
            </a:r>
          </a:p>
          <a:p/>
        </p:txBody>
      </p:sp>
      <p:sp>
        <p:nvSpPr>
          <p:cNvPr id="5" name="Text Placeholder 4"/>
          <p:cNvSpPr>
            <a:spLocks noGrp="1"/>
          </p:cNvSpPr>
          <p:nvPr>
            <p:ph type="body" idx="3"/>
          </p:nvPr>
        </p:nvSpPr>
        <p:spPr/>
        <p:txBody>
          <a:bodyPr/>
          <a:lstStyle/>
          <a:p>
            <a:r>
              <a:t>影响因素-工作负载</a:t>
            </a:r>
          </a:p>
        </p:txBody>
      </p:sp>
      <p:sp>
        <p:nvSpPr>
          <p:cNvPr id="6" name="Content Placeholder 5"/>
          <p:cNvSpPr>
            <a:spLocks noGrp="1"/>
          </p:cNvSpPr>
          <p:nvPr>
            <p:ph sz="half" idx="4"/>
          </p:nvPr>
        </p:nvSpPr>
        <p:spPr/>
        <p:txBody>
          <a:bodyPr/>
          <a:lstStyle/>
          <a:p>
            <a:r>
              <a:t>1.工作负载越大，功耗越高：设备在处理更复杂的任务时，需要更多的电能支持。</a:t>
            </a:r>
          </a:p>
          <a:p>
            <a:r>
              <a:t>2.优化工作负载分配可降低功耗：通过合理调度和分配计算资源，可降低整体功耗。</a:t>
            </a:r>
          </a:p>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功耗概述：定义、分类与影响因素</a:t>
            </a:r>
          </a:p>
        </p:txBody>
      </p:sp>
      <p:sp>
        <p:nvSpPr>
          <p:cNvPr id="3" name="Text Placeholder 2"/>
          <p:cNvSpPr>
            <a:spLocks noGrp="1"/>
          </p:cNvSpPr>
          <p:nvPr>
            <p:ph type="body" idx="1"/>
          </p:nvPr>
        </p:nvSpPr>
        <p:spPr/>
        <p:txBody>
          <a:bodyPr/>
          <a:lstStyle/>
          <a:p>
            <a:r>
              <a:t>影响因素-环境温度</a:t>
            </a:r>
          </a:p>
        </p:txBody>
      </p:sp>
      <p:sp>
        <p:nvSpPr>
          <p:cNvPr id="4" name="Content Placeholder 3"/>
          <p:cNvSpPr>
            <a:spLocks noGrp="1"/>
          </p:cNvSpPr>
          <p:nvPr>
            <p:ph sz="half" idx="2"/>
          </p:nvPr>
        </p:nvSpPr>
        <p:spPr/>
        <p:txBody>
          <a:bodyPr/>
          <a:lstStyle/>
          <a:p>
            <a:r>
              <a:t>1.环境温度升高可能导致功耗增加：高温环境下，设备散热困难，可能需要消耗更多电能来维持正常运行。</a:t>
            </a:r>
          </a:p>
          <a:p>
            <a:r>
              <a:t>2.降低环境温度有助于降低功耗：通过改善设备的散热条件，可以降低功耗。</a:t>
            </a:r>
          </a:p>
          <a:p/>
        </p:txBody>
      </p:sp>
      <p:sp>
        <p:nvSpPr>
          <p:cNvPr id="5" name="Text Placeholder 4"/>
          <p:cNvSpPr>
            <a:spLocks noGrp="1"/>
          </p:cNvSpPr>
          <p:nvPr>
            <p:ph type="body" idx="3"/>
          </p:nvPr>
        </p:nvSpPr>
        <p:spPr/>
        <p:txBody>
          <a:bodyPr/>
          <a:lstStyle/>
          <a:p>
            <a:r>
              <a:t>影响因素-电源电压与频率</a:t>
            </a:r>
          </a:p>
        </p:txBody>
      </p:sp>
      <p:sp>
        <p:nvSpPr>
          <p:cNvPr id="6" name="Content Placeholder 5"/>
          <p:cNvSpPr>
            <a:spLocks noGrp="1"/>
          </p:cNvSpPr>
          <p:nvPr>
            <p:ph sz="half" idx="4"/>
          </p:nvPr>
        </p:nvSpPr>
        <p:spPr/>
        <p:txBody>
          <a:bodyPr/>
          <a:lstStyle/>
          <a:p>
            <a:r>
              <a:t>1.电源电压和频率对功耗有影响：电压越高、频率越高，功耗越大。</a:t>
            </a:r>
          </a:p>
          <a:p>
            <a:r>
              <a:t>2.通过动态调整电源电压和频率可降低功耗：在满足性能需求的前提下，动态调整电源电压和频率可有效降低功耗。</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功耗建模方法：原理与常见技术</a:t>
            </a:r>
          </a:p>
        </p:txBody>
      </p:sp>
      <p:sp>
        <p:nvSpPr>
          <p:cNvPr id="3" name="Subtitle 2"/>
          <p:cNvSpPr>
            <a:spLocks noGrp="1"/>
          </p:cNvSpPr>
          <p:nvPr>
            <p:ph type="subTitle" idx="1"/>
          </p:nvPr>
        </p:nvSpPr>
        <p:spPr/>
        <p:txBody>
          <a:bodyPr/>
          <a:lstStyle/>
          <a:p>
            <a:r>
              <a:t>硬件功耗建模</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功耗建模方法：原理与常见技术</a:t>
            </a:r>
          </a:p>
        </p:txBody>
      </p:sp>
      <p:sp>
        <p:nvSpPr>
          <p:cNvPr id="3" name="Content Placeholder 2"/>
          <p:cNvSpPr>
            <a:spLocks noGrp="1"/>
          </p:cNvSpPr>
          <p:nvPr>
            <p:ph sz="half" idx="2"/>
          </p:nvPr>
        </p:nvSpPr>
        <p:spPr/>
        <p:txBody>
          <a:bodyPr/>
          <a:lstStyle/>
          <a:p>
            <a:r>
              <a:t>1.功耗建模是通过数学模型对硬件系统的功耗进行预测和优化的技术。</a:t>
            </a:r>
          </a:p>
          <a:p>
            <a:r>
              <a:t>2.功耗建模的原理基于硬件系统的结构和运行状态，结合电路分析、热力学等理论，构建功耗与性能之间的数学模型。</a:t>
            </a:r>
          </a:p>
          <a:p>
            <a:r>
              <a:t>3.准确的功耗建模需要考虑硬件系统的各个组件之间的交互和影响，以及运行软件和应用程序的负载特征。</a:t>
            </a:r>
          </a:p>
          <a:p/>
        </p:txBody>
      </p:sp>
      <p:sp>
        <p:nvSpPr>
          <p:cNvPr id="4" name="Text Placeholder 3"/>
          <p:cNvSpPr>
            <a:spLocks noGrp="1"/>
          </p:cNvSpPr>
          <p:nvPr>
            <p:ph type="body" idx="3"/>
          </p:nvPr>
        </p:nvSpPr>
        <p:spPr/>
        <p:txBody>
          <a:bodyPr/>
          <a:lstStyle/>
          <a:p>
            <a:r>
              <a:t>常见功耗建模技术</a:t>
            </a:r>
          </a:p>
        </p:txBody>
      </p:sp>
      <p:sp>
        <p:nvSpPr>
          <p:cNvPr id="5" name="Content Placeholder 4"/>
          <p:cNvSpPr>
            <a:spLocks noGrp="1"/>
          </p:cNvSpPr>
          <p:nvPr>
            <p:ph sz="half" idx="4"/>
          </p:nvPr>
        </p:nvSpPr>
        <p:spPr/>
        <p:txBody>
          <a:bodyPr/>
          <a:lstStyle/>
          <a:p>
            <a:r>
              <a:t>1.基于仿真的功耗建模技术：通过仿真器模拟硬件系统的运行过程，获取功耗数据并构建功耗模型。</a:t>
            </a:r>
          </a:p>
          <a:p>
            <a:r>
              <a:t>2.基于统计分析的功耗建模技术：通过对大量实际运行数据进行统计分析，提取功耗特征并构建功耗模型。</a:t>
            </a:r>
          </a:p>
          <a:p>
            <a:r>
              <a:t>3.基于机器学习的功耗建模技术：利用机器学习算法对硬件系统的功耗数据进行训练和预测，构建更加准确的功耗模型。</a:t>
            </a:r>
          </a:p>
          <a:p/>
        </p:txBody>
      </p:sp>
      <p:sp>
        <p:nvSpPr>
          <p:cNvPr id="6" name="Text Placeholder 5"/>
          <p:cNvSpPr>
            <a:spLocks noGrp="1"/>
          </p:cNvSpPr>
          <p:nvPr>
            <p:ph type="body" idx="1"/>
          </p:nvPr>
        </p:nvSpPr>
        <p:spPr/>
        <p:txBody>
          <a:bodyPr/>
          <a:lstStyle/>
          <a:p>
            <a:r>
              <a:t>功耗建模原理</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功耗建模方法：原理与常见技术</a:t>
            </a:r>
          </a:p>
        </p:txBody>
      </p:sp>
      <p:sp>
        <p:nvSpPr>
          <p:cNvPr id="3" name="Text Placeholder 2"/>
          <p:cNvSpPr>
            <a:spLocks noGrp="1"/>
          </p:cNvSpPr>
          <p:nvPr>
            <p:ph type="body" idx="1"/>
          </p:nvPr>
        </p:nvSpPr>
        <p:spPr/>
        <p:txBody>
          <a:bodyPr/>
          <a:lstStyle/>
          <a:p>
            <a:r>
              <a:t>基于仿真的功耗建模技术</a:t>
            </a:r>
          </a:p>
        </p:txBody>
      </p:sp>
      <p:sp>
        <p:nvSpPr>
          <p:cNvPr id="4" name="Content Placeholder 3"/>
          <p:cNvSpPr>
            <a:spLocks noGrp="1"/>
          </p:cNvSpPr>
          <p:nvPr>
            <p:ph sz="half" idx="2"/>
          </p:nvPr>
        </p:nvSpPr>
        <p:spPr/>
        <p:txBody>
          <a:bodyPr/>
          <a:lstStyle/>
          <a:p>
            <a:r>
              <a:t>1.仿真器可以模拟硬件系统的各个组件和运行状态，获取精确的功耗数据。</a:t>
            </a:r>
          </a:p>
          <a:p>
            <a:r>
              <a:t>2.仿真过程需要考虑硬件系统的复杂性和运行软件的多样性，以提高模型的准确性。</a:t>
            </a:r>
          </a:p>
          <a:p>
            <a:r>
              <a:t>3.基于仿真的功耗建模技术适用于设计阶段，可以对不同的设计方案进行评估和优化。</a:t>
            </a:r>
          </a:p>
          <a:p/>
        </p:txBody>
      </p:sp>
      <p:sp>
        <p:nvSpPr>
          <p:cNvPr id="5" name="Text Placeholder 4"/>
          <p:cNvSpPr>
            <a:spLocks noGrp="1"/>
          </p:cNvSpPr>
          <p:nvPr>
            <p:ph type="body" idx="3"/>
          </p:nvPr>
        </p:nvSpPr>
        <p:spPr/>
        <p:txBody>
          <a:bodyPr/>
          <a:lstStyle/>
          <a:p>
            <a:r>
              <a:t>基于统计分析的功耗建模技术</a:t>
            </a:r>
          </a:p>
        </p:txBody>
      </p:sp>
      <p:sp>
        <p:nvSpPr>
          <p:cNvPr id="6" name="Content Placeholder 5"/>
          <p:cNvSpPr>
            <a:spLocks noGrp="1"/>
          </p:cNvSpPr>
          <p:nvPr>
            <p:ph sz="half" idx="4"/>
          </p:nvPr>
        </p:nvSpPr>
        <p:spPr/>
        <p:txBody>
          <a:bodyPr/>
          <a:lstStyle/>
          <a:p>
            <a:r>
              <a:t>1.统计分析可以对大量实际运行数据进行处理和分析，提取功耗特征和规律。</a:t>
            </a:r>
          </a:p>
          <a:p>
            <a:r>
              <a:t>2.基于统计分析的功耗建模技术需要考虑数据的质量和可靠性，以避免误差和偏差。</a:t>
            </a:r>
          </a:p>
          <a:p>
            <a:r>
              <a:t>3.该技术适用于运行阶段，可以对硬件系统的实际运行功耗进行监测和管理。</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功耗建模方法：原理与常见技术</a:t>
            </a:r>
          </a:p>
        </p:txBody>
      </p:sp>
      <p:sp>
        <p:nvSpPr>
          <p:cNvPr id="3" name="Text Placeholder 2"/>
          <p:cNvSpPr>
            <a:spLocks noGrp="1"/>
          </p:cNvSpPr>
          <p:nvPr>
            <p:ph type="body" idx="1"/>
          </p:nvPr>
        </p:nvSpPr>
        <p:spPr/>
        <p:txBody>
          <a:bodyPr/>
          <a:lstStyle/>
          <a:p>
            <a:r>
              <a:t>基于机器学习的功耗建模技术</a:t>
            </a:r>
          </a:p>
        </p:txBody>
      </p:sp>
      <p:sp>
        <p:nvSpPr>
          <p:cNvPr id="4" name="Content Placeholder 3"/>
          <p:cNvSpPr>
            <a:spLocks noGrp="1"/>
          </p:cNvSpPr>
          <p:nvPr>
            <p:ph sz="half" idx="2"/>
          </p:nvPr>
        </p:nvSpPr>
        <p:spPr/>
        <p:txBody>
          <a:bodyPr/>
          <a:lstStyle/>
          <a:p>
            <a:r>
              <a:t>1.机器学习算法可以对大量数据进行训练和预测，提高功耗模型的准确性和泛化能力。</a:t>
            </a:r>
          </a:p>
          <a:p>
            <a:r>
              <a:t>2.基于机器学习的功耗建模技术需要考虑算法的选择和参数调整，以及数据的预处理和特征提取。</a:t>
            </a:r>
          </a:p>
          <a:p>
            <a:r>
              <a:t>3.该技术适用于复杂和动态的硬件系统，可以对功耗进行更加精细的管理和优化。</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基于活动的功耗建模：活动级别与功耗关系</a:t>
            </a:r>
          </a:p>
        </p:txBody>
      </p:sp>
      <p:sp>
        <p:nvSpPr>
          <p:cNvPr id="3" name="Subtitle 2"/>
          <p:cNvSpPr>
            <a:spLocks noGrp="1"/>
          </p:cNvSpPr>
          <p:nvPr>
            <p:ph type="subTitle" idx="1"/>
          </p:nvPr>
        </p:nvSpPr>
        <p:spPr/>
        <p:txBody>
          <a:bodyPr/>
          <a:lstStyle/>
          <a:p>
            <a:r>
              <a:t>硬件功耗建模</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基于活动的功耗建模：活动级别与功耗关系</a:t>
            </a:r>
          </a:p>
        </p:txBody>
      </p:sp>
      <p:sp>
        <p:nvSpPr>
          <p:cNvPr id="3" name="Text Placeholder 2"/>
          <p:cNvSpPr>
            <a:spLocks noGrp="1"/>
          </p:cNvSpPr>
          <p:nvPr>
            <p:ph type="body" idx="1"/>
          </p:nvPr>
        </p:nvSpPr>
        <p:spPr/>
        <p:txBody>
          <a:bodyPr/>
          <a:lstStyle/>
          <a:p>
            <a:r>
              <a:t>基于活动的功耗建模概述</a:t>
            </a:r>
          </a:p>
        </p:txBody>
      </p:sp>
      <p:sp>
        <p:nvSpPr>
          <p:cNvPr id="4" name="Content Placeholder 3"/>
          <p:cNvSpPr>
            <a:spLocks noGrp="1"/>
          </p:cNvSpPr>
          <p:nvPr>
            <p:ph sz="half" idx="2"/>
          </p:nvPr>
        </p:nvSpPr>
        <p:spPr/>
        <p:txBody>
          <a:bodyPr/>
          <a:lstStyle/>
          <a:p>
            <a:r>
              <a:t>1.基于活动的功耗建模是一种研究设备功耗与活动级别关系的方法。</a:t>
            </a:r>
          </a:p>
          <a:p>
            <a:r>
              <a:t>2.该方法通过监测设备的活动状态，分析其功耗特征，建立功耗模型。</a:t>
            </a:r>
          </a:p>
          <a:p>
            <a:r>
              <a:t>3.基于活动的功耗建模有助于提高设备的能效和延长电池寿命。</a:t>
            </a:r>
          </a:p>
          <a:p/>
        </p:txBody>
      </p:sp>
      <p:sp>
        <p:nvSpPr>
          <p:cNvPr id="5" name="Text Placeholder 4"/>
          <p:cNvSpPr>
            <a:spLocks noGrp="1"/>
          </p:cNvSpPr>
          <p:nvPr>
            <p:ph type="body" idx="3"/>
          </p:nvPr>
        </p:nvSpPr>
        <p:spPr/>
        <p:txBody>
          <a:bodyPr/>
          <a:lstStyle/>
          <a:p>
            <a:r>
              <a:t>活动级别分类</a:t>
            </a:r>
          </a:p>
        </p:txBody>
      </p:sp>
      <p:sp>
        <p:nvSpPr>
          <p:cNvPr id="6" name="Content Placeholder 5"/>
          <p:cNvSpPr>
            <a:spLocks noGrp="1"/>
          </p:cNvSpPr>
          <p:nvPr>
            <p:ph sz="half" idx="4"/>
          </p:nvPr>
        </p:nvSpPr>
        <p:spPr/>
        <p:txBody>
          <a:bodyPr/>
          <a:lstStyle/>
          <a:p>
            <a:r>
              <a:t>1.活动级别可以根据设备的运行状态和任务类型来分类。</a:t>
            </a:r>
          </a:p>
          <a:p>
            <a:r>
              <a:t>2.不同活动级别的功耗特征不同，需要根据实际情况进行分析。</a:t>
            </a:r>
          </a:p>
          <a:p>
            <a:r>
              <a:t>3.准确的活动级别分类有助于提高功耗模型的精度。</a:t>
            </a:r>
          </a:p>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基于活动的功耗建模：活动级别与功耗关系</a:t>
            </a:r>
          </a:p>
        </p:txBody>
      </p:sp>
      <p:sp>
        <p:nvSpPr>
          <p:cNvPr id="3" name="Text Placeholder 2"/>
          <p:cNvSpPr>
            <a:spLocks noGrp="1"/>
          </p:cNvSpPr>
          <p:nvPr>
            <p:ph type="body" idx="1"/>
          </p:nvPr>
        </p:nvSpPr>
        <p:spPr/>
        <p:txBody>
          <a:bodyPr/>
          <a:lstStyle/>
          <a:p>
            <a:r>
              <a:t>功耗数据采集</a:t>
            </a:r>
          </a:p>
        </p:txBody>
      </p:sp>
      <p:sp>
        <p:nvSpPr>
          <p:cNvPr id="4" name="Content Placeholder 3"/>
          <p:cNvSpPr>
            <a:spLocks noGrp="1"/>
          </p:cNvSpPr>
          <p:nvPr>
            <p:ph sz="half" idx="2"/>
          </p:nvPr>
        </p:nvSpPr>
        <p:spPr/>
        <p:txBody>
          <a:bodyPr/>
          <a:lstStyle/>
          <a:p>
            <a:r>
              <a:t>1.采集功耗数据是建立功耗模型的基础，需要确保数据的准确性和可靠性。</a:t>
            </a:r>
          </a:p>
          <a:p>
            <a:r>
              <a:t>2.可以采用专业的功耗测量设备或软件工具进行数据采集。</a:t>
            </a:r>
          </a:p>
          <a:p>
            <a:r>
              <a:t>3.需要对不同活动级别的功耗数据进行分析和比较。</a:t>
            </a:r>
          </a:p>
          <a:p/>
        </p:txBody>
      </p:sp>
      <p:sp>
        <p:nvSpPr>
          <p:cNvPr id="5" name="Text Placeholder 4"/>
          <p:cNvSpPr>
            <a:spLocks noGrp="1"/>
          </p:cNvSpPr>
          <p:nvPr>
            <p:ph type="body" idx="3"/>
          </p:nvPr>
        </p:nvSpPr>
        <p:spPr/>
        <p:txBody>
          <a:bodyPr/>
          <a:lstStyle/>
          <a:p>
            <a:r>
              <a:t>功耗模型建立</a:t>
            </a:r>
          </a:p>
        </p:txBody>
      </p:sp>
      <p:sp>
        <p:nvSpPr>
          <p:cNvPr id="6" name="Content Placeholder 5"/>
          <p:cNvSpPr>
            <a:spLocks noGrp="1"/>
          </p:cNvSpPr>
          <p:nvPr>
            <p:ph sz="half" idx="4"/>
          </p:nvPr>
        </p:nvSpPr>
        <p:spPr/>
        <p:txBody>
          <a:bodyPr/>
          <a:lstStyle/>
          <a:p>
            <a:r>
              <a:t>1.基于采集到的功耗数据，可以建立不同活动级别的功耗模型。</a:t>
            </a:r>
          </a:p>
          <a:p>
            <a:r>
              <a:t>2.功耗模型可以采用线性回归、神经网络等算法进行建模。</a:t>
            </a:r>
          </a:p>
          <a:p>
            <a:r>
              <a:t>3.需要对建立的功耗模型进行验证和优化，提高模型的预测精度。</a:t>
            </a:r>
          </a:p>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https://d.book118.com/927150145103006031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16</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16</vt:i4>
      </vt:variant>
    </vt:vector>
  </HeadingPairs>
  <TitlesOfParts>
    <vt:vector baseType="lpstr" size="30">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引言：硬件功耗建模的意义与背景</vt:lpstr>
      <vt:lpstr> 引言：硬件功耗建模的意义与背景</vt:lpstr>
      <vt:lpstr> 功耗概述：定义、分类与影响因素</vt:lpstr>
      <vt:lpstr> 功耗概述：定义、分类与影响因素</vt:lpstr>
      <vt:lpstr> 功耗概述：定义、分类与影响因素</vt:lpstr>
      <vt:lpstr> 功耗概述：定义、分类与影响因素</vt:lpstr>
      <vt:lpstr> 功耗建模方法：原理与常见技术</vt:lpstr>
      <vt:lpstr> 功耗建模方法：原理与常见技术</vt:lpstr>
      <vt:lpstr> 功耗建模方法：原理与常见技术</vt:lpstr>
      <vt:lpstr> 功耗建模方法：原理与常见技术</vt:lpstr>
      <vt:lpstr> 基于活动的功耗建模：活动级别与功耗关系</vt:lpstr>
      <vt:lpstr> 基于活动的功耗建模：活动级别与功耗关系</vt:lpstr>
      <vt:lpstr> 基于活动的功耗建模：活动级别与功耗关系</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2024-09-03T20:06:59.375</cp:lastPrinted>
  <dcterms:created xsi:type="dcterms:W3CDTF">2024-09-03T12:06:59Z</dcterms:created>
  <dcterms:modified xsi:type="dcterms:W3CDTF">2024-09-03T12:07:01Z</dcterms:modified>
</cp:coreProperties>
</file>