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FVHOJD+MS-UIGothic"/>
      <p:regular r:id="rId22"/>
    </p:embeddedFont>
    <p:embeddedFont>
      <p:font typeface="QRHBDQ+LODMKO+ArialMT"/>
      <p:regular r:id="rId23"/>
    </p:embeddedFont>
    <p:embeddedFont>
      <p:font typeface="WFQEKN+RBHMHU+MicrosoftYaHei-Bold"/>
      <p:regular r:id="rId24"/>
    </p:embeddedFont>
    <p:embeddedFont>
      <p:font typeface="GDEPJS+SFAIJF+MicrosoftYaHei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59CC2-C262-4ED2-8A23-67B683E2B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E1B27-31B4-431B-88A9-FC8B4BE52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3C175-3C0D-455C-8DA8-E3F14D6CF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16212-AC63-4EA8-9D04-1D7C87AE9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7B14B-723C-4B92-B569-4C1C20D9E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D53AB2-BB70-4F4D-88D7-E671003F7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A9571C-641F-46D7-9E32-AFE44D30C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67B50-C7EB-4590-94EE-0D2B1D624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74A93-666B-471A-BBAE-698F5EC50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47AE4-292F-4E71-8681-F5363BF47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EDF81-8AC5-4C9E-B1B0-1B2A1B327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551100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5150" spc="25">
                <a:solidFill>
                  <a:srgbClr val="FF960E"/>
                </a:solidFill>
                <a:latin typeface="FVHOJD+MS-UIGothic"/>
                <a:cs typeface="FVHOJD+MS-UIGothic"/>
              </a:rPr>
              <a:t>目的生命周期和管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FVHOJD+MS-UIGothic"/>
                <a:cs typeface="FVHOJD+MS-UIGothic"/>
              </a:rPr>
              <a:t>理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5150" spc="25">
                <a:solidFill>
                  <a:srgbClr val="FF960E"/>
                </a:solidFill>
                <a:latin typeface="FVHOJD+MS-UIGothic"/>
                <a:cs typeface="FVHOJD+MS-UIGothic"/>
              </a:rPr>
              <a:t>程</a:t>
            </a:r>
            <a:r>
              <a:rPr sz="5150" spc="20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FVHOJD+MS-UIGothic"/>
                <a:cs typeface="FVHOJ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404502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RHBDQ+LODMKO+ArialMT"/>
                <a:cs typeface="QRHBDQ+LODMKO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目生命周期的概述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2795140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RHBDQ+LODMKO+ArialMT"/>
                <a:cs typeface="QRHBDQ+LODMKO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目的管理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5841942" cy="13319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RHBDQ+LODMKO+ArialMT"/>
                <a:cs typeface="QRHBDQ+LODMKO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目生命周期与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目管理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程的关系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RHBDQ+LODMKO+ArialMT"/>
                <a:cs typeface="QRHBDQ+LODMKO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目管理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程中的工具和技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FF960E"/>
                </a:solidFill>
                <a:latin typeface="FVHOJD+MS-UIGothic"/>
                <a:cs typeface="FVHOJD+MS-UIGothic"/>
              </a:rPr>
              <a:t>目</a:t>
            </a:r>
            <a:r>
              <a:rPr sz="9200">
                <a:solidFill>
                  <a:srgbClr val="FF960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5841942" cy="783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RHBDQ+LODMKO+ArialMT"/>
                <a:cs typeface="QRHBDQ+LODMKO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目生命周期和管理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程中的挑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703059" y="1944052"/>
            <a:ext cx="16764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解决方案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5841942" cy="783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RHBDQ+LODMKO+ArialMT"/>
                <a:cs typeface="QRHBDQ+LODMKO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目生命周期和管理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程的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03059" y="3041332"/>
            <a:ext cx="10668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960E"/>
                </a:solidFill>
                <a:latin typeface="FVHOJD+MS-UIGothic"/>
                <a:cs typeface="FVHOJD+MS-UIGothic"/>
              </a:rPr>
              <a:t>案例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FF960E"/>
                </a:solidFill>
                <a:latin typeface="FVHOJD+MS-UIGothic"/>
                <a:cs typeface="FVHOJD+MS-UIGothic"/>
              </a:rPr>
              <a:t>目</a:t>
            </a:r>
            <a:r>
              <a:rPr sz="9200">
                <a:solidFill>
                  <a:srgbClr val="FF960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WFQEKN+RBHMHU+MicrosoftYaHei-Bold"/>
                <a:cs typeface="WFQEKN+RBHMHU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项</a:t>
            </a:r>
            <a:r>
              <a:rPr sz="4550" spc="25">
                <a:solidFill>
                  <a:srgbClr val="351E00"/>
                </a:solidFill>
                <a:latin typeface="FVHOJD+MS-UIGothic"/>
                <a:cs typeface="FVHOJD+MS-UIGothic"/>
              </a:rPr>
              <a:t>目生命周期的概述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FVHOJD+MS-UIGothic"/>
                <a:cs typeface="FVHOJD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FVHOJD+MS-UIGothic"/>
                <a:cs typeface="FVHOJD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不同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目生命周期的比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FQEKN+RBHMHU+MicrosoftYaHei-Bold"/>
                <a:cs typeface="WFQEKN+RBHMH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FQEKN+RBHMHU+MicrosoftYaHei-Bold"/>
                <a:cs typeface="WFQEKN+RBHMH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FQEKN+RBHMHU+MicrosoftYaHei-Bold"/>
                <a:cs typeface="WFQEKN+RBHMH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传统项</a:t>
            </a:r>
            <a:r>
              <a:rPr sz="2000" spc="25">
                <a:solidFill>
                  <a:srgbClr val="FF960E"/>
                </a:solidFill>
                <a:latin typeface="FVHOJD+MS-UIGothic"/>
                <a:cs typeface="FVHOJD+MS-UIGothic"/>
              </a:rPr>
              <a:t>目生命周期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FVHOJD+MS-UIGothic"/>
                <a:cs typeface="FVHOJD+MS-UIGothic"/>
              </a:rPr>
              <a:t>敏捷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000" spc="23">
                <a:solidFill>
                  <a:srgbClr val="FF960E"/>
                </a:solidFill>
                <a:latin typeface="FVHOJD+MS-UIGothic"/>
                <a:cs typeface="FVHOJD+MS-UIGothic"/>
              </a:rPr>
              <a:t>目生命周期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FVHOJD+MS-UIGothic"/>
                <a:cs typeface="FVHOJD+MS-UIGothic"/>
              </a:rPr>
              <a:t>迭代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000" spc="23">
                <a:solidFill>
                  <a:srgbClr val="FF960E"/>
                </a:solidFill>
                <a:latin typeface="FVHOJD+MS-UIGothic"/>
                <a:cs typeface="FVHOJD+MS-UIGothic"/>
              </a:rPr>
              <a:t>目生命周期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目生命周期的决策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FF960E"/>
                </a:solidFill>
                <a:latin typeface="FVHOJD+MS-UIGothic"/>
                <a:cs typeface="FVHOJD+MS-UIGothic"/>
              </a:rPr>
              <a:t>目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2300" spc="23">
                <a:solidFill>
                  <a:srgbClr val="FF960E"/>
                </a:solidFill>
                <a:latin typeface="FVHOJD+MS-UIGothic"/>
                <a:cs typeface="FVHOJD+MS-UIGothic"/>
              </a:rPr>
              <a:t>划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FF960E"/>
                </a:solidFill>
                <a:latin typeface="FVHOJD+MS-UIGothic"/>
                <a:cs typeface="FVHOJD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FF960E"/>
                </a:solidFill>
                <a:latin typeface="FVHOJD+MS-UIGothic"/>
                <a:cs typeface="FVHOJD+MS-UIGothic"/>
              </a:rPr>
              <a:t>目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监</a:t>
            </a:r>
            <a:r>
              <a:rPr sz="2300" spc="23">
                <a:solidFill>
                  <a:srgbClr val="FF960E"/>
                </a:solidFill>
                <a:latin typeface="FVHOJD+MS-UIGothic"/>
                <a:cs typeface="FVHOJD+MS-UIGothic"/>
              </a:rPr>
              <a:t>控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FF960E"/>
                </a:solidFill>
                <a:latin typeface="FVHOJD+MS-UIGothic"/>
                <a:cs typeface="FVHOJD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FF960E"/>
                </a:solidFill>
                <a:latin typeface="FVHOJD+MS-UIGothic"/>
                <a:cs typeface="FVHOJD+MS-UIGothic"/>
              </a:rPr>
              <a:t>目启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动阶</a:t>
            </a:r>
            <a:r>
              <a:rPr sz="2300">
                <a:solidFill>
                  <a:srgbClr val="FF960E"/>
                </a:solidFill>
                <a:latin typeface="FVHOJD+MS-UIGothic"/>
                <a:cs typeface="FVHOJD+MS-UIGothic"/>
              </a:rPr>
              <a:t>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FF960E"/>
                </a:solidFill>
                <a:latin typeface="FVHOJD+MS-UIGothic"/>
                <a:cs typeface="FVHOJD+MS-UIGothic"/>
              </a:rPr>
              <a:t>目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执</a:t>
            </a:r>
            <a:r>
              <a:rPr sz="2300" spc="23">
                <a:solidFill>
                  <a:srgbClr val="FF960E"/>
                </a:solidFill>
                <a:latin typeface="FVHOJD+MS-UIGothic"/>
                <a:cs typeface="FVHOJD+MS-UIGothic"/>
              </a:rPr>
              <a:t>行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FF960E"/>
                </a:solidFill>
                <a:latin typeface="FVHOJD+MS-UIGothic"/>
                <a:cs typeface="FVHOJD+MS-UIGothic"/>
              </a:rPr>
              <a:t>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FF960E"/>
                </a:solidFill>
                <a:latin typeface="FVHOJD+MS-UIGothic"/>
                <a:cs typeface="FVHOJD+MS-UIGothic"/>
              </a:rPr>
              <a:t>目收尾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FF960E"/>
                </a:solidFill>
                <a:latin typeface="FVHOJD+MS-UIGothic"/>
                <a:cs typeface="FVHOJD+MS-UIGothic"/>
              </a:rPr>
              <a:t>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WFQEKN+RBHMHU+MicrosoftYaHei-Bold"/>
                <a:cs typeface="WFQEKN+RBHMHU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93079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项</a:t>
            </a:r>
            <a:r>
              <a:rPr sz="4550" spc="25">
                <a:solidFill>
                  <a:srgbClr val="351E00"/>
                </a:solidFill>
                <a:latin typeface="FVHOJD+MS-UIGothic"/>
                <a:cs typeface="FVHOJD+MS-UIGothic"/>
              </a:rPr>
              <a:t>目的管理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过</a:t>
            </a:r>
            <a:r>
              <a:rPr sz="4550">
                <a:solidFill>
                  <a:srgbClr val="351E00"/>
                </a:solidFill>
                <a:latin typeface="FVHOJD+MS-UIGothic"/>
                <a:cs typeface="FVHOJD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启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动过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FVHOJD+MS-UIGothic"/>
                <a:cs typeface="FVHOJD+MS-UIGothic"/>
              </a:rPr>
              <a:t>定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义项</a:t>
            </a:r>
            <a:r>
              <a:rPr sz="1550" spc="25">
                <a:solidFill>
                  <a:srgbClr val="FF960E"/>
                </a:solidFill>
                <a:latin typeface="FVHOJD+MS-UIGothic"/>
                <a:cs typeface="FVHOJD+MS-UIGothic"/>
              </a:rPr>
              <a:t>目目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FFFFFF"/>
                </a:solidFill>
                <a:latin typeface="FVHOJD+MS-UIGothic"/>
                <a:cs typeface="FVHOJD+MS-UIGothic"/>
              </a:rPr>
              <a:t>目可行性分析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313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目的可行性，包括技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源和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的可行性，以及潜在的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和回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划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FVHOJD+MS-UIGothic"/>
                <a:cs typeface="FVHOJD+MS-UIGothic"/>
              </a:rPr>
              <a:t>制定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300" spc="23">
                <a:solidFill>
                  <a:srgbClr val="FF960E"/>
                </a:solidFill>
                <a:latin typeface="FVHOJD+MS-UIGothic"/>
                <a:cs typeface="FVHOJD+MS-UIGothic"/>
              </a:rPr>
              <a:t>目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FF960E"/>
                </a:solidFill>
                <a:latin typeface="FVHOJD+MS-UIGothic"/>
                <a:cs typeface="FVHOJD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FVHOJD+MS-UIGothic"/>
                <a:cs typeface="FVHOJD+MS-UIGothic"/>
              </a:rPr>
              <a:t>制定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风险</a:t>
            </a:r>
            <a:r>
              <a:rPr sz="2300" spc="25">
                <a:solidFill>
                  <a:srgbClr val="FF960E"/>
                </a:solidFill>
                <a:latin typeface="FVHOJD+MS-UIGothic"/>
                <a:cs typeface="FVHOJD+MS-UIGothic"/>
              </a:rPr>
              <a:t>管理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FF960E"/>
                </a:solidFill>
                <a:latin typeface="FVHOJD+MS-UIGothic"/>
                <a:cs typeface="FVHOJD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行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960E"/>
                </a:solidFill>
                <a:latin typeface="FVHOJD+MS-UIGothic"/>
                <a:cs typeface="FVHOJD+MS-UIGothic"/>
              </a:rPr>
              <a:t>任</a:t>
            </a: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务</a:t>
            </a:r>
            <a:r>
              <a:rPr sz="2000" spc="15">
                <a:solidFill>
                  <a:srgbClr val="FF960E"/>
                </a:solidFill>
                <a:latin typeface="FVHOJD+MS-UIGothic"/>
                <a:cs typeface="FVHOJD+MS-UIGothic"/>
              </a:rPr>
              <a:t>分配与</a:t>
            </a:r>
            <a:r>
              <a:rPr sz="2000" spc="14">
                <a:solidFill>
                  <a:srgbClr val="FF960E"/>
                </a:solidFill>
                <a:latin typeface="SimSun"/>
                <a:cs typeface="SimSun"/>
              </a:rPr>
              <a:t>执</a:t>
            </a:r>
            <a:r>
              <a:rPr sz="2000">
                <a:solidFill>
                  <a:srgbClr val="FF960E"/>
                </a:solidFill>
                <a:latin typeface="FVHOJD+MS-UIGothic"/>
                <a:cs typeface="FVHOJD+MS-UIGothic"/>
              </a:rPr>
              <a:t>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FVHOJD+MS-UIGothic"/>
                <a:cs typeface="FVHOJD+MS-UIGothic"/>
              </a:rPr>
              <a:t>沟通和</a:t>
            </a:r>
            <a:r>
              <a:rPr sz="2000" spc="14">
                <a:solidFill>
                  <a:srgbClr val="FF960E"/>
                </a:solidFill>
                <a:latin typeface="SimSun"/>
                <a:cs typeface="SimSun"/>
              </a:rPr>
              <a:t>协调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控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FFFFFF"/>
                </a:solidFill>
                <a:latin typeface="FVHOJD+MS-UIGothic"/>
                <a:cs typeface="FVHOJD+MS-UIGothic"/>
              </a:rPr>
              <a:t>目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300" spc="23">
                <a:solidFill>
                  <a:srgbClr val="FFFFFF"/>
                </a:solidFill>
                <a:latin typeface="FVHOJD+MS-UIGothic"/>
                <a:cs typeface="FVHOJD+MS-UIGothic"/>
              </a:rPr>
              <a:t>度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2300">
                <a:solidFill>
                  <a:srgbClr val="FFFFFF"/>
                </a:solidFill>
                <a:latin typeface="FVHOJD+MS-UIGothic"/>
                <a:cs typeface="FVHOJD+MS-UIGothic"/>
              </a:rPr>
              <a:t>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71631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度，与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行比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，及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和解决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度偏差。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FFFFFF"/>
                </a:solidFill>
                <a:latin typeface="FVHOJD+MS-UIGothic"/>
                <a:cs typeface="FVHOJD+MS-UIGothic"/>
              </a:rPr>
              <a:t>量控制与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审计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17688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对项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目成果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，确保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FVHOJD+MS-UIGothic"/>
                <a:cs typeface="FVHOJD+MS-UIGothic"/>
              </a:rPr>
              <a:t>准和要求。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收尾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FF960E"/>
                </a:solidFill>
                <a:latin typeface="FVHOJD+MS-UIGothic"/>
                <a:cs typeface="FVHOJD+MS-UIGothic"/>
              </a:rPr>
              <a:t>目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验</a:t>
            </a:r>
            <a:r>
              <a:rPr sz="2000" spc="25">
                <a:solidFill>
                  <a:srgbClr val="FF960E"/>
                </a:solidFill>
                <a:latin typeface="FVHOJD+MS-UIGothic"/>
                <a:cs typeface="FVHOJD+MS-UIGothic"/>
              </a:rPr>
              <a:t>收与交接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FF960E"/>
                </a:solidFill>
                <a:latin typeface="FVHOJD+MS-UIGothic"/>
                <a:cs typeface="FVHOJD+MS-UIGothic"/>
              </a:rPr>
              <a:t>目后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960E"/>
                </a:solidFill>
                <a:latin typeface="FVHOJD+MS-UIGothic"/>
                <a:cs typeface="FVHOJD+MS-UIGothic"/>
              </a:rPr>
              <a:t>估与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WFQEKN+RBHMHU+MicrosoftYaHei-Bold"/>
                <a:cs typeface="WFQEKN+RBHMHU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801420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项</a:t>
            </a:r>
            <a:r>
              <a:rPr sz="4550" spc="25">
                <a:solidFill>
                  <a:srgbClr val="351E00"/>
                </a:solidFill>
                <a:latin typeface="FVHOJD+MS-UIGothic"/>
                <a:cs typeface="FVHOJD+MS-UIGothic"/>
              </a:rPr>
              <a:t>目生命周期与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项</a:t>
            </a:r>
            <a:r>
              <a:rPr sz="4550" spc="23">
                <a:solidFill>
                  <a:srgbClr val="351E00"/>
                </a:solidFill>
                <a:latin typeface="FVHOJD+MS-UIGothic"/>
                <a:cs typeface="FVHOJD+MS-UIGothic"/>
              </a:rPr>
              <a:t>目管理</a:t>
            </a:r>
            <a:r>
              <a:rPr sz="4550">
                <a:solidFill>
                  <a:srgbClr val="351E00"/>
                </a:solidFill>
                <a:latin typeface="SimSun"/>
                <a:cs typeface="SimSun"/>
              </a:rPr>
              <a:t>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0695" y="3924534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FVHOJD+MS-UIGothic"/>
                <a:cs typeface="FVHOJD+MS-UIGothic"/>
              </a:rPr>
              <a:t>程的关系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8867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生命周期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段与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目管理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程的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对应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15709" y="1344200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FF960E"/>
                </a:solidFill>
                <a:latin typeface="FVHOJD+MS-UIGothic"/>
                <a:cs typeface="FVHOJD+MS-UIGothic"/>
              </a:rPr>
              <a:t>目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2000" spc="23">
                <a:solidFill>
                  <a:srgbClr val="FF960E"/>
                </a:solidFill>
                <a:latin typeface="FVHOJD+MS-UIGothic"/>
                <a:cs typeface="FVHOJD+MS-UIGothic"/>
              </a:rPr>
              <a:t>划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960E"/>
                </a:solidFill>
                <a:latin typeface="FVHOJD+MS-UIGothic"/>
                <a:cs typeface="FVHOJD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415" y="1754397"/>
            <a:ext cx="1778101" cy="587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50"/>
              </a:lnSpc>
              <a:spcBef>
                <a:spcPct val="0"/>
              </a:spcBef>
              <a:spcAft>
                <a:spcPct val="0"/>
              </a:spcAft>
            </a:pPr>
            <a:r>
              <a:rPr sz="1850" spc="25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1850" spc="25">
                <a:solidFill>
                  <a:srgbClr val="FF960E"/>
                </a:solidFill>
                <a:latin typeface="FVHOJD+MS-UIGothic"/>
                <a:cs typeface="FVHOJD+MS-UIGothic"/>
              </a:rPr>
              <a:t>目启</a:t>
            </a:r>
            <a:r>
              <a:rPr sz="1850" spc="25">
                <a:solidFill>
                  <a:srgbClr val="FF960E"/>
                </a:solidFill>
                <a:latin typeface="SimSun"/>
                <a:cs typeface="SimSun"/>
              </a:rPr>
              <a:t>动阶</a:t>
            </a:r>
            <a:r>
              <a:rPr sz="1850">
                <a:solidFill>
                  <a:srgbClr val="FF960E"/>
                </a:solidFill>
                <a:latin typeface="FVHOJD+MS-UIGothic"/>
                <a:cs typeface="FVHOJD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68925" y="238827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WFQEKN+RBHMHU+MicrosoftYaHei-Bold"/>
                <a:cs typeface="WFQEKN+RBHMHU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51519" y="3127280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FF960E"/>
                </a:solidFill>
                <a:latin typeface="FVHOJD+MS-UIGothic"/>
                <a:cs typeface="FVHOJD+MS-UIGothic"/>
              </a:rPr>
              <a:t>目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执</a:t>
            </a:r>
            <a:r>
              <a:rPr sz="2000" spc="23">
                <a:solidFill>
                  <a:srgbClr val="FF960E"/>
                </a:solidFill>
                <a:latin typeface="FVHOJD+MS-UIGothic"/>
                <a:cs typeface="FVHOJD+MS-UIGothic"/>
              </a:rPr>
              <a:t>行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960E"/>
                </a:solidFill>
                <a:latin typeface="FVHOJD+MS-UIGothic"/>
                <a:cs typeface="FVHOJD+MS-UIGothic"/>
              </a:rPr>
              <a:t>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765925" y="347158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WFQEKN+RBHMHU+MicrosoftYaHei-Bold"/>
                <a:cs typeface="WFQEKN+RBHMHU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039870" y="350333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WFQEKN+RBHMHU+MicrosoftYaHei-Bold"/>
                <a:cs typeface="WFQEKN+RBHMHU+MicrosoftYaHei-Bold"/>
              </a:rPr>
              <a:t>01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3415" y="4333144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FF960E"/>
                </a:solidFill>
                <a:latin typeface="FVHOJD+MS-UIGothic"/>
                <a:cs typeface="FVHOJD+MS-UIGothic"/>
              </a:rPr>
              <a:t>目收尾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960E"/>
                </a:solidFill>
                <a:latin typeface="FVHOJD+MS-UIGothic"/>
                <a:cs typeface="FVHOJD+MS-UIGothic"/>
              </a:rPr>
              <a:t>段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81525" y="5132740"/>
            <a:ext cx="2801399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WFQEKN+RBHMHU+MicrosoftYaHei-Bold"/>
                <a:cs typeface="WFQEKN+RBHMHU+MicrosoftYaHei-Bold"/>
              </a:rPr>
              <a:t>05</a:t>
            </a:r>
            <a:r>
              <a:rPr sz="3450" spc="7506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450">
                <a:solidFill>
                  <a:srgbClr val="FFFFFF"/>
                </a:solidFill>
                <a:latin typeface="WFQEKN+RBHMHU+MicrosoftYaHei-Bold"/>
                <a:cs typeface="WFQEKN+RBHMHU+MicrosoftYaHei-Bold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382509" y="5128033"/>
            <a:ext cx="18573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1950">
                <a:solidFill>
                  <a:srgbClr val="FF960E"/>
                </a:solidFill>
                <a:latin typeface="FVHOJD+MS-UIGothic"/>
                <a:cs typeface="FVHOJD+MS-UIGothic"/>
              </a:rPr>
              <a:t>目</a:t>
            </a:r>
            <a:r>
              <a:rPr sz="1950">
                <a:solidFill>
                  <a:srgbClr val="FF960E"/>
                </a:solidFill>
                <a:latin typeface="SimSun"/>
                <a:cs typeface="SimSun"/>
              </a:rPr>
              <a:t>监</a:t>
            </a:r>
            <a:r>
              <a:rPr sz="1950">
                <a:solidFill>
                  <a:srgbClr val="FF960E"/>
                </a:solidFill>
                <a:latin typeface="FVHOJD+MS-UIGothic"/>
                <a:cs typeface="FVHOJD+MS-UIGothic"/>
              </a:rPr>
              <a:t>控</a:t>
            </a:r>
            <a:r>
              <a:rPr sz="1950">
                <a:solidFill>
                  <a:srgbClr val="FF960E"/>
                </a:solidFill>
                <a:latin typeface="SimSun"/>
                <a:cs typeface="SimSun"/>
              </a:rPr>
              <a:t>阶</a:t>
            </a:r>
            <a:r>
              <a:rPr sz="1950">
                <a:solidFill>
                  <a:srgbClr val="FF960E"/>
                </a:solidFill>
                <a:latin typeface="FVHOJD+MS-UIGothic"/>
                <a:cs typeface="FVHOJD+MS-UIGothic"/>
              </a:rPr>
              <a:t>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8867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目管理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程在生命周期中的角色和作用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75759" y="18465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FF960E"/>
                </a:solidFill>
                <a:latin typeface="FVHOJD+MS-UIGothic"/>
                <a:cs typeface="FVHOJD+MS-UIGothic"/>
              </a:rPr>
              <a:t>目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FF960E"/>
                </a:solidFill>
                <a:latin typeface="FVHOJD+MS-UIGothic"/>
                <a:cs typeface="FVHOJD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17740" y="18465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771B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FF771B"/>
                </a:solidFill>
                <a:latin typeface="FVHOJD+MS-UIGothic"/>
                <a:cs typeface="FVHOJD+MS-UIGothic"/>
              </a:rPr>
              <a:t>目</a:t>
            </a:r>
            <a:r>
              <a:rPr sz="1550" spc="25">
                <a:solidFill>
                  <a:srgbClr val="FF771B"/>
                </a:solidFill>
                <a:latin typeface="SimSun"/>
                <a:cs typeface="SimSun"/>
              </a:rPr>
              <a:t>监</a:t>
            </a:r>
            <a:r>
              <a:rPr sz="1550">
                <a:solidFill>
                  <a:srgbClr val="FF771B"/>
                </a:solidFill>
                <a:latin typeface="FVHOJD+MS-UIGothic"/>
                <a:cs typeface="FVHOJD+MS-UIGothic"/>
              </a:rPr>
              <a:t>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1600" y="2219801"/>
            <a:ext cx="13966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制定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详细计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划，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行提供指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8190" y="2297906"/>
            <a:ext cx="13966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实时监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控，确保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目按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划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55189" y="4534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E40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FF6E40"/>
                </a:solidFill>
                <a:latin typeface="FVHOJD+MS-UIGothic"/>
                <a:cs typeface="FVHOJD+MS-UIGothic"/>
              </a:rPr>
              <a:t>目启</a:t>
            </a:r>
            <a:r>
              <a:rPr sz="1550">
                <a:solidFill>
                  <a:srgbClr val="FF6E40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55640" y="457644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76900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C76900"/>
                </a:solidFill>
                <a:latin typeface="FVHOJD+MS-UIGothic"/>
                <a:cs typeface="FVHOJD+MS-UIGothic"/>
              </a:rPr>
              <a:t>目</a:t>
            </a:r>
            <a:r>
              <a:rPr sz="1550" spc="25">
                <a:solidFill>
                  <a:srgbClr val="C76900"/>
                </a:solidFill>
                <a:latin typeface="SimSun"/>
                <a:cs typeface="SimSun"/>
              </a:rPr>
              <a:t>执</a:t>
            </a:r>
            <a:r>
              <a:rPr sz="1550">
                <a:solidFill>
                  <a:srgbClr val="C76900"/>
                </a:solidFill>
                <a:latin typeface="FVHOJD+MS-UIGothic"/>
                <a:cs typeface="FVHOJD+MS-UIGothic"/>
              </a:rPr>
              <a:t>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12225" y="457644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E40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FF6E40"/>
                </a:solidFill>
                <a:latin typeface="FVHOJD+MS-UIGothic"/>
                <a:cs typeface="FVHOJD+MS-UIGothic"/>
              </a:rPr>
              <a:t>目收尾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58389" y="5129371"/>
            <a:ext cx="15490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明确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目目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后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工作奠定基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518784" y="5120481"/>
            <a:ext cx="13966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施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划，确保任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完成。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702675" y="5129371"/>
            <a:ext cx="13966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收成果，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总结经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教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200">
                <a:solidFill>
                  <a:srgbClr val="FFFFFF"/>
                </a:solidFill>
                <a:latin typeface="FVHOJD+MS-UIGothic"/>
                <a:cs typeface="FVHOJ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92011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如何根据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目生命周期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合适的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目管理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FVHOJD+MS-UIGothic"/>
                <a:cs typeface="FVHOJD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VHOJD+MS-UIGothic"/>
                <a:cs typeface="FVHOJD+MS-UIGothic"/>
              </a:rPr>
              <a:t>明确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FFFFFF"/>
                </a:solidFill>
                <a:latin typeface="FVHOJD+MS-UIGothic"/>
                <a:cs typeface="FVHOJD+MS-UIGothic"/>
              </a:rPr>
              <a:t>目目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VHOJD+MS-UIGothic"/>
                <a:cs typeface="FVHOJD+MS-UIGothic"/>
              </a:rPr>
              <a:t>分析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FFFFFF"/>
                </a:solidFill>
                <a:latin typeface="FVHOJD+MS-UIGothic"/>
                <a:cs typeface="FVHOJD+MS-UIGothic"/>
              </a:rPr>
              <a:t>目需求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FVHOJD+MS-UIGothic"/>
                <a:cs typeface="FVHOJD+MS-UIGothic"/>
              </a:rPr>
              <a:t>考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虑风险</a:t>
            </a:r>
            <a:r>
              <a:rPr sz="2000" spc="25">
                <a:solidFill>
                  <a:srgbClr val="FFFFFF"/>
                </a:solidFill>
                <a:latin typeface="FVHOJD+MS-UIGothic"/>
                <a:cs typeface="FVHOJD+MS-UIGothic"/>
              </a:rPr>
              <a:t>因素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2000" spc="25">
                <a:solidFill>
                  <a:srgbClr val="FFFFFF"/>
                </a:solidFill>
                <a:latin typeface="FVHOJD+MS-UIGothic"/>
                <a:cs typeface="FVHOJD+MS-UIGothic"/>
              </a:rPr>
              <a:t>控与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FFFFFF"/>
                </a:solidFill>
                <a:latin typeface="FVHOJD+MS-UIGothic"/>
                <a:cs typeface="FVHOJD+MS-UIGothic"/>
              </a:rPr>
              <a:t>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与目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匹配的管理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程，确保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目的正确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方向。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根据需求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的管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程，确保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源的合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理分配。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风险评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的管理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程，确保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目的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行。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情况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的管理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程，确保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目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VHOJD+MS-UIGothic"/>
                <a:cs typeface="FVHOJD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https://d.book118.com/927155110010006041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SimSun</vt:lpstr>
      <vt:lpstr>FVHOJD+MS-UIGothic</vt:lpstr>
      <vt:lpstr>QRHBDQ+LODMKO+ArialMT</vt:lpstr>
      <vt:lpstr>Times New Roman</vt:lpstr>
      <vt:lpstr>WFQEKN+RBHMHU+MicrosoftYaHei-Bold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2024-09-13T17:34:37.510</cp:lastPrinted>
  <dcterms:created xsi:type="dcterms:W3CDTF">2024-09-13T09:34:37Z</dcterms:created>
  <dcterms:modified xsi:type="dcterms:W3CDTF">2024-09-13T09:34:38Z</dcterms:modified>
</cp:coreProperties>
</file>