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  <p:sldMasterId id="214748368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144000" cy="51435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Relationship Id="rId2" Type="http://schemas.openxmlformats.org/officeDocument/2006/relationships/image" Target="../media/image15.emf" /><Relationship Id="rId3" Type="http://schemas.openxmlformats.org/officeDocument/2006/relationships/image" Target="../media/image16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TargetMode="Interna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7B08B-B2EB-46D1-AB16-6865C1B0D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0E94F-4ADA-46E4-A375-BBB9164BB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2CAE1-63B1-4A54-B884-8C721FBD6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F6482-8553-4A38-975A-6FA5C135D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0A2D63-249B-44DD-8289-3C8315345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630408-2C2A-4DEF-BDB9-8DC57451A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24F1A5-F57B-474D-9B7C-33D4B68CA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FC34D-58BD-4BF2-9BE0-6DBE5F747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F2FA2-13D2-488C-B32D-6B50ADAFE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64C3A-4634-44D7-8C08-A162F3B2B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D70DF-D1D1-45DF-9B7E-F78D20135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章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1790700"/>
            <a:ext cx="9144000" cy="1381125"/>
          </a:xfrm>
          <a:prstGeom prst="rect">
            <a:avLst/>
          </a:prstGeom>
          <a:solidFill>
            <a:srgbClr val="00A1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标题 1"/>
          <p:cNvSpPr>
            <a:spLocks noGrp="1"/>
          </p:cNvSpPr>
          <p:nvPr>
            <p:ph type="ctrTitle"/>
          </p:nvPr>
        </p:nvSpPr>
        <p:spPr>
          <a:xfrm>
            <a:off x="0" y="1790700"/>
            <a:ext cx="9144000" cy="1381125"/>
          </a:xfrm>
          <a:prstGeom prst="rect">
            <a:avLst/>
          </a:prstGeom>
        </p:spPr>
        <p:txBody>
          <a:bodyPr lIns="68580" tIns="34290" rIns="68580" bIns="34290" anchor="ctr"/>
          <a:lstStyle>
            <a:lvl1pPr algn="ctr">
              <a:defRPr sz="3300">
                <a:solidFill>
                  <a:schemeClr val="bg1"/>
                </a:solidFill>
                <a:latin typeface="Adobe 黑体 Std R" panose="020b0400000000000000" pitchFamily="34" charset="-122"/>
                <a:ea typeface="Adobe 黑体 Std R" panose="020b0400000000000000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栏目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同侧圆角矩形 6">
            <a:hlinkClick r:id="rId1" action="ppaction://hlinksldjump" tooltip="点击进入"/>
          </p:cNvPr>
          <p:cNvSpPr/>
          <p:nvPr userDrawn="1"/>
        </p:nvSpPr>
        <p:spPr>
          <a:xfrm>
            <a:off x="2131471" y="352409"/>
            <a:ext cx="1367032" cy="323433"/>
          </a:xfrm>
          <a:prstGeom prst="round2SameRect">
            <a:avLst/>
          </a:prstGeom>
          <a:gradFill flip="none" rotWithShape="1">
            <a:gsLst>
              <a:gs pos="0">
                <a:srgbClr val="FFFF00"/>
              </a:gs>
              <a:gs pos="100000">
                <a:srgbClr val="FFC000"/>
              </a:gs>
            </a:gsLst>
            <a:lin ang="5400000" scaled="1"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知识要点基础练</a:t>
            </a:r>
            <a:endParaRPr lang="zh-CN" altLang="en-US" sz="12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栏目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同侧圆角矩形 7">
            <a:hlinkClick action="ppaction://noaction"/>
          </p:cNvPr>
          <p:cNvSpPr/>
          <p:nvPr userDrawn="1"/>
        </p:nvSpPr>
        <p:spPr>
          <a:xfrm>
            <a:off x="4233767" y="352408"/>
            <a:ext cx="1367032" cy="323433"/>
          </a:xfrm>
          <a:prstGeom prst="round2SameRect">
            <a:avLst/>
          </a:prstGeom>
          <a:gradFill flip="none" rotWithShape="1">
            <a:gsLst>
              <a:gs pos="0">
                <a:srgbClr val="FFFF00"/>
              </a:gs>
              <a:gs pos="100000">
                <a:srgbClr val="FFC000"/>
              </a:gs>
            </a:gsLst>
            <a:lin ang="5400000" scaled="1"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综合能力提升练</a:t>
            </a:r>
            <a:endParaRPr lang="zh-CN" altLang="en-US" sz="12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 userDrawn="1"/>
        </p:nvSpPr>
        <p:spPr>
          <a:xfrm>
            <a:off x="350174" y="1916832"/>
            <a:ext cx="735006" cy="241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模板：</a:t>
            </a:r>
            <a:r>
              <a:rPr lang="en-US" altLang="zh-CN" sz="100">
                <a:solidFill>
                  <a:schemeClr val="bg1"/>
                </a:solidFill>
              </a:rPr>
              <a:t>www.1ppt.com/moban/                  PPT</a:t>
            </a:r>
            <a:r>
              <a:rPr lang="zh-CN" altLang="en-US" sz="100">
                <a:solidFill>
                  <a:schemeClr val="bg1"/>
                </a:solidFill>
              </a:rPr>
              <a:t>素材：</a:t>
            </a:r>
            <a:r>
              <a:rPr lang="en-US" altLang="zh-CN" sz="100">
                <a:solidFill>
                  <a:schemeClr val="bg1"/>
                </a:solidFill>
              </a:rPr>
              <a:t>www.1ppt.com/sucai/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背景：</a:t>
            </a:r>
            <a:r>
              <a:rPr lang="en-US" altLang="zh-CN" sz="100">
                <a:solidFill>
                  <a:schemeClr val="bg1"/>
                </a:solidFill>
              </a:rPr>
              <a:t>www.1ppt.com/beijing/                   PPT</a:t>
            </a:r>
            <a:r>
              <a:rPr lang="zh-CN" altLang="en-US" sz="100">
                <a:solidFill>
                  <a:schemeClr val="bg1"/>
                </a:solidFill>
              </a:rPr>
              <a:t>图表：</a:t>
            </a:r>
            <a:r>
              <a:rPr lang="en-US" altLang="zh-CN" sz="100">
                <a:solidFill>
                  <a:schemeClr val="bg1"/>
                </a:solidFill>
              </a:rPr>
              <a:t>www.1ppt.com/tubiao/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下载：</a:t>
            </a:r>
            <a:r>
              <a:rPr lang="en-US" altLang="zh-CN" sz="100">
                <a:solidFill>
                  <a:schemeClr val="bg1"/>
                </a:solidFill>
              </a:rPr>
              <a:t>www.1ppt.com/xiazai/                     PPT</a:t>
            </a:r>
            <a:r>
              <a:rPr lang="zh-CN" altLang="en-US" sz="100">
                <a:solidFill>
                  <a:schemeClr val="bg1"/>
                </a:solidFill>
              </a:rPr>
              <a:t>教程： </a:t>
            </a:r>
            <a:r>
              <a:rPr lang="en-US" altLang="zh-CN" sz="100">
                <a:solidFill>
                  <a:schemeClr val="bg1"/>
                </a:solidFill>
              </a:rPr>
              <a:t>www.1ppt.com/powerpoint/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资料下载：</a:t>
            </a:r>
            <a:r>
              <a:rPr lang="en-US" altLang="zh-CN" sz="100">
                <a:solidFill>
                  <a:schemeClr val="bg1"/>
                </a:solidFill>
              </a:rPr>
              <a:t>www.1ppt.com/ziliao/                   </a:t>
            </a:r>
            <a:r>
              <a:rPr lang="zh-CN" altLang="en-US" sz="100">
                <a:solidFill>
                  <a:schemeClr val="bg1"/>
                </a:solidFill>
              </a:rPr>
              <a:t>个人简历：</a:t>
            </a:r>
            <a:r>
              <a:rPr lang="en-US" altLang="zh-CN" sz="100">
                <a:solidFill>
                  <a:schemeClr val="bg1"/>
                </a:solidFill>
              </a:rPr>
              <a:t>www.1ppt.com/jianli/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试卷下载：</a:t>
            </a:r>
            <a:r>
              <a:rPr lang="en-US" altLang="zh-CN" sz="100">
                <a:solidFill>
                  <a:schemeClr val="bg1"/>
                </a:solidFill>
              </a:rPr>
              <a:t>www.1ppt.com/shiti/                     </a:t>
            </a:r>
            <a:r>
              <a:rPr lang="zh-CN" altLang="en-US" sz="100">
                <a:solidFill>
                  <a:schemeClr val="bg1"/>
                </a:solidFill>
              </a:rPr>
              <a:t>教案下载：</a:t>
            </a:r>
            <a:r>
              <a:rPr lang="en-US" altLang="zh-CN" sz="100">
                <a:solidFill>
                  <a:schemeClr val="bg1"/>
                </a:solidFill>
              </a:rPr>
              <a:t>www.1ppt.com/jiaoan/  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手抄报：</a:t>
            </a:r>
            <a:r>
              <a:rPr lang="en-US" altLang="zh-CN" sz="100">
                <a:solidFill>
                  <a:schemeClr val="bg1"/>
                </a:solidFill>
              </a:rPr>
              <a:t>www.1ppt.com/shouchaobao/          PPT</a:t>
            </a:r>
            <a:r>
              <a:rPr lang="zh-CN" altLang="en-US" sz="100">
                <a:solidFill>
                  <a:schemeClr val="bg1"/>
                </a:solidFill>
              </a:rPr>
              <a:t>课件：</a:t>
            </a:r>
            <a:r>
              <a:rPr lang="en-US" altLang="zh-CN" sz="100">
                <a:solidFill>
                  <a:schemeClr val="bg1"/>
                </a:solidFill>
              </a:rPr>
              <a:t>www.1ppt.com/kejian/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语文课件：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www.1ppt.com/kejian/yuwen/    </a:t>
            </a:r>
            <a:r>
              <a:rPr lang="zh-CN" altLang="en-US" sz="100">
                <a:solidFill>
                  <a:schemeClr val="bg1"/>
                </a:solidFill>
              </a:rPr>
              <a:t>数学课件：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www.1ppt.com/kejian/shuxue/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英语课件：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www.1ppt.com/kejian/yingyu/    </a:t>
            </a:r>
            <a:r>
              <a:rPr lang="zh-CN" altLang="en-US" sz="100">
                <a:solidFill>
                  <a:schemeClr val="bg1"/>
                </a:solidFill>
              </a:rPr>
              <a:t>美术课件：</a:t>
            </a:r>
            <a:r>
              <a:rPr lang="en-US" altLang="zh-CN" sz="100">
                <a:solidFill>
                  <a:schemeClr val="bg1"/>
                </a:solidFill>
              </a:rPr>
              <a:t>www.1ppt.com/kejian/meishu/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科学课件：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www.1ppt.com/kejian/kexue/     </a:t>
            </a:r>
            <a:r>
              <a:rPr lang="zh-CN" altLang="en-US" sz="100">
                <a:solidFill>
                  <a:schemeClr val="bg1"/>
                </a:solidFill>
              </a:rPr>
              <a:t>物理课件：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www.1ppt.com/kejian/wuli/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化学课件：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www.1ppt.com/kejian/huaxue/  </a:t>
            </a:r>
            <a:r>
              <a:rPr lang="zh-CN" altLang="en-US" sz="100">
                <a:solidFill>
                  <a:schemeClr val="bg1"/>
                </a:solidFill>
              </a:rPr>
              <a:t>生物课件：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www.1ppt.com/kejian/shengwu/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地理课件：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www.1ppt.com/kejian/dili/          </a:t>
            </a:r>
            <a:r>
              <a:rPr lang="zh-CN" altLang="en-US" sz="100">
                <a:solidFill>
                  <a:schemeClr val="bg1"/>
                </a:solidFill>
              </a:rPr>
              <a:t>历史课件：</a:t>
            </a:r>
            <a:r>
              <a:rPr lang="en-US" altLang="zh-CN" sz="100">
                <a:solidFill>
                  <a:schemeClr val="bg1"/>
                </a:solidFill>
              </a:rPr>
              <a:t>www.1ppt.com/kejian/lishi/ 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栏目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同侧圆角矩形 9">
            <a:hlinkClick r:id="rId1" action="ppaction://hlinksldjump" tooltip="点击进入"/>
          </p:cNvPr>
          <p:cNvSpPr/>
          <p:nvPr userDrawn="1"/>
        </p:nvSpPr>
        <p:spPr>
          <a:xfrm>
            <a:off x="6259666" y="352408"/>
            <a:ext cx="1367032" cy="323433"/>
          </a:xfrm>
          <a:prstGeom prst="round2SameRect">
            <a:avLst/>
          </a:prstGeom>
          <a:gradFill flip="none" rotWithShape="1">
            <a:gsLst>
              <a:gs pos="0">
                <a:srgbClr val="FFFF00"/>
              </a:gs>
              <a:gs pos="100000">
                <a:srgbClr val="FFC000"/>
              </a:gs>
            </a:gsLst>
            <a:lin ang="5400000" scaled="1"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拓展探究突破练</a:t>
            </a:r>
            <a:endParaRPr lang="zh-CN" altLang="en-US" sz="12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栏目四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</p:spPr>
        <p:txBody>
          <a:bodyPr lIns="68580" tIns="34290" rIns="68580" bIns="34290"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</p:spPr>
        <p:txBody>
          <a:bodyPr lIns="68580" tIns="34290" rIns="68580" bIns="34290"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D3B61F3-DABD-4D26-8DF9-C03C8A069B9B}" type="datetimeFigureOut">
              <a:rPr lang="zh-CN" altLang="en-US" smtClean="0"/>
              <a:t>2020/8/4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9070B1-5320-4AD1-9F6B-8453A41EDFD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</p:spPr>
        <p:txBody>
          <a:bodyPr lIns="68580" tIns="34290" rIns="68580" bIns="34290"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D3B61F3-DABD-4D26-8DF9-C03C8A069B9B}" type="datetimeFigureOut">
              <a:rPr lang="zh-CN" altLang="en-US" smtClean="0"/>
              <a:t>2020/8/4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9070B1-5320-4AD1-9F6B-8453A41EDFD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849058" y="0"/>
            <a:ext cx="6829425" cy="350535"/>
          </a:xfrm>
          <a:prstGeom prst="rect">
            <a:avLst/>
          </a:prstGeom>
        </p:spPr>
        <p:txBody>
          <a:bodyPr lIns="68580" tIns="34290" rIns="68580" bIns="34290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52551"/>
            <a:ext cx="7886700" cy="3280172"/>
          </a:xfrm>
          <a:prstGeom prst="rect">
            <a:avLst/>
          </a:prstGeom>
        </p:spPr>
        <p:txBody>
          <a:bodyPr vert="eaVert" lIns="68580" tIns="34290" rIns="68580" bIns="3429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D3B61F3-DABD-4D26-8DF9-C03C8A069B9B}" type="datetimeFigureOut">
              <a:rPr lang="zh-CN" altLang="en-US" smtClean="0"/>
              <a:t>2020/8/4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9070B1-5320-4AD1-9F6B-8453A41EDFD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  <a:prstGeom prst="rect">
            <a:avLst/>
          </a:prstGeom>
        </p:spPr>
        <p:txBody>
          <a:bodyPr vert="eaVert" lIns="68580" tIns="34290" rIns="68580" bIns="34290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  <a:prstGeom prst="rect">
            <a:avLst/>
          </a:prstGeom>
        </p:spPr>
        <p:txBody>
          <a:bodyPr vert="eaVert" lIns="68580" tIns="34290" rIns="68580" bIns="3429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D3B61F3-DABD-4D26-8DF9-C03C8A069B9B}" type="datetimeFigureOut">
              <a:rPr lang="zh-CN" altLang="en-US" smtClean="0"/>
              <a:t>2020/8/4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9070B1-5320-4AD1-9F6B-8453A41EDFD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D1B154-C2FA-47A3-81A0-B5CACF861940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4016496768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3A97E7-E3B6-4B03-AAE2-D7F938ACEE33}" type="slidenum">
              <a:rPr lang="zh-CN" altLang="zh-CN"/>
              <a:t>‹#›</a:t>
            </a:fld>
            <a:endParaRPr lang="zh-CN" altLang="zh-CN"/>
          </a:p>
        </p:txBody>
      </p:sp>
      <p:sp>
        <p:nvSpPr>
          <p:cNvPr id="7" name="矩形 6"/>
          <p:cNvSpPr/>
          <p:nvPr userDrawn="1"/>
        </p:nvSpPr>
        <p:spPr>
          <a:xfrm>
            <a:off x="350174" y="1916832"/>
            <a:ext cx="735006" cy="241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模板：</a:t>
            </a:r>
            <a:r>
              <a:rPr lang="en-US" altLang="zh-CN" sz="100">
                <a:solidFill>
                  <a:schemeClr val="bg1"/>
                </a:solidFill>
              </a:rPr>
              <a:t>www.1ppt.com/moban/                  PPT</a:t>
            </a:r>
            <a:r>
              <a:rPr lang="zh-CN" altLang="en-US" sz="100">
                <a:solidFill>
                  <a:schemeClr val="bg1"/>
                </a:solidFill>
              </a:rPr>
              <a:t>素材：</a:t>
            </a:r>
            <a:r>
              <a:rPr lang="en-US" altLang="zh-CN" sz="100">
                <a:solidFill>
                  <a:schemeClr val="bg1"/>
                </a:solidFill>
              </a:rPr>
              <a:t>www.1ppt.com/sucai/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背景：</a:t>
            </a:r>
            <a:r>
              <a:rPr lang="en-US" altLang="zh-CN" sz="100">
                <a:solidFill>
                  <a:schemeClr val="bg1"/>
                </a:solidFill>
              </a:rPr>
              <a:t>www.1ppt.com/beijing/                   PPT</a:t>
            </a:r>
            <a:r>
              <a:rPr lang="zh-CN" altLang="en-US" sz="100">
                <a:solidFill>
                  <a:schemeClr val="bg1"/>
                </a:solidFill>
              </a:rPr>
              <a:t>图表：</a:t>
            </a:r>
            <a:r>
              <a:rPr lang="en-US" altLang="zh-CN" sz="100">
                <a:solidFill>
                  <a:schemeClr val="bg1"/>
                </a:solidFill>
              </a:rPr>
              <a:t>www.1ppt.com/tubiao/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下载：</a:t>
            </a:r>
            <a:r>
              <a:rPr lang="en-US" altLang="zh-CN" sz="100">
                <a:solidFill>
                  <a:schemeClr val="bg1"/>
                </a:solidFill>
              </a:rPr>
              <a:t>www.1ppt.com/xiazai/                     PPT</a:t>
            </a:r>
            <a:r>
              <a:rPr lang="zh-CN" altLang="en-US" sz="100">
                <a:solidFill>
                  <a:schemeClr val="bg1"/>
                </a:solidFill>
              </a:rPr>
              <a:t>教程： </a:t>
            </a:r>
            <a:r>
              <a:rPr lang="en-US" altLang="zh-CN" sz="100">
                <a:solidFill>
                  <a:schemeClr val="bg1"/>
                </a:solidFill>
              </a:rPr>
              <a:t>www.1ppt.com/powerpoint/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资料下载：</a:t>
            </a:r>
            <a:r>
              <a:rPr lang="en-US" altLang="zh-CN" sz="100">
                <a:solidFill>
                  <a:schemeClr val="bg1"/>
                </a:solidFill>
              </a:rPr>
              <a:t>www.1ppt.com/ziliao/                   </a:t>
            </a:r>
            <a:r>
              <a:rPr lang="zh-CN" altLang="en-US" sz="100">
                <a:solidFill>
                  <a:schemeClr val="bg1"/>
                </a:solidFill>
              </a:rPr>
              <a:t>个人简历：</a:t>
            </a:r>
            <a:r>
              <a:rPr lang="en-US" altLang="zh-CN" sz="100">
                <a:solidFill>
                  <a:schemeClr val="bg1"/>
                </a:solidFill>
              </a:rPr>
              <a:t>www.1ppt.com/jianli/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试卷下载：</a:t>
            </a:r>
            <a:r>
              <a:rPr lang="en-US" altLang="zh-CN" sz="100">
                <a:solidFill>
                  <a:schemeClr val="bg1"/>
                </a:solidFill>
              </a:rPr>
              <a:t>www.1ppt.com/shiti/                     </a:t>
            </a:r>
            <a:r>
              <a:rPr lang="zh-CN" altLang="en-US" sz="100">
                <a:solidFill>
                  <a:schemeClr val="bg1"/>
                </a:solidFill>
              </a:rPr>
              <a:t>教案下载：</a:t>
            </a:r>
            <a:r>
              <a:rPr lang="en-US" altLang="zh-CN" sz="100">
                <a:solidFill>
                  <a:schemeClr val="bg1"/>
                </a:solidFill>
              </a:rPr>
              <a:t>www.1ppt.com/jiaoan/  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手抄报：</a:t>
            </a:r>
            <a:r>
              <a:rPr lang="en-US" altLang="zh-CN" sz="100">
                <a:solidFill>
                  <a:schemeClr val="bg1"/>
                </a:solidFill>
              </a:rPr>
              <a:t>www.1ppt.com/shouchaobao/          PPT</a:t>
            </a:r>
            <a:r>
              <a:rPr lang="zh-CN" altLang="en-US" sz="100">
                <a:solidFill>
                  <a:schemeClr val="bg1"/>
                </a:solidFill>
              </a:rPr>
              <a:t>课件：</a:t>
            </a:r>
            <a:r>
              <a:rPr lang="en-US" altLang="zh-CN" sz="100">
                <a:solidFill>
                  <a:schemeClr val="bg1"/>
                </a:solidFill>
              </a:rPr>
              <a:t>www.1ppt.com/kejian/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语文课件：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www.1ppt.com/kejian/yuwen/    </a:t>
            </a:r>
            <a:r>
              <a:rPr lang="zh-CN" altLang="en-US" sz="100">
                <a:solidFill>
                  <a:schemeClr val="bg1"/>
                </a:solidFill>
              </a:rPr>
              <a:t>数学课件：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www.1ppt.com/kejian/shuxue/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英语课件：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www.1ppt.com/kejian/yingyu/    </a:t>
            </a:r>
            <a:r>
              <a:rPr lang="zh-CN" altLang="en-US" sz="100">
                <a:solidFill>
                  <a:schemeClr val="bg1"/>
                </a:solidFill>
              </a:rPr>
              <a:t>美术课件：</a:t>
            </a:r>
            <a:r>
              <a:rPr lang="en-US" altLang="zh-CN" sz="100">
                <a:solidFill>
                  <a:schemeClr val="bg1"/>
                </a:solidFill>
              </a:rPr>
              <a:t>www.1ppt.com/kejian/meishu/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科学课件：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www.1ppt.com/kejian/kexue/     </a:t>
            </a:r>
            <a:r>
              <a:rPr lang="zh-CN" altLang="en-US" sz="100">
                <a:solidFill>
                  <a:schemeClr val="bg1"/>
                </a:solidFill>
              </a:rPr>
              <a:t>物理课件：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www.1ppt.com/kejian/wuli/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化学课件：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www.1ppt.com/kejian/huaxue/  </a:t>
            </a:r>
            <a:r>
              <a:rPr lang="zh-CN" altLang="en-US" sz="100">
                <a:solidFill>
                  <a:schemeClr val="bg1"/>
                </a:solidFill>
              </a:rPr>
              <a:t>生物课件：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www.1ppt.com/kejian/shengwu/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地理课件：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www.1ppt.com/kejian/dili/          </a:t>
            </a:r>
            <a:r>
              <a:rPr lang="zh-CN" altLang="en-US" sz="100">
                <a:solidFill>
                  <a:schemeClr val="bg1"/>
                </a:solidFill>
              </a:rPr>
              <a:t>历史课件：</a:t>
            </a:r>
            <a:r>
              <a:rPr lang="en-US" altLang="zh-CN" sz="100">
                <a:solidFill>
                  <a:schemeClr val="bg1"/>
                </a:solidFill>
              </a:rPr>
              <a:t>www.1ppt.com/kejian/lishi/ </a:t>
            </a:r>
          </a:p>
        </p:txBody>
      </p:sp>
    </p:spTree>
    <p:extLst>
      <p:ext uri="{BB962C8B-B14F-4D97-AF65-F5344CB8AC3E}">
        <p14:creationId xmlns:p14="http://schemas.microsoft.com/office/powerpoint/2010/main" val="3801852439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BEC4D8-6D4A-44CA-9EC4-F30AD9A32210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3529464643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CA5A75-6966-4A98-80BF-C8B14C259A38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616520986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05A574-20A6-4FE1-9822-4169183FFD16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3598433742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E2EF16-7DD2-4CAF-99B5-A060948B7611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926255381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69B108-080C-4618-9899-7A09106A7693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4166052151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CC8D27-BF9D-4E2C-A669-E544B9B84C65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091901987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5CBB2D-4D41-4B60-8BFD-2B99B1044E24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3009586298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A4F210-E567-4211-B0F9-C0DD179CD615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3334071741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7086FF-E954-4F27-9756-CC9A19D6466A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37443124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" Target="../slides/slide2.xml" TargetMode="Internal" /><Relationship Id="rId12" Type="http://schemas.openxmlformats.org/officeDocument/2006/relationships/slide" Target="../slides/slide7.xml" TargetMode="Internal" /><Relationship Id="rId13" Type="http://schemas.openxmlformats.org/officeDocument/2006/relationships/slide" Target="../slides/slide12.xml" TargetMode="Interna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slideLayout" Target="../slideLayouts/slideLayout31.xml" /><Relationship Id="rId11" Type="http://schemas.openxmlformats.org/officeDocument/2006/relationships/slideLayout" Target="../slideLayouts/slideLayout32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3.xml" /><Relationship Id="rId3" Type="http://schemas.openxmlformats.org/officeDocument/2006/relationships/slideLayout" Target="../slideLayouts/slideLayout24.xml" /><Relationship Id="rId4" Type="http://schemas.openxmlformats.org/officeDocument/2006/relationships/slideLayout" Target="../slideLayouts/slideLayout25.xml" /><Relationship Id="rId5" Type="http://schemas.openxmlformats.org/officeDocument/2006/relationships/slideLayout" Target="../slideLayouts/slideLayout26.xml" /><Relationship Id="rId6" Type="http://schemas.openxmlformats.org/officeDocument/2006/relationships/slideLayout" Target="../slideLayouts/slideLayout27.xml" /><Relationship Id="rId7" Type="http://schemas.openxmlformats.org/officeDocument/2006/relationships/slideLayout" Target="../slideLayouts/slideLayout28.xml" /><Relationship Id="rId8" Type="http://schemas.openxmlformats.org/officeDocument/2006/relationships/slideLayout" Target="../slideLayouts/slideLayout29.xml" /><Relationship Id="rId9" Type="http://schemas.openxmlformats.org/officeDocument/2006/relationships/slideLayout" Target="../slideLayouts/slideLayout3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1849058" y="350535"/>
            <a:ext cx="6272543" cy="331005"/>
          </a:xfrm>
          <a:prstGeom prst="rect">
            <a:avLst/>
          </a:prstGeom>
          <a:solidFill>
            <a:srgbClr val="00A1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/>
          </a:p>
        </p:txBody>
      </p:sp>
      <p:sp>
        <p:nvSpPr>
          <p:cNvPr id="8" name="矩形 7"/>
          <p:cNvSpPr/>
          <p:nvPr/>
        </p:nvSpPr>
        <p:spPr>
          <a:xfrm>
            <a:off x="0" y="5053785"/>
            <a:ext cx="9157036" cy="96190"/>
          </a:xfrm>
          <a:prstGeom prst="rect">
            <a:avLst/>
          </a:prstGeom>
          <a:solidFill>
            <a:srgbClr val="02B0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/>
          </a:p>
        </p:txBody>
      </p:sp>
      <p:sp>
        <p:nvSpPr>
          <p:cNvPr id="9" name="矩形 8"/>
          <p:cNvSpPr/>
          <p:nvPr/>
        </p:nvSpPr>
        <p:spPr>
          <a:xfrm>
            <a:off x="8172400" y="350535"/>
            <a:ext cx="971600" cy="331005"/>
          </a:xfrm>
          <a:prstGeom prst="rect">
            <a:avLst/>
          </a:prstGeom>
          <a:solidFill>
            <a:srgbClr val="00A1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C000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" y="0"/>
            <a:ext cx="1817694" cy="681540"/>
          </a:xfrm>
          <a:prstGeom prst="rect">
            <a:avLst/>
          </a:prstGeom>
          <a:solidFill>
            <a:srgbClr val="00A1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黑体" panose="02010600030101010101" pitchFamily="2" charset="-122"/>
                <a:ea typeface="黑体" panose="02010600030101010101" pitchFamily="2" charset="-122"/>
              </a:rPr>
              <a:t>第六章</a:t>
            </a:r>
          </a:p>
        </p:txBody>
      </p:sp>
      <p:sp>
        <p:nvSpPr>
          <p:cNvPr id="12" name="同侧圆角矩形 11">
            <a:hlinkClick r:id="rId11" action="ppaction://hlinksldjump" tooltip="点击进入"/>
          </p:cNvPr>
          <p:cNvSpPr/>
          <p:nvPr/>
        </p:nvSpPr>
        <p:spPr>
          <a:xfrm>
            <a:off x="2124980" y="364298"/>
            <a:ext cx="1367032" cy="294030"/>
          </a:xfrm>
          <a:prstGeom prst="round2SameRect">
            <a:avLst/>
          </a:prstGeom>
          <a:gradFill flip="none" rotWithShape="1">
            <a:gsLst>
              <a:gs pos="0">
                <a:srgbClr val="17B7FF"/>
              </a:gs>
              <a:gs pos="100000">
                <a:srgbClr val="00A1E9"/>
              </a:gs>
            </a:gsLst>
            <a:lin ang="5400000" scaled="1"/>
          </a:gradFill>
          <a:ln>
            <a:solidFill>
              <a:srgbClr val="00A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知识要点基础练</a:t>
            </a:r>
            <a:endParaRPr lang="zh-CN" altLang="en-US" sz="1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灯片编号占位符 3"/>
          <p:cNvSpPr txBox="1"/>
          <p:nvPr/>
        </p:nvSpPr>
        <p:spPr>
          <a:xfrm>
            <a:off x="8226106" y="368538"/>
            <a:ext cx="917895" cy="300755"/>
          </a:xfrm>
          <a:prstGeom prst="rect">
            <a:avLst/>
          </a:prstGeom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C0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bg1">
                    <a:lumMod val="95000"/>
                  </a:schemeClr>
                </a:solidFill>
              </a:rPr>
              <a:t>-</a:t>
            </a:r>
            <a:fld id="{4BF17FCF-D4DA-449D-A468-DDB7E43619E6}" type="slidenum">
              <a:rPr lang="zh-CN" altLang="en-US" smtClean="0">
                <a:solidFill>
                  <a:schemeClr val="bg1">
                    <a:lumMod val="95000"/>
                  </a:schemeClr>
                </a:solidFill>
              </a:rPr>
              <a:pPr algn="ctr"/>
              <a:t>‹#›</a:t>
            </a:fld>
            <a:r>
              <a:rPr lang="en-US" altLang="zh-CN">
                <a:solidFill>
                  <a:schemeClr val="bg1">
                    <a:lumMod val="95000"/>
                  </a:schemeClr>
                </a:solidFill>
              </a:rPr>
              <a:t>-</a:t>
            </a:r>
            <a:endParaRPr lang="zh-CN" alt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8" name="同侧圆角矩形 17">
            <a:hlinkClick r:id="rId12" action="ppaction://hlinksldjump" tooltip="点击进入"/>
          </p:cNvPr>
          <p:cNvSpPr/>
          <p:nvPr/>
        </p:nvSpPr>
        <p:spPr>
          <a:xfrm>
            <a:off x="4231894" y="364298"/>
            <a:ext cx="1367032" cy="294030"/>
          </a:xfrm>
          <a:prstGeom prst="round2SameRect">
            <a:avLst/>
          </a:prstGeom>
          <a:gradFill flip="none" rotWithShape="1">
            <a:gsLst>
              <a:gs pos="0">
                <a:srgbClr val="17B7FF"/>
              </a:gs>
              <a:gs pos="100000">
                <a:srgbClr val="00A1E9"/>
              </a:gs>
            </a:gsLst>
            <a:lin ang="5400000" scaled="1"/>
          </a:gradFill>
          <a:ln>
            <a:solidFill>
              <a:srgbClr val="00A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综合能力提升练</a:t>
            </a:r>
            <a:endParaRPr lang="zh-CN" altLang="en-US" sz="1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同侧圆角矩形 18">
            <a:hlinkClick r:id="rId13" action="ppaction://hlinksldjump" tooltip="点击进入"/>
          </p:cNvPr>
          <p:cNvSpPr/>
          <p:nvPr/>
        </p:nvSpPr>
        <p:spPr>
          <a:xfrm>
            <a:off x="6256921" y="364298"/>
            <a:ext cx="1367032" cy="294030"/>
          </a:xfrm>
          <a:prstGeom prst="round2SameRect">
            <a:avLst/>
          </a:prstGeom>
          <a:gradFill flip="none" rotWithShape="1">
            <a:gsLst>
              <a:gs pos="0">
                <a:srgbClr val="17B7FF"/>
              </a:gs>
              <a:gs pos="100000">
                <a:srgbClr val="00A1E9"/>
              </a:gs>
            </a:gsLst>
            <a:lin ang="5400000" scaled="1"/>
          </a:gradFill>
          <a:ln>
            <a:solidFill>
              <a:srgbClr val="00A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拓展探究突破练</a:t>
            </a:r>
            <a:endParaRPr lang="zh-CN" altLang="en-US" sz="1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标题 1"/>
          <p:cNvSpPr txBox="1"/>
          <p:nvPr/>
        </p:nvSpPr>
        <p:spPr>
          <a:xfrm>
            <a:off x="2039558" y="0"/>
            <a:ext cx="6829425" cy="350535"/>
          </a:xfrm>
          <a:prstGeom prst="rect">
            <a:avLst/>
          </a:prstGeom>
        </p:spPr>
        <p:txBody>
          <a:bodyPr lIns="68580" tIns="34290" rIns="68580" bIns="3429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zh-CN" sz="2000" b="1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500" b="1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6</a:t>
            </a:r>
            <a:r>
              <a:rPr lang="en-US" altLang="zh-CN" sz="1500" b="1" i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.</a:t>
            </a:r>
            <a:r>
              <a:rPr lang="en-US" altLang="zh-CN" sz="1500" b="1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3</a:t>
            </a:r>
            <a:r>
              <a:rPr lang="zh-CN" altLang="zh-CN" sz="1500" b="1" i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　</a:t>
            </a:r>
            <a:r>
              <a:rPr lang="zh-CN" altLang="zh-CN" sz="1500" b="1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从统计图分析数据的集中趋势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zh-CN" altLang="zh-CN" sz="1500" b="1" i="0" kern="1200" smtClean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05979"/>
            <a:ext cx="8229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5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4683919"/>
            <a:ext cx="2133600" cy="3571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4683919"/>
            <a:ext cx="2895600" cy="3571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ct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4683919"/>
            <a:ext cx="2133600" cy="3571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B4D4B749-EF55-418A-A2FF-1B00A1DE8B40}" type="slidenum">
              <a:rPr lang="zh-CN" altLang="zh-CN"/>
              <a:t>‹#›</a:t>
            </a:fld>
            <a:endParaRPr lang="zh-CN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package" Target="../embeddings/Microsoft_Word___1.docx" TargetMode="Internal" /><Relationship Id="rId3" Type="http://schemas.openxmlformats.org/officeDocument/2006/relationships/image" Target="../media/image11.emf" /><Relationship Id="rId4" Type="http://schemas.openxmlformats.org/officeDocument/2006/relationships/vmlDrawing" Target="../drawings/vmlDrawing1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package" Target="../embeddings/Microsoft_Word___2.docx" TargetMode="Internal" /><Relationship Id="rId3" Type="http://schemas.openxmlformats.org/officeDocument/2006/relationships/image" Target="../media/image12.emf" /><Relationship Id="rId4" Type="http://schemas.openxmlformats.org/officeDocument/2006/relationships/vmlDrawing" Target="../drawings/vmlDrawing2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slide" Target="slide3.xml" TargetMode="Internal" /><Relationship Id="rId3" Type="http://schemas.openxmlformats.org/officeDocument/2006/relationships/slide" Target="slide7.xml" TargetMode="Internal" /><Relationship Id="rId4" Type="http://schemas.openxmlformats.org/officeDocument/2006/relationships/image" Target="../media/image1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4.e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15.emf" /><Relationship Id="rId6" Type="http://schemas.openxmlformats.org/officeDocument/2006/relationships/oleObject" Target="../embeddings/oleObject3.bin" TargetMode="Internal" /><Relationship Id="rId7" Type="http://schemas.openxmlformats.org/officeDocument/2006/relationships/image" Target="../media/image16.emf" /><Relationship Id="rId8" Type="http://schemas.openxmlformats.org/officeDocument/2006/relationships/vmlDrawing" Target="../drawings/vmlDrawing3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55112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="" xmlns:a16="http://schemas.microsoft.com/office/drawing/2014/main" id="{CD2022A2-7C5B-4F17-8792-F29A3FA858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792123"/>
            <a:ext cx="9144000" cy="1381125"/>
          </a:xfrm>
        </p:spPr>
        <p:txBody>
          <a:bodyPr/>
          <a:lstStyle/>
          <a:p>
            <a:r>
              <a:rPr lang="zh-CN" altLang="zh-CN" sz="3600"/>
              <a:t>从统计图分析数据的集中趋势</a:t>
            </a:r>
          </a:p>
        </p:txBody>
      </p:sp>
      <p:sp>
        <p:nvSpPr>
          <p:cNvPr id="3" name="矩形 2"/>
          <p:cNvSpPr/>
          <p:nvPr/>
        </p:nvSpPr>
        <p:spPr>
          <a:xfrm>
            <a:off x="0" y="4341736"/>
            <a:ext cx="9144000" cy="4142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175" indent="-257175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1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0" y="1055227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第六章 数据的分析</a:t>
            </a:r>
            <a:endParaRPr lang="zh-CN" altLang="en-US" sz="2400"/>
          </a:p>
        </p:txBody>
      </p:sp>
    </p:spTree>
    <p:extLst>
      <p:ext uri="{BB962C8B-B14F-4D97-AF65-F5344CB8AC3E}">
        <p14:creationId xmlns:p14="http://schemas.microsoft.com/office/powerpoint/2010/main" val="1717605227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="" xmlns:a16="http://schemas.microsoft.com/office/drawing/2014/main" id="{63CAD6EE-B43C-48FA-8F54-C44B3BBBDAFB}"/>
              </a:ext>
            </a:extLst>
          </p:cNvPr>
          <p:cNvSpPr>
            <a:spLocks noChangeAspect="1"/>
          </p:cNvSpPr>
          <p:nvPr/>
        </p:nvSpPr>
        <p:spPr>
          <a:xfrm>
            <a:off x="483178" y="1096472"/>
            <a:ext cx="8572500" cy="1011046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zh-CN" altLang="zh-CN" sz="1700">
                <a:solidFill>
                  <a:srgbClr val="FF00FF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知识点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1700">
                <a:solidFill>
                  <a:srgbClr val="FF00FF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从统计图分析数据的集中趋势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某老师为了解学生周末学习时间的情况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在所教班级中随机抽查了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名学生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绘成如图所示的条形统计图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则估计全班学生周末的平均学习时间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)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pic>
        <p:nvPicPr>
          <p:cNvPr id="3" name="19ZKSK775.EPS" descr="id:2147497571;FounderCES">
            <a:extLst>
              <a:ext uri="{FF2B5EF4-FFF2-40B4-BE49-F238E27FC236}">
                <a16:creationId xmlns="" xmlns:a16="http://schemas.microsoft.com/office/drawing/2014/main" id="{1AFFCE7C-71E7-4655-852F-2105EE1A4D04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1778" y="2224426"/>
            <a:ext cx="2346254" cy="1414982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="" xmlns:a16="http://schemas.microsoft.com/office/drawing/2014/main" id="{84523EDD-0AD3-41C0-89EB-2E4A8311D05B}"/>
              </a:ext>
            </a:extLst>
          </p:cNvPr>
          <p:cNvSpPr>
            <a:spLocks noChangeAspect="1"/>
          </p:cNvSpPr>
          <p:nvPr/>
        </p:nvSpPr>
        <p:spPr>
          <a:xfrm>
            <a:off x="711778" y="3808399"/>
            <a:ext cx="8572500" cy="697114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A.4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小时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B.3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小时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C.2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小时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D.1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小时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="" xmlns:a16="http://schemas.microsoft.com/office/drawing/2014/main" id="{7F5153A2-CE8D-43F9-90A7-6725035DA42E}"/>
              </a:ext>
            </a:extLst>
          </p:cNvPr>
          <p:cNvSpPr/>
          <p:nvPr/>
        </p:nvSpPr>
        <p:spPr>
          <a:xfrm>
            <a:off x="5116247" y="1779617"/>
            <a:ext cx="233387" cy="2758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19ZKSK776.EPS" descr="id:2147497578;FounderCES">
            <a:extLst>
              <a:ext uri="{FF2B5EF4-FFF2-40B4-BE49-F238E27FC236}">
                <a16:creationId xmlns="" xmlns:a16="http://schemas.microsoft.com/office/drawing/2014/main" id="{227FE1B0-91B6-4E2F-90B7-E6BF4615372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34643" y="2487583"/>
            <a:ext cx="1341467" cy="1341467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="" xmlns:a16="http://schemas.microsoft.com/office/drawing/2014/main" id="{4570497E-1FA5-44AF-9D6B-2196AC6B972E}"/>
              </a:ext>
            </a:extLst>
          </p:cNvPr>
          <p:cNvSpPr>
            <a:spLocks noChangeAspect="1"/>
          </p:cNvSpPr>
          <p:nvPr/>
        </p:nvSpPr>
        <p:spPr>
          <a:xfrm>
            <a:off x="571500" y="1649335"/>
            <a:ext cx="8572500" cy="1324978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某地连续统计了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天日最高气温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并绘制成如图所示的扇形统计图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则这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天日最高气温的众数是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)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A.32 </a:t>
            </a:r>
            <a:r>
              <a:rPr lang="zh-CN" altLang="zh-CN" sz="17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B.33 </a:t>
            </a:r>
            <a:r>
              <a:rPr lang="zh-CN" altLang="zh-CN" sz="17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℃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C.34 </a:t>
            </a:r>
            <a:r>
              <a:rPr lang="zh-CN" altLang="zh-CN" sz="17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D.35 </a:t>
            </a:r>
            <a:r>
              <a:rPr lang="zh-CN" altLang="zh-CN" sz="17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℃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="" xmlns:a16="http://schemas.microsoft.com/office/drawing/2014/main" id="{C39C76C9-3159-4EBA-AC6C-6C048A0EE9F5}"/>
              </a:ext>
            </a:extLst>
          </p:cNvPr>
          <p:cNvSpPr/>
          <p:nvPr/>
        </p:nvSpPr>
        <p:spPr>
          <a:xfrm>
            <a:off x="1143625" y="2006717"/>
            <a:ext cx="233387" cy="2758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</p:spTree>
    <p:extLst>
      <p:ext uri="{BB962C8B-B14F-4D97-AF65-F5344CB8AC3E}">
        <p14:creationId xmlns:p14="http://schemas.microsoft.com/office/powerpoint/2010/main" val="277204908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>
            <a:extLst>
              <a:ext uri="{FF2B5EF4-FFF2-40B4-BE49-F238E27FC236}">
                <a16:creationId xmlns="" xmlns:a16="http://schemas.microsoft.com/office/drawing/2014/main" id="{3B4BEB7E-DFAA-4495-A07E-865613ECA701}"/>
              </a:ext>
            </a:extLst>
          </p:cNvPr>
          <p:cNvSpPr>
            <a:spLocks noChangeAspect="1"/>
          </p:cNvSpPr>
          <p:nvPr/>
        </p:nvSpPr>
        <p:spPr>
          <a:xfrm>
            <a:off x="571500" y="836822"/>
            <a:ext cx="8572500" cy="697114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改编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下面的统计图大致反映了我国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2012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年至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2017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年人均阅读量的情况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根据统计图提供的信息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下列推断不合理的是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)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pic>
        <p:nvPicPr>
          <p:cNvPr id="4" name="19ZKSK777.EPS" descr="id:2147497585;FounderCES">
            <a:extLst>
              <a:ext uri="{FF2B5EF4-FFF2-40B4-BE49-F238E27FC236}">
                <a16:creationId xmlns="" xmlns:a16="http://schemas.microsoft.com/office/drawing/2014/main" id="{0690133B-8A59-4687-80F4-ABABB301209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0171" y="1491088"/>
            <a:ext cx="2723378" cy="221016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="" xmlns:a16="http://schemas.microsoft.com/office/drawing/2014/main" id="{18CB15E6-A68B-4D52-A9F7-4939BE66E3AD}"/>
              </a:ext>
            </a:extLst>
          </p:cNvPr>
          <p:cNvSpPr>
            <a:spLocks noChangeAspect="1"/>
          </p:cNvSpPr>
          <p:nvPr/>
        </p:nvSpPr>
        <p:spPr>
          <a:xfrm>
            <a:off x="665018" y="3652413"/>
            <a:ext cx="8572500" cy="1324978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与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2016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年相比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,2017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年我国电子书人均阅读量有所降低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B.2012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年至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2017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我国纸质书的人均阅读量的中位数是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57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本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从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2014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年到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2017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我国纸质书的人均阅读量逐年增长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D.2013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年我国纸质书的人均阅读量比电子书的人均阅读量的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倍还多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="" xmlns:a16="http://schemas.microsoft.com/office/drawing/2014/main" id="{9B58269F-421A-4E1B-A789-CC13F524DEA7}"/>
              </a:ext>
            </a:extLst>
          </p:cNvPr>
          <p:cNvSpPr/>
          <p:nvPr/>
        </p:nvSpPr>
        <p:spPr>
          <a:xfrm>
            <a:off x="3340162" y="1163954"/>
            <a:ext cx="233387" cy="2758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</p:spTree>
    <p:extLst>
      <p:ext uri="{BB962C8B-B14F-4D97-AF65-F5344CB8AC3E}">
        <p14:creationId xmlns:p14="http://schemas.microsoft.com/office/powerpoint/2010/main" val="143856951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="" xmlns:a16="http://schemas.microsoft.com/office/drawing/2014/main" id="{7341C667-FFF2-4E7D-97A8-BD21609B25B6}"/>
              </a:ext>
            </a:extLst>
          </p:cNvPr>
          <p:cNvSpPr>
            <a:spLocks noChangeAspect="1"/>
          </p:cNvSpPr>
          <p:nvPr/>
        </p:nvSpPr>
        <p:spPr>
          <a:xfrm>
            <a:off x="285750" y="1016860"/>
            <a:ext cx="8572500" cy="1324978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近日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市教委发布《关于加强中小学管理规范办学行为的通知》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对中小学的招生、作业、考试提出明确要求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为此我校教务处对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1000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名九年级学生完成作业所需的时间进行了问卷调查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并绘制出如下不完整的扇形统计图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若这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1000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名初三学生完成作业所需的时间的众数为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小时和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小时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则其平均数为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75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小时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pic>
        <p:nvPicPr>
          <p:cNvPr id="4" name="19ZKSK778.EPS" descr="id:2147497592;FounderCES">
            <a:extLst>
              <a:ext uri="{FF2B5EF4-FFF2-40B4-BE49-F238E27FC236}">
                <a16:creationId xmlns="" xmlns:a16="http://schemas.microsoft.com/office/drawing/2014/main" id="{145727A7-586D-4BD6-901B-59C022FB08ED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52676" y="2571750"/>
            <a:ext cx="1716932" cy="1485641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="" xmlns:a16="http://schemas.microsoft.com/office/drawing/2014/main" id="{1CD5B033-5615-4F48-BFC6-6AF798D01C62}"/>
              </a:ext>
            </a:extLst>
          </p:cNvPr>
          <p:cNvSpPr/>
          <p:nvPr/>
        </p:nvSpPr>
        <p:spPr>
          <a:xfrm>
            <a:off x="2423274" y="1954989"/>
            <a:ext cx="687916" cy="2476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  <p:cxnSp>
        <p:nvCxnSpPr>
          <p:cNvPr id="6" name="直接连接符 5">
            <a:extLst>
              <a:ext uri="{FF2B5EF4-FFF2-40B4-BE49-F238E27FC236}">
                <a16:creationId xmlns="" xmlns:a16="http://schemas.microsoft.com/office/drawing/2014/main" id="{4EAAFF1D-F554-4D39-9E9F-FDA2F07C6CB5}"/>
              </a:ext>
            </a:extLst>
          </p:cNvPr>
          <p:cNvCxnSpPr/>
          <p:nvPr/>
        </p:nvCxnSpPr>
        <p:spPr>
          <a:xfrm>
            <a:off x="2423275" y="2202673"/>
            <a:ext cx="687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76605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="" xmlns:a16="http://schemas.microsoft.com/office/drawing/2014/main" id="{2B790E25-D7E3-4F79-BF5A-3374A3892266}"/>
              </a:ext>
            </a:extLst>
          </p:cNvPr>
          <p:cNvSpPr>
            <a:spLocks noChangeAspect="1"/>
          </p:cNvSpPr>
          <p:nvPr/>
        </p:nvSpPr>
        <p:spPr>
          <a:xfrm>
            <a:off x="161060" y="1300777"/>
            <a:ext cx="8572500" cy="697114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原创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如图所示是重庆市鲁能巴蜀中学合唱团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名成员的年龄结构折线统计图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该团最小的为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岁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最大的为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岁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根据统计图提供的数据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该团成员年龄的中位数为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岁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pic>
        <p:nvPicPr>
          <p:cNvPr id="4" name="19ZKSK779.EPS" descr="id:2147497599;FounderCES">
            <a:extLst>
              <a:ext uri="{FF2B5EF4-FFF2-40B4-BE49-F238E27FC236}">
                <a16:creationId xmlns="" xmlns:a16="http://schemas.microsoft.com/office/drawing/2014/main" id="{C74A45D5-D360-45B4-90B8-06C72A5F8BBC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03698" y="2571750"/>
            <a:ext cx="2855448" cy="1821505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="" xmlns:a16="http://schemas.microsoft.com/office/drawing/2014/main" id="{4276C35C-41EB-4B2B-BEC0-45F03FADC589}"/>
              </a:ext>
            </a:extLst>
          </p:cNvPr>
          <p:cNvSpPr/>
          <p:nvPr/>
        </p:nvSpPr>
        <p:spPr>
          <a:xfrm>
            <a:off x="6864247" y="1637179"/>
            <a:ext cx="671189" cy="2476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  <p:cxnSp>
        <p:nvCxnSpPr>
          <p:cNvPr id="6" name="直接连接符 5">
            <a:extLst>
              <a:ext uri="{FF2B5EF4-FFF2-40B4-BE49-F238E27FC236}">
                <a16:creationId xmlns="" xmlns:a16="http://schemas.microsoft.com/office/drawing/2014/main" id="{3EE6D70D-F2A5-4865-989C-9DD0DCB1CF97}"/>
              </a:ext>
            </a:extLst>
          </p:cNvPr>
          <p:cNvCxnSpPr/>
          <p:nvPr/>
        </p:nvCxnSpPr>
        <p:spPr>
          <a:xfrm>
            <a:off x="6864248" y="1884863"/>
            <a:ext cx="67118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835167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="" xmlns:a16="http://schemas.microsoft.com/office/drawing/2014/main" id="{F757A933-7C53-4F38-89DD-98C03503E3F9}"/>
              </a:ext>
            </a:extLst>
          </p:cNvPr>
          <p:cNvSpPr>
            <a:spLocks noChangeAspect="1"/>
          </p:cNvSpPr>
          <p:nvPr/>
        </p:nvSpPr>
        <p:spPr>
          <a:xfrm>
            <a:off x="285750" y="1101979"/>
            <a:ext cx="8572500" cy="697114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如图是我市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月份某一周的最高气温统计图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则这组数据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最高气温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的众数与中位数分别是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)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pic>
        <p:nvPicPr>
          <p:cNvPr id="3" name="18ZKSK224.EPS" descr="id:2147497613;FounderCES">
            <a:extLst>
              <a:ext uri="{FF2B5EF4-FFF2-40B4-BE49-F238E27FC236}">
                <a16:creationId xmlns="" xmlns:a16="http://schemas.microsoft.com/office/drawing/2014/main" id="{8BD67777-C047-4179-B67C-48964DEB5C9C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0441" y="1900855"/>
            <a:ext cx="3400295" cy="1743028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="" xmlns:a16="http://schemas.microsoft.com/office/drawing/2014/main" id="{124DB7DB-7E67-4F27-A19B-528F4F518833}"/>
              </a:ext>
            </a:extLst>
          </p:cNvPr>
          <p:cNvSpPr>
            <a:spLocks noChangeAspect="1"/>
          </p:cNvSpPr>
          <p:nvPr/>
        </p:nvSpPr>
        <p:spPr>
          <a:xfrm>
            <a:off x="410441" y="3713017"/>
            <a:ext cx="8572500" cy="697114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28 </a:t>
            </a:r>
            <a:r>
              <a:rPr lang="zh-CN" altLang="zh-CN" sz="17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,29 </a:t>
            </a:r>
            <a:r>
              <a:rPr lang="zh-CN" altLang="zh-CN" sz="17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B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28 </a:t>
            </a:r>
            <a:r>
              <a:rPr lang="zh-CN" altLang="zh-CN" sz="17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,29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</a:t>
            </a:r>
            <a:r>
              <a:rPr lang="zh-CN" altLang="zh-CN" sz="17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℃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28 </a:t>
            </a:r>
            <a:r>
              <a:rPr lang="zh-CN" altLang="zh-CN" sz="17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,30 </a:t>
            </a:r>
            <a:r>
              <a:rPr lang="zh-CN" altLang="zh-CN" sz="17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D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29 </a:t>
            </a:r>
            <a:r>
              <a:rPr lang="zh-CN" altLang="zh-CN" sz="17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,29 </a:t>
            </a:r>
            <a:r>
              <a:rPr lang="zh-CN" altLang="zh-CN" sz="17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℃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="" xmlns:a16="http://schemas.microsoft.com/office/drawing/2014/main" id="{CE759695-A1F3-4592-9DCC-A621D0E6A2A7}"/>
              </a:ext>
            </a:extLst>
          </p:cNvPr>
          <p:cNvSpPr/>
          <p:nvPr/>
        </p:nvSpPr>
        <p:spPr>
          <a:xfrm>
            <a:off x="448018" y="1461952"/>
            <a:ext cx="233387" cy="2758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="" xmlns:a16="http://schemas.microsoft.com/office/drawing/2014/main" id="{47ABA115-C4F4-433F-A2C8-1D49DCC833F4}"/>
              </a:ext>
            </a:extLst>
          </p:cNvPr>
          <p:cNvSpPr>
            <a:spLocks noChangeAspect="1"/>
          </p:cNvSpPr>
          <p:nvPr/>
        </p:nvSpPr>
        <p:spPr>
          <a:xfrm>
            <a:off x="285750" y="1061786"/>
            <a:ext cx="8572500" cy="697114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若干名同学制作迎新年卡通图片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他们制作的卡通图片张数的条形统计图如图所示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设他们制作的卡通图片张数的平均数为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中位数为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众数为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</a:t>
            </a:r>
            <a:r>
              <a:rPr lang="en-US" altLang="zh-CN" sz="1700" i="1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17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1700" i="1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US" altLang="zh-CN" sz="17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1700" i="1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的大小关系为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b&gt;a&gt;c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pic>
        <p:nvPicPr>
          <p:cNvPr id="4" name="18ZKSK225.EPS" descr="id:2147497620;FounderCES">
            <a:extLst>
              <a:ext uri="{FF2B5EF4-FFF2-40B4-BE49-F238E27FC236}">
                <a16:creationId xmlns="" xmlns:a16="http://schemas.microsoft.com/office/drawing/2014/main" id="{67322A0D-1764-4FEC-92A3-140DBE2F98C2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4721" y="2571751"/>
            <a:ext cx="2018716" cy="1372883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="" xmlns:a16="http://schemas.microsoft.com/office/drawing/2014/main" id="{66B6D618-6913-44DA-B3B0-0B31BAD01C5E}"/>
              </a:ext>
            </a:extLst>
          </p:cNvPr>
          <p:cNvSpPr/>
          <p:nvPr/>
        </p:nvSpPr>
        <p:spPr>
          <a:xfrm>
            <a:off x="6947882" y="1448743"/>
            <a:ext cx="871910" cy="2476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  <p:cxnSp>
        <p:nvCxnSpPr>
          <p:cNvPr id="6" name="直接连接符 5">
            <a:extLst>
              <a:ext uri="{FF2B5EF4-FFF2-40B4-BE49-F238E27FC236}">
                <a16:creationId xmlns="" xmlns:a16="http://schemas.microsoft.com/office/drawing/2014/main" id="{DD91A9D5-456C-46EE-A4D2-C1F18C24BA1E}"/>
              </a:ext>
            </a:extLst>
          </p:cNvPr>
          <p:cNvCxnSpPr/>
          <p:nvPr/>
        </p:nvCxnSpPr>
        <p:spPr>
          <a:xfrm>
            <a:off x="6947883" y="1696427"/>
            <a:ext cx="8719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13177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="" xmlns:a16="http://schemas.microsoft.com/office/drawing/2014/main" id="{7DAA6631-651A-40CD-B9EE-D6BC8F857907}"/>
              </a:ext>
            </a:extLst>
          </p:cNvPr>
          <p:cNvSpPr>
            <a:spLocks noChangeAspect="1"/>
          </p:cNvSpPr>
          <p:nvPr/>
        </p:nvSpPr>
        <p:spPr>
          <a:xfrm>
            <a:off x="452005" y="1082568"/>
            <a:ext cx="8572500" cy="697114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图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是某城市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月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日至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日的日最高气温随时间变化的折线统计图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小刚根据图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将数据统计整理后制成了图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="" xmlns:a16="http://schemas.microsoft.com/office/drawing/2014/main" id="{BC7810DB-FFFD-40E0-B168-7502F32695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10595" y="1797695"/>
            <a:ext cx="3112206" cy="1235002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="" xmlns:a16="http://schemas.microsoft.com/office/drawing/2014/main" id="{768CEBE2-E237-4B8D-A04D-107E4357C057}"/>
              </a:ext>
            </a:extLst>
          </p:cNvPr>
          <p:cNvSpPr>
            <a:spLocks noChangeAspect="1"/>
          </p:cNvSpPr>
          <p:nvPr/>
        </p:nvSpPr>
        <p:spPr>
          <a:xfrm>
            <a:off x="571500" y="2559910"/>
            <a:ext cx="8572500" cy="1324978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根据图中信息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解答下列问题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1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将图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补充完整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2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这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天的日最高气温的中位数是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17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en-US" altLang="zh-CN" sz="1700">
                <a:solidFill>
                  <a:srgbClr val="000000"/>
                </a:solidFill>
                <a:latin typeface="宋体" panose="02010600030101010101" pitchFamily="2" charset="-122"/>
                <a:ea typeface="方正书宋_GBK"/>
                <a:cs typeface="Times New Roman" panose="02020603050405020304" pitchFamily="18" charset="0"/>
              </a:rPr>
              <a:t> 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3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计算这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天的日最高气温的平均数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="" xmlns:a16="http://schemas.microsoft.com/office/drawing/2014/main" id="{63FECE52-0AE9-46E0-881E-BE50A6012B8B}"/>
              </a:ext>
            </a:extLst>
          </p:cNvPr>
          <p:cNvSpPr>
            <a:spLocks noChangeAspect="1"/>
          </p:cNvSpPr>
          <p:nvPr/>
        </p:nvSpPr>
        <p:spPr>
          <a:xfrm>
            <a:off x="649433" y="3855773"/>
            <a:ext cx="8572500" cy="1011046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zh-CN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解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:(  1  )</a:t>
            </a:r>
            <a:r>
              <a:rPr lang="zh-CN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图略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3  )(  1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1  )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÷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375 </a:t>
            </a:r>
            <a:r>
              <a:rPr lang="zh-CN" altLang="zh-CN" sz="1700">
                <a:solidFill>
                  <a:srgbClr val="FF00FF"/>
                </a:solidFill>
                <a:latin typeface="NEU-BZ-S92"/>
                <a:cs typeface="宋体" panose="02010600030101010101" pitchFamily="2" charset="-122"/>
              </a:rPr>
              <a:t>℃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zh-CN" altLang="zh-CN" sz="1700" i="1">
                <a:solidFill>
                  <a:srgbClr val="FF00FF"/>
                </a:solidFill>
                <a:latin typeface="NEU-BZ-S92"/>
                <a:cs typeface="宋体" panose="02010600030101010101" pitchFamily="2" charset="-122"/>
              </a:rPr>
              <a:t>∴</a:t>
            </a:r>
            <a:r>
              <a:rPr lang="zh-CN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这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zh-CN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天的日最高气温的平均数是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375 </a:t>
            </a:r>
            <a:r>
              <a:rPr lang="zh-CN" altLang="zh-CN" sz="1700">
                <a:solidFill>
                  <a:srgbClr val="FF00FF"/>
                </a:solidFill>
                <a:latin typeface="NEU-BZ-S92"/>
                <a:cs typeface="宋体" panose="02010600030101010101" pitchFamily="2" charset="-122"/>
              </a:rPr>
              <a:t>℃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="" xmlns:a16="http://schemas.microsoft.com/office/drawing/2014/main" id="{2B707C5C-4D3F-475C-B0B6-5A71D76431AB}"/>
              </a:ext>
            </a:extLst>
          </p:cNvPr>
          <p:cNvSpPr/>
          <p:nvPr/>
        </p:nvSpPr>
        <p:spPr>
          <a:xfrm>
            <a:off x="4010595" y="3180451"/>
            <a:ext cx="428417" cy="2476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  <p:cxnSp>
        <p:nvCxnSpPr>
          <p:cNvPr id="8" name="直接连接符 7">
            <a:extLst>
              <a:ext uri="{FF2B5EF4-FFF2-40B4-BE49-F238E27FC236}">
                <a16:creationId xmlns="" xmlns:a16="http://schemas.microsoft.com/office/drawing/2014/main" id="{E2ABDBB5-DAF4-4B0A-978C-96D4DF731C7B}"/>
              </a:ext>
            </a:extLst>
          </p:cNvPr>
          <p:cNvCxnSpPr/>
          <p:nvPr/>
        </p:nvCxnSpPr>
        <p:spPr>
          <a:xfrm>
            <a:off x="4010595" y="3428135"/>
            <a:ext cx="42841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511986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="" xmlns:a16="http://schemas.microsoft.com/office/drawing/2014/main" id="{DB790F4E-274F-4E1F-B209-0610B53FDFF5}"/>
              </a:ext>
            </a:extLst>
          </p:cNvPr>
          <p:cNvSpPr>
            <a:spLocks noChangeAspect="1"/>
          </p:cNvSpPr>
          <p:nvPr/>
        </p:nvSpPr>
        <p:spPr>
          <a:xfrm>
            <a:off x="285750" y="874749"/>
            <a:ext cx="8572500" cy="697114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班主任张老师为了了解学生课堂发言情况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对前一天本班男、女生的发言次数进行了统计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并绘制成如图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的频数分布折线图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pic>
        <p:nvPicPr>
          <p:cNvPr id="3" name="18ZKSK228.EPS" descr="id:2147497634;FounderCES">
            <a:extLst>
              <a:ext uri="{FF2B5EF4-FFF2-40B4-BE49-F238E27FC236}">
                <a16:creationId xmlns="" xmlns:a16="http://schemas.microsoft.com/office/drawing/2014/main" id="{2F1DF467-DC4E-4E90-B313-035ED50B1445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26041" y="1373029"/>
            <a:ext cx="3947450" cy="1877414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="" xmlns:a16="http://schemas.microsoft.com/office/drawing/2014/main" id="{BB9FB2C0-56BA-40A9-A8AA-B8C610ECCDDA}"/>
              </a:ext>
            </a:extLst>
          </p:cNvPr>
          <p:cNvSpPr>
            <a:spLocks noChangeAspect="1"/>
          </p:cNvSpPr>
          <p:nvPr/>
        </p:nvSpPr>
        <p:spPr>
          <a:xfrm>
            <a:off x="285750" y="3098555"/>
            <a:ext cx="8572500" cy="1638910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1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请根据图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回答下列问题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zh-CN" altLang="zh-CN" sz="1700" i="1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①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这个班共有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40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名学生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发言次数是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次的男生有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人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女生有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人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en-US" altLang="zh-CN" sz="1700">
                <a:solidFill>
                  <a:srgbClr val="000000"/>
                </a:solidFill>
                <a:latin typeface="宋体" panose="02010600030101010101" pitchFamily="2" charset="-122"/>
                <a:ea typeface="方正书宋_GBK"/>
                <a:cs typeface="Times New Roman" panose="02020603050405020304" pitchFamily="18" charset="0"/>
              </a:rPr>
              <a:t> 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zh-CN" altLang="zh-CN" sz="1700" i="1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②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男、女生发言次数的中位数分别是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次和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次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en-US" altLang="zh-CN" sz="1700">
                <a:solidFill>
                  <a:srgbClr val="000000"/>
                </a:solidFill>
                <a:latin typeface="宋体" panose="02010600030101010101" pitchFamily="2" charset="-122"/>
                <a:ea typeface="方正书宋_GBK"/>
                <a:cs typeface="Times New Roman" panose="02020603050405020304" pitchFamily="18" charset="0"/>
              </a:rPr>
              <a:t> 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2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通过张老师的鼓励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第二天的发言次数比前一天明显增加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全班发言次数变化的人数的扇形统计图如图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求第二天发言次数增加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次的学生人数和全班增加的发言总次数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="" xmlns:a16="http://schemas.microsoft.com/office/drawing/2014/main" id="{4E5C3C68-EEE5-45B5-84C9-0659C099050A}"/>
              </a:ext>
            </a:extLst>
          </p:cNvPr>
          <p:cNvSpPr/>
          <p:nvPr/>
        </p:nvSpPr>
        <p:spPr>
          <a:xfrm>
            <a:off x="1645477" y="3418587"/>
            <a:ext cx="428417" cy="2476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  <p:cxnSp>
        <p:nvCxnSpPr>
          <p:cNvPr id="6" name="直接连接符 5">
            <a:extLst>
              <a:ext uri="{FF2B5EF4-FFF2-40B4-BE49-F238E27FC236}">
                <a16:creationId xmlns="" xmlns:a16="http://schemas.microsoft.com/office/drawing/2014/main" id="{A8CC9224-DD08-4FE1-9DE9-BD15C5A3BA63}"/>
              </a:ext>
            </a:extLst>
          </p:cNvPr>
          <p:cNvCxnSpPr/>
          <p:nvPr/>
        </p:nvCxnSpPr>
        <p:spPr>
          <a:xfrm>
            <a:off x="1645477" y="3666271"/>
            <a:ext cx="42841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>
            <a:extLst>
              <a:ext uri="{FF2B5EF4-FFF2-40B4-BE49-F238E27FC236}">
                <a16:creationId xmlns="" xmlns:a16="http://schemas.microsoft.com/office/drawing/2014/main" id="{A50E5E84-34D6-45CC-9F7F-C35C85987343}"/>
              </a:ext>
            </a:extLst>
          </p:cNvPr>
          <p:cNvSpPr/>
          <p:nvPr/>
        </p:nvSpPr>
        <p:spPr>
          <a:xfrm>
            <a:off x="5191565" y="3418587"/>
            <a:ext cx="428417" cy="2476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  <p:cxnSp>
        <p:nvCxnSpPr>
          <p:cNvPr id="8" name="直接连接符 7">
            <a:extLst>
              <a:ext uri="{FF2B5EF4-FFF2-40B4-BE49-F238E27FC236}">
                <a16:creationId xmlns="" xmlns:a16="http://schemas.microsoft.com/office/drawing/2014/main" id="{F89C8676-553C-4578-902B-FB018E8BAA76}"/>
              </a:ext>
            </a:extLst>
          </p:cNvPr>
          <p:cNvCxnSpPr/>
          <p:nvPr/>
        </p:nvCxnSpPr>
        <p:spPr>
          <a:xfrm>
            <a:off x="5191565" y="3666271"/>
            <a:ext cx="42841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8">
            <a:extLst>
              <a:ext uri="{FF2B5EF4-FFF2-40B4-BE49-F238E27FC236}">
                <a16:creationId xmlns="" xmlns:a16="http://schemas.microsoft.com/office/drawing/2014/main" id="{903E4F71-6F49-4931-9663-7D6EA378C098}"/>
              </a:ext>
            </a:extLst>
          </p:cNvPr>
          <p:cNvSpPr/>
          <p:nvPr/>
        </p:nvSpPr>
        <p:spPr>
          <a:xfrm>
            <a:off x="6596491" y="3423292"/>
            <a:ext cx="428417" cy="2476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  <p:cxnSp>
        <p:nvCxnSpPr>
          <p:cNvPr id="10" name="直接连接符 9">
            <a:extLst>
              <a:ext uri="{FF2B5EF4-FFF2-40B4-BE49-F238E27FC236}">
                <a16:creationId xmlns="" xmlns:a16="http://schemas.microsoft.com/office/drawing/2014/main" id="{69047FF2-E9D3-4B7D-B9CB-998A8ACC97CA}"/>
              </a:ext>
            </a:extLst>
          </p:cNvPr>
          <p:cNvCxnSpPr/>
          <p:nvPr/>
        </p:nvCxnSpPr>
        <p:spPr>
          <a:xfrm>
            <a:off x="6596491" y="3670976"/>
            <a:ext cx="42841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10">
            <a:extLst>
              <a:ext uri="{FF2B5EF4-FFF2-40B4-BE49-F238E27FC236}">
                <a16:creationId xmlns="" xmlns:a16="http://schemas.microsoft.com/office/drawing/2014/main" id="{9BFFD34A-826F-4C67-AFA5-007BF4C29ACD}"/>
              </a:ext>
            </a:extLst>
          </p:cNvPr>
          <p:cNvSpPr/>
          <p:nvPr/>
        </p:nvSpPr>
        <p:spPr>
          <a:xfrm>
            <a:off x="3744566" y="3748723"/>
            <a:ext cx="428417" cy="2476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  <p:cxnSp>
        <p:nvCxnSpPr>
          <p:cNvPr id="12" name="直接连接符 11">
            <a:extLst>
              <a:ext uri="{FF2B5EF4-FFF2-40B4-BE49-F238E27FC236}">
                <a16:creationId xmlns="" xmlns:a16="http://schemas.microsoft.com/office/drawing/2014/main" id="{D249A72C-FC8C-4AE2-A28A-A8E9B3BF4691}"/>
              </a:ext>
            </a:extLst>
          </p:cNvPr>
          <p:cNvCxnSpPr/>
          <p:nvPr/>
        </p:nvCxnSpPr>
        <p:spPr>
          <a:xfrm>
            <a:off x="3744566" y="3996407"/>
            <a:ext cx="42841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>
            <a:extLst>
              <a:ext uri="{FF2B5EF4-FFF2-40B4-BE49-F238E27FC236}">
                <a16:creationId xmlns="" xmlns:a16="http://schemas.microsoft.com/office/drawing/2014/main" id="{3A1D798C-CD0E-4C90-8056-90D451B3FF34}"/>
              </a:ext>
            </a:extLst>
          </p:cNvPr>
          <p:cNvSpPr/>
          <p:nvPr/>
        </p:nvSpPr>
        <p:spPr>
          <a:xfrm>
            <a:off x="4664542" y="3748723"/>
            <a:ext cx="428417" cy="2476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  <p:cxnSp>
        <p:nvCxnSpPr>
          <p:cNvPr id="14" name="直接连接符 13">
            <a:extLst>
              <a:ext uri="{FF2B5EF4-FFF2-40B4-BE49-F238E27FC236}">
                <a16:creationId xmlns="" xmlns:a16="http://schemas.microsoft.com/office/drawing/2014/main" id="{30F2E512-672C-449E-A026-05BE938ED2DA}"/>
              </a:ext>
            </a:extLst>
          </p:cNvPr>
          <p:cNvCxnSpPr/>
          <p:nvPr/>
        </p:nvCxnSpPr>
        <p:spPr>
          <a:xfrm>
            <a:off x="4664542" y="3996407"/>
            <a:ext cx="42841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307161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="" xmlns:a16="http://schemas.microsoft.com/office/drawing/2014/main" id="{51E2A341-6413-404F-963E-FE2810DBCCE1}"/>
              </a:ext>
            </a:extLst>
          </p:cNvPr>
          <p:cNvSpPr>
            <a:spLocks noChangeAspect="1"/>
          </p:cNvSpPr>
          <p:nvPr/>
        </p:nvSpPr>
        <p:spPr>
          <a:xfrm>
            <a:off x="285750" y="2186147"/>
            <a:ext cx="8572500" cy="1011046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zh-CN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解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:(  2  )</a:t>
            </a:r>
            <a:r>
              <a:rPr lang="zh-CN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发言次数增加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次的学生人数为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40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1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20%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30%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40%  )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4,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zh-CN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全班增加的发言总次数为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40%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40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30%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40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52(  </a:t>
            </a:r>
            <a:r>
              <a:rPr lang="zh-CN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次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)</a:t>
            </a:r>
            <a:r>
              <a:rPr lang="en-US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70558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="" xmlns:a16="http://schemas.microsoft.com/office/drawing/2014/main" id="{3CDA4E76-28CB-447F-9B54-9CB646FBD624}"/>
              </a:ext>
            </a:extLst>
          </p:cNvPr>
          <p:cNvSpPr>
            <a:spLocks noChangeAspect="1"/>
          </p:cNvSpPr>
          <p:nvPr/>
        </p:nvSpPr>
        <p:spPr>
          <a:xfrm>
            <a:off x="431223" y="1165695"/>
            <a:ext cx="8572500" cy="697114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某小区共有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5000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个家庭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为了了解辖区居民的住房情况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居民委员会随机调查了本辖区内一定数量的家庭的住房面积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并将调查的数据绘制成频率分布直方图和扇形图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pic>
        <p:nvPicPr>
          <p:cNvPr id="3" name="18ZKSK229.EPS" descr="id:2147497648;FounderCES">
            <a:extLst>
              <a:ext uri="{FF2B5EF4-FFF2-40B4-BE49-F238E27FC236}">
                <a16:creationId xmlns="" xmlns:a16="http://schemas.microsoft.com/office/drawing/2014/main" id="{2688E5C8-8C12-4387-801F-49D22875BA5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0822" y="1993734"/>
            <a:ext cx="5016500" cy="207950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="" xmlns:a16="http://schemas.microsoft.com/office/drawing/2014/main" id="{562B6E6F-08C3-472B-ABE6-83ADC0A4956A}"/>
              </a:ext>
            </a:extLst>
          </p:cNvPr>
          <p:cNvSpPr>
            <a:spLocks noChangeAspect="1"/>
          </p:cNvSpPr>
          <p:nvPr/>
        </p:nvSpPr>
        <p:spPr>
          <a:xfrm>
            <a:off x="971550" y="1203896"/>
            <a:ext cx="8572500" cy="1324978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请你根据以上不完整的直方图和扇形图提供的信息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解答下列问题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1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这次共调查了多少个家庭的住房面积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扇形图中的</a:t>
            </a:r>
            <a:r>
              <a:rPr lang="en-US" altLang="zh-CN" sz="1700" i="1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17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1700" i="1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的值分别是多少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2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补全频率分布直方图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3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被调查的家庭中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在未来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年内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计划购买第二套住房的家庭统计如下表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>
            <a:extLst>
              <a:ext uri="{FF2B5EF4-FFF2-40B4-BE49-F238E27FC236}">
                <a16:creationId xmlns="" xmlns:a16="http://schemas.microsoft.com/office/drawing/2014/main" id="{4701B2CD-F43A-4E9B-BA1B-A8B9AA288E5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66466962"/>
              </p:ext>
            </p:extLst>
          </p:nvPr>
        </p:nvGraphicFramePr>
        <p:xfrm>
          <a:off x="1399309" y="2860216"/>
          <a:ext cx="6096000" cy="171253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Document" r:id="rId2" imgW="3837004" imgH="1079559" progId="Word.Document.12">
                  <p:embed/>
                </p:oleObj>
              </mc:Choice>
              <mc:Fallback>
                <p:oleObj name="Document" r:id="rId2" imgW="3837004" imgH="107955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399309" y="2860216"/>
                        <a:ext cx="6096000" cy="171253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矩形 3">
            <a:extLst>
              <a:ext uri="{FF2B5EF4-FFF2-40B4-BE49-F238E27FC236}">
                <a16:creationId xmlns="" xmlns:a16="http://schemas.microsoft.com/office/drawing/2014/main" id="{B6DED9C8-A474-4F81-BBF2-80A5D71ECA72}"/>
              </a:ext>
            </a:extLst>
          </p:cNvPr>
          <p:cNvSpPr>
            <a:spLocks noChangeAspect="1"/>
          </p:cNvSpPr>
          <p:nvPr/>
        </p:nvSpPr>
        <p:spPr>
          <a:xfrm>
            <a:off x="815687" y="4217702"/>
            <a:ext cx="8572500" cy="383182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根据这次调查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估计本小区在未来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年内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共有多少个家庭计划购买第二套住房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5040708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>
            <a:extLst>
              <a:ext uri="{FF2B5EF4-FFF2-40B4-BE49-F238E27FC236}">
                <a16:creationId xmlns="" xmlns:a16="http://schemas.microsoft.com/office/drawing/2014/main" id="{D3AF2BA7-4A21-4DD2-BB6A-9FD5A2BE458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7342359"/>
              </p:ext>
            </p:extLst>
          </p:nvPr>
        </p:nvGraphicFramePr>
        <p:xfrm>
          <a:off x="1596737" y="1291559"/>
          <a:ext cx="6096000" cy="416404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Document" r:id="rId2" imgW="3837004" imgH="2624980" progId="Word.Document.12">
                  <p:embed/>
                </p:oleObj>
              </mc:Choice>
              <mc:Fallback>
                <p:oleObj name="Document" r:id="rId2" imgW="3837004" imgH="262498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96737" y="1291559"/>
                        <a:ext cx="6096000" cy="416404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72823580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AutoShape 2"/>
          <p:cNvSpPr>
            <a:spLocks noChangeArrowheads="1"/>
          </p:cNvSpPr>
          <p:nvPr/>
        </p:nvSpPr>
        <p:spPr bwMode="auto">
          <a:xfrm>
            <a:off x="0" y="1"/>
            <a:ext cx="9144000" cy="1221581"/>
          </a:xfrm>
          <a:prstGeom prst="flowChartProcess">
            <a:avLst/>
          </a:prstGeom>
          <a:solidFill>
            <a:srgbClr val="008080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074" name="Rectangle 5"/>
          <p:cNvSpPr>
            <a:spLocks noChangeArrowheads="1"/>
          </p:cNvSpPr>
          <p:nvPr/>
        </p:nvSpPr>
        <p:spPr bwMode="auto">
          <a:xfrm>
            <a:off x="0" y="2161439"/>
            <a:ext cx="91440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 smtClean="0">
                <a:solidFill>
                  <a:srgbClr val="CC006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</a:t>
            </a:r>
            <a:r>
              <a:rPr lang="zh-CN" altLang="en-US" sz="4000" b="1">
                <a:solidFill>
                  <a:srgbClr val="CC006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统计图分析数据的集中趋势</a:t>
            </a:r>
            <a:endParaRPr lang="en-US" altLang="zh-CN" sz="4000" b="1">
              <a:solidFill>
                <a:srgbClr val="CC006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75" name="Text Box 4"/>
          <p:cNvSpPr txBox="1">
            <a:spLocks noChangeArrowheads="1"/>
          </p:cNvSpPr>
          <p:nvPr/>
        </p:nvSpPr>
        <p:spPr bwMode="auto">
          <a:xfrm>
            <a:off x="-9525" y="1329612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70707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第六章  数据的分析</a:t>
            </a:r>
            <a:endParaRPr lang="en-US" altLang="zh-CN" sz="3200">
              <a:solidFill>
                <a:srgbClr val="070707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78" name="AutoShape 7"/>
          <p:cNvSpPr>
            <a:spLocks noChangeArrowheads="1"/>
          </p:cNvSpPr>
          <p:nvPr/>
        </p:nvSpPr>
        <p:spPr bwMode="auto">
          <a:xfrm>
            <a:off x="0" y="4822032"/>
            <a:ext cx="9144000" cy="321469"/>
          </a:xfrm>
          <a:prstGeom prst="flowChartProcess">
            <a:avLst/>
          </a:prstGeom>
          <a:solidFill>
            <a:srgbClr val="008080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080" name="MH_Text_1"/>
          <p:cNvSpPr>
            <a:spLocks noChangeArrowheads="1"/>
          </p:cNvSpPr>
          <p:nvPr/>
        </p:nvSpPr>
        <p:spPr bwMode="auto">
          <a:xfrm>
            <a:off x="723900" y="3365028"/>
            <a:ext cx="1665288" cy="791766"/>
          </a:xfrm>
          <a:prstGeom prst="roundRect">
            <a:avLst>
              <a:gd name="adj" fmla="val 6991"/>
            </a:avLst>
          </a:prstGeom>
          <a:solidFill>
            <a:srgbClr val="CCFFFF"/>
          </a:solidFill>
          <a:ln w="9525" cap="flat" cmpd="sng">
            <a:noFill/>
            <a:bevel/>
          </a:ln>
          <a:effectLst>
            <a:outerShdw dist="25401" dir="2700000" algn="ctr" rotWithShape="0">
              <a:srgbClr val="000000">
                <a:alpha val="28999"/>
              </a:srgbClr>
            </a:outerShdw>
          </a:effectLst>
        </p:spPr>
        <p:txBody>
          <a:bodyPr lIns="90170" tIns="720090" rIns="90170" bIns="4699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endParaRPr lang="zh-CN" altLang="en-US" sz="1600">
              <a:solidFill>
                <a:srgbClr val="4D4D4D"/>
              </a:solidFill>
              <a:ea typeface="微软雅黑" panose="020b0503020204020204" pitchFamily="34" charset="-122"/>
            </a:endParaRPr>
          </a:p>
        </p:txBody>
      </p:sp>
      <p:sp>
        <p:nvSpPr>
          <p:cNvPr id="2" name="MH_SubTitle_1">
            <a:hlinkClick r:id="rId2" action="ppaction://hlinksldjump?num=3"/>
          </p:cNvPr>
          <p:cNvSpPr>
            <a:spLocks noChangeArrowheads="1"/>
          </p:cNvSpPr>
          <p:nvPr/>
        </p:nvSpPr>
        <p:spPr bwMode="auto">
          <a:xfrm>
            <a:off x="722314" y="3568625"/>
            <a:ext cx="1665287" cy="404813"/>
          </a:xfrm>
          <a:prstGeom prst="rect">
            <a:avLst/>
          </a:prstGeom>
          <a:solidFill>
            <a:srgbClr val="008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导入新课</a:t>
            </a:r>
          </a:p>
        </p:txBody>
      </p:sp>
      <p:sp>
        <p:nvSpPr>
          <p:cNvPr id="3081" name="MH_Other_1"/>
          <p:cNvSpPr>
            <a:spLocks noChangeArrowheads="1"/>
          </p:cNvSpPr>
          <p:nvPr/>
        </p:nvSpPr>
        <p:spPr bwMode="auto">
          <a:xfrm>
            <a:off x="2149476" y="3697213"/>
            <a:ext cx="168275" cy="12858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2E617E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3083" name="MH_Text_2"/>
          <p:cNvSpPr>
            <a:spLocks noChangeArrowheads="1"/>
          </p:cNvSpPr>
          <p:nvPr/>
        </p:nvSpPr>
        <p:spPr bwMode="auto">
          <a:xfrm>
            <a:off x="2711450" y="3363838"/>
            <a:ext cx="1665288" cy="792956"/>
          </a:xfrm>
          <a:prstGeom prst="roundRect">
            <a:avLst>
              <a:gd name="adj" fmla="val 6991"/>
            </a:avLst>
          </a:prstGeom>
          <a:solidFill>
            <a:srgbClr val="CCFFFF"/>
          </a:solidFill>
          <a:ln w="9525" cap="flat" cmpd="sng">
            <a:noFill/>
            <a:bevel/>
          </a:ln>
          <a:effectLst>
            <a:outerShdw dist="25401" dir="2700000" algn="ctr" rotWithShape="0">
              <a:srgbClr val="000000">
                <a:alpha val="28999"/>
              </a:srgbClr>
            </a:outerShdw>
          </a:effectLst>
        </p:spPr>
        <p:txBody>
          <a:bodyPr lIns="90170" tIns="720090" rIns="90170" bIns="4699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endParaRPr lang="zh-CN" altLang="en-US" sz="1600">
              <a:solidFill>
                <a:srgbClr val="4D4D4D"/>
              </a:solidFill>
              <a:ea typeface="微软雅黑" panose="020b0503020204020204" pitchFamily="34" charset="-122"/>
            </a:endParaRPr>
          </a:p>
        </p:txBody>
      </p:sp>
      <p:sp>
        <p:nvSpPr>
          <p:cNvPr id="3" name="MH_SubTitle_2">
            <a:hlinkClick r:id="rId3" action="ppaction://hlinksldjump?num=7"/>
          </p:cNvPr>
          <p:cNvSpPr>
            <a:spLocks noChangeArrowheads="1"/>
          </p:cNvSpPr>
          <p:nvPr/>
        </p:nvSpPr>
        <p:spPr bwMode="auto">
          <a:xfrm>
            <a:off x="2711450" y="3568625"/>
            <a:ext cx="1665288" cy="404813"/>
          </a:xfrm>
          <a:prstGeom prst="rect">
            <a:avLst/>
          </a:prstGeom>
          <a:solidFill>
            <a:srgbClr val="008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讲授新课</a:t>
            </a:r>
          </a:p>
        </p:txBody>
      </p:sp>
      <p:sp>
        <p:nvSpPr>
          <p:cNvPr id="3084" name="MH_Other_2"/>
          <p:cNvSpPr>
            <a:spLocks noChangeArrowheads="1"/>
          </p:cNvSpPr>
          <p:nvPr/>
        </p:nvSpPr>
        <p:spPr bwMode="auto">
          <a:xfrm>
            <a:off x="2746376" y="3694831"/>
            <a:ext cx="168275" cy="12858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707C1A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3085" name="MH_Other_3"/>
          <p:cNvSpPr>
            <a:spLocks noChangeArrowheads="1"/>
          </p:cNvSpPr>
          <p:nvPr/>
        </p:nvSpPr>
        <p:spPr bwMode="auto">
          <a:xfrm>
            <a:off x="4179889" y="3697213"/>
            <a:ext cx="168275" cy="12858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707C1A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3087" name="MH_Text_3"/>
          <p:cNvSpPr>
            <a:spLocks noChangeArrowheads="1"/>
          </p:cNvSpPr>
          <p:nvPr/>
        </p:nvSpPr>
        <p:spPr bwMode="auto">
          <a:xfrm>
            <a:off x="4719639" y="3363838"/>
            <a:ext cx="1666875" cy="792956"/>
          </a:xfrm>
          <a:prstGeom prst="roundRect">
            <a:avLst>
              <a:gd name="adj" fmla="val 6991"/>
            </a:avLst>
          </a:prstGeom>
          <a:solidFill>
            <a:srgbClr val="CCFFFF"/>
          </a:solidFill>
          <a:ln w="9525" cap="flat" cmpd="sng">
            <a:noFill/>
            <a:bevel/>
          </a:ln>
          <a:effectLst>
            <a:outerShdw dist="25401" dir="2700000" algn="ctr" rotWithShape="0">
              <a:srgbClr val="000000">
                <a:alpha val="28999"/>
              </a:srgbClr>
            </a:outerShdw>
          </a:effectLst>
        </p:spPr>
        <p:txBody>
          <a:bodyPr lIns="90170" tIns="720090" rIns="90170" bIns="4699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endParaRPr lang="zh-CN" altLang="en-US" sz="1600">
              <a:solidFill>
                <a:srgbClr val="4D4D4D"/>
              </a:solidFill>
              <a:ea typeface="微软雅黑" panose="020b0503020204020204" pitchFamily="34" charset="-122"/>
            </a:endParaRPr>
          </a:p>
        </p:txBody>
      </p:sp>
      <p:sp>
        <p:nvSpPr>
          <p:cNvPr id="4" name="MH_SubTitle_3"/>
          <p:cNvSpPr>
            <a:spLocks noChangeArrowheads="1"/>
          </p:cNvSpPr>
          <p:nvPr/>
        </p:nvSpPr>
        <p:spPr bwMode="auto">
          <a:xfrm>
            <a:off x="4719639" y="3568625"/>
            <a:ext cx="1665287" cy="404813"/>
          </a:xfrm>
          <a:prstGeom prst="rect">
            <a:avLst/>
          </a:prstGeom>
          <a:solidFill>
            <a:srgbClr val="008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当堂练习</a:t>
            </a:r>
          </a:p>
        </p:txBody>
      </p:sp>
      <p:sp>
        <p:nvSpPr>
          <p:cNvPr id="3088" name="MH_Other_4"/>
          <p:cNvSpPr>
            <a:spLocks noChangeArrowheads="1"/>
          </p:cNvSpPr>
          <p:nvPr/>
        </p:nvSpPr>
        <p:spPr bwMode="auto">
          <a:xfrm>
            <a:off x="4776788" y="3694831"/>
            <a:ext cx="169862" cy="12858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2E617E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3089" name="MH_Other_5"/>
          <p:cNvSpPr>
            <a:spLocks noChangeArrowheads="1"/>
          </p:cNvSpPr>
          <p:nvPr/>
        </p:nvSpPr>
        <p:spPr bwMode="auto">
          <a:xfrm>
            <a:off x="6178551" y="3697213"/>
            <a:ext cx="168275" cy="12858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2E617E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3091" name="MH_Text_4"/>
          <p:cNvSpPr>
            <a:spLocks noChangeArrowheads="1"/>
          </p:cNvSpPr>
          <p:nvPr/>
        </p:nvSpPr>
        <p:spPr bwMode="auto">
          <a:xfrm>
            <a:off x="6727825" y="3363838"/>
            <a:ext cx="1665288" cy="792956"/>
          </a:xfrm>
          <a:prstGeom prst="roundRect">
            <a:avLst>
              <a:gd name="adj" fmla="val 6991"/>
            </a:avLst>
          </a:prstGeom>
          <a:solidFill>
            <a:srgbClr val="CCFFFF"/>
          </a:solidFill>
          <a:ln w="9525" cap="flat" cmpd="sng">
            <a:noFill/>
            <a:bevel/>
          </a:ln>
          <a:effectLst>
            <a:outerShdw dist="25401" dir="2700000" algn="ctr" rotWithShape="0">
              <a:srgbClr val="000000">
                <a:alpha val="28999"/>
              </a:srgbClr>
            </a:outerShdw>
          </a:effectLst>
        </p:spPr>
        <p:txBody>
          <a:bodyPr lIns="90170" tIns="720090" rIns="90170" bIns="4699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endParaRPr lang="zh-CN" altLang="en-US" sz="1600">
              <a:solidFill>
                <a:srgbClr val="4D4D4D"/>
              </a:solidFill>
              <a:ea typeface="微软雅黑" panose="020b0503020204020204" pitchFamily="34" charset="-122"/>
            </a:endParaRPr>
          </a:p>
        </p:txBody>
      </p:sp>
      <p:sp>
        <p:nvSpPr>
          <p:cNvPr id="5" name="MH_SubTitle_4"/>
          <p:cNvSpPr>
            <a:spLocks noChangeArrowheads="1"/>
          </p:cNvSpPr>
          <p:nvPr/>
        </p:nvSpPr>
        <p:spPr bwMode="auto">
          <a:xfrm>
            <a:off x="6727826" y="3568625"/>
            <a:ext cx="1668463" cy="404813"/>
          </a:xfrm>
          <a:prstGeom prst="rect">
            <a:avLst/>
          </a:prstGeom>
          <a:solidFill>
            <a:srgbClr val="008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课堂小结</a:t>
            </a:r>
          </a:p>
        </p:txBody>
      </p:sp>
      <p:sp>
        <p:nvSpPr>
          <p:cNvPr id="3092" name="MH_Other_6"/>
          <p:cNvSpPr>
            <a:spLocks noChangeArrowheads="1"/>
          </p:cNvSpPr>
          <p:nvPr/>
        </p:nvSpPr>
        <p:spPr bwMode="auto">
          <a:xfrm>
            <a:off x="6777039" y="3694831"/>
            <a:ext cx="168275" cy="12858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707C1A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grpSp>
        <p:nvGrpSpPr>
          <p:cNvPr id="3093" name="MH_Other_7"/>
          <p:cNvGrpSpPr/>
          <p:nvPr/>
        </p:nvGrpSpPr>
        <p:grpSpPr>
          <a:xfrm>
            <a:off x="2085975" y="3661494"/>
            <a:ext cx="890588" cy="200025"/>
            <a:chExt cx="561" cy="169"/>
          </a:xfrm>
        </p:grpSpPr>
        <p:pic>
          <p:nvPicPr>
            <p:cNvPr id="3094" name="MH_Other_7"/>
            <p:cNvPicPr>
              <a:picLocks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561" cy="1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095" name="Text Box 24"/>
            <p:cNvSpPr txBox="1">
              <a:spLocks noChangeArrowheads="1"/>
            </p:cNvSpPr>
            <p:nvPr/>
          </p:nvSpPr>
          <p:spPr bwMode="auto">
            <a:xfrm>
              <a:off x="70" y="65"/>
              <a:ext cx="422" cy="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solidFill>
                  <a:srgbClr val="FFFFFF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3097" name="MH_Other_8"/>
          <p:cNvSpPr>
            <a:spLocks noChangeArrowheads="1"/>
          </p:cNvSpPr>
          <p:nvPr/>
        </p:nvSpPr>
        <p:spPr bwMode="auto">
          <a:xfrm>
            <a:off x="2184401" y="3728169"/>
            <a:ext cx="695325" cy="666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0000">
                  <a:alpha val="1999"/>
                </a:srgbClr>
              </a:gs>
              <a:gs pos="28999">
                <a:srgbClr val="000000">
                  <a:alpha val="5189"/>
                </a:srgbClr>
              </a:gs>
              <a:gs pos="100000">
                <a:srgbClr val="000000">
                  <a:alpha val="12999"/>
                </a:srgbClr>
              </a:gs>
            </a:gsLst>
            <a:path path="rect">
              <a:fillToRect l="50000" t="50000" r="50000" b="50000"/>
            </a:path>
          </a:gradFill>
          <a:ln w="9525" cap="flat" cmpd="sng">
            <a:noFill/>
            <a:bevel/>
          </a:ln>
          <a:effectLst>
            <a:outerShdw sx="102000" sy="102000" algn="ctr" rotWithShape="0">
              <a:srgbClr val="000000">
                <a:alpha val="39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grpSp>
        <p:nvGrpSpPr>
          <p:cNvPr id="6" name="MH_Other_9"/>
          <p:cNvGrpSpPr/>
          <p:nvPr/>
        </p:nvGrpSpPr>
        <p:grpSpPr>
          <a:xfrm>
            <a:off x="4116388" y="3661494"/>
            <a:ext cx="889000" cy="200025"/>
            <a:chExt cx="560" cy="169"/>
          </a:xfrm>
        </p:grpSpPr>
        <p:pic>
          <p:nvPicPr>
            <p:cNvPr id="3098" name="MH_Other_9"/>
            <p:cNvPicPr>
              <a:picLocks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560" cy="1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099" name="Text Box 28"/>
            <p:cNvSpPr txBox="1">
              <a:spLocks noChangeArrowheads="1"/>
            </p:cNvSpPr>
            <p:nvPr/>
          </p:nvSpPr>
          <p:spPr bwMode="auto">
            <a:xfrm>
              <a:off x="70" y="65"/>
              <a:ext cx="422" cy="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solidFill>
                  <a:srgbClr val="FFFFFF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3101" name="MH_Other_10"/>
          <p:cNvSpPr>
            <a:spLocks noChangeArrowheads="1"/>
          </p:cNvSpPr>
          <p:nvPr/>
        </p:nvSpPr>
        <p:spPr bwMode="auto">
          <a:xfrm>
            <a:off x="4214814" y="3728169"/>
            <a:ext cx="695325" cy="666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0000">
                  <a:alpha val="1999"/>
                </a:srgbClr>
              </a:gs>
              <a:gs pos="28999">
                <a:srgbClr val="000000">
                  <a:alpha val="5189"/>
                </a:srgbClr>
              </a:gs>
              <a:gs pos="100000">
                <a:srgbClr val="000000">
                  <a:alpha val="12999"/>
                </a:srgbClr>
              </a:gs>
            </a:gsLst>
            <a:path path="rect">
              <a:fillToRect l="50000" t="50000" r="50000" b="50000"/>
            </a:path>
          </a:gradFill>
          <a:ln w="9525" cap="flat" cmpd="sng">
            <a:noFill/>
            <a:bevel/>
          </a:ln>
          <a:effectLst>
            <a:outerShdw sx="102000" sy="102000" algn="ctr" rotWithShape="0">
              <a:srgbClr val="000000">
                <a:alpha val="39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pic>
        <p:nvPicPr>
          <p:cNvPr id="7" name="MH_Other_11"/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115050" y="3661494"/>
            <a:ext cx="890588" cy="20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02" name="Text Box 31"/>
          <p:cNvSpPr txBox="1">
            <a:spLocks noChangeArrowheads="1"/>
          </p:cNvSpPr>
          <p:nvPr/>
        </p:nvSpPr>
        <p:spPr bwMode="auto">
          <a:xfrm>
            <a:off x="6226176" y="3737694"/>
            <a:ext cx="669925" cy="46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3104" name="MH_Other_12"/>
          <p:cNvSpPr>
            <a:spLocks noChangeArrowheads="1"/>
          </p:cNvSpPr>
          <p:nvPr/>
        </p:nvSpPr>
        <p:spPr bwMode="auto">
          <a:xfrm>
            <a:off x="6213476" y="3728169"/>
            <a:ext cx="695325" cy="666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0000">
                  <a:alpha val="1999"/>
                </a:srgbClr>
              </a:gs>
              <a:gs pos="28999">
                <a:srgbClr val="000000">
                  <a:alpha val="5189"/>
                </a:srgbClr>
              </a:gs>
              <a:gs pos="100000">
                <a:srgbClr val="000000">
                  <a:alpha val="12999"/>
                </a:srgbClr>
              </a:gs>
            </a:gsLst>
            <a:path path="rect">
              <a:fillToRect l="50000" t="50000" r="50000" b="50000"/>
            </a:path>
          </a:gradFill>
          <a:ln w="9525" cap="flat" cmpd="sng">
            <a:noFill/>
            <a:bevel/>
          </a:ln>
          <a:effectLst>
            <a:outerShdw sx="102000" sy="102000" algn="ctr" rotWithShape="0">
              <a:srgbClr val="000000">
                <a:alpha val="39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8" name="Text Box 33"/>
          <p:cNvSpPr txBox="1">
            <a:spLocks noChangeArrowheads="1"/>
          </p:cNvSpPr>
          <p:nvPr/>
        </p:nvSpPr>
        <p:spPr bwMode="auto">
          <a:xfrm>
            <a:off x="5349411" y="339502"/>
            <a:ext cx="3743325" cy="701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八</a:t>
            </a:r>
            <a:r>
              <a:rPr lang="zh-CN" altLang="en-US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年级数学上（</a:t>
            </a:r>
            <a:r>
              <a:rPr lang="en-US" altLang="zh-CN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endParaRPr lang="zh-CN" altLang="en-US" sz="2000">
              <a:solidFill>
                <a:schemeClr val="accent1"/>
              </a:solidFill>
              <a:latin typeface="华文细黑" pitchFamily="2" charset="-122"/>
              <a:ea typeface="华文细黑" pitchFamily="2" charset="-122"/>
            </a:endParaRPr>
          </a:p>
          <a:p>
            <a:r>
              <a:rPr lang="zh-CN" altLang="en-US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            教学课件</a:t>
            </a:r>
          </a:p>
        </p:txBody>
      </p:sp>
      <p:sp>
        <p:nvSpPr>
          <p:cNvPr id="34" name="矩形 33"/>
          <p:cNvSpPr/>
          <p:nvPr/>
        </p:nvSpPr>
        <p:spPr>
          <a:xfrm>
            <a:off x="0" y="4299942"/>
            <a:ext cx="9144000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MH_Other_10"/>
          <p:cNvSpPr>
            <a:spLocks noChangeArrowheads="1"/>
          </p:cNvSpPr>
          <p:nvPr/>
        </p:nvSpPr>
        <p:spPr bwMode="auto">
          <a:xfrm>
            <a:off x="2033588" y="1262062"/>
            <a:ext cx="88900" cy="66675"/>
          </a:xfrm>
          <a:custGeom>
            <a:gdLst>
              <a:gd name="T0" fmla="*/ 39 w 43"/>
              <a:gd name="T1" fmla="*/ 18 h 44"/>
              <a:gd name="T2" fmla="*/ 25 w 43"/>
              <a:gd name="T3" fmla="*/ 18 h 44"/>
              <a:gd name="T4" fmla="*/ 25 w 43"/>
              <a:gd name="T5" fmla="*/ 4 h 44"/>
              <a:gd name="T6" fmla="*/ 21 w 43"/>
              <a:gd name="T7" fmla="*/ 0 h 44"/>
              <a:gd name="T8" fmla="*/ 18 w 43"/>
              <a:gd name="T9" fmla="*/ 4 h 44"/>
              <a:gd name="T10" fmla="*/ 18 w 43"/>
              <a:gd name="T11" fmla="*/ 18 h 44"/>
              <a:gd name="T12" fmla="*/ 3 w 43"/>
              <a:gd name="T13" fmla="*/ 18 h 44"/>
              <a:gd name="T14" fmla="*/ 0 w 43"/>
              <a:gd name="T15" fmla="*/ 22 h 44"/>
              <a:gd name="T16" fmla="*/ 3 w 43"/>
              <a:gd name="T17" fmla="*/ 26 h 44"/>
              <a:gd name="T18" fmla="*/ 18 w 43"/>
              <a:gd name="T19" fmla="*/ 26 h 44"/>
              <a:gd name="T20" fmla="*/ 18 w 43"/>
              <a:gd name="T21" fmla="*/ 40 h 44"/>
              <a:gd name="T22" fmla="*/ 21 w 43"/>
              <a:gd name="T23" fmla="*/ 44 h 44"/>
              <a:gd name="T24" fmla="*/ 25 w 43"/>
              <a:gd name="T25" fmla="*/ 40 h 44"/>
              <a:gd name="T26" fmla="*/ 25 w 43"/>
              <a:gd name="T27" fmla="*/ 26 h 44"/>
              <a:gd name="T28" fmla="*/ 39 w 43"/>
              <a:gd name="T29" fmla="*/ 26 h 44"/>
              <a:gd name="T30" fmla="*/ 43 w 43"/>
              <a:gd name="T31" fmla="*/ 22 h 44"/>
              <a:gd name="T32" fmla="*/ 39 w 43"/>
              <a:gd name="T33" fmla="*/ 18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3" h="44">
                <a:moveTo>
                  <a:pt x="39" y="18"/>
                </a:moveTo>
                <a:cubicBezTo>
                  <a:pt x="25" y="18"/>
                  <a:pt x="25" y="18"/>
                  <a:pt x="25" y="18"/>
                </a:cubicBezTo>
                <a:cubicBezTo>
                  <a:pt x="25" y="4"/>
                  <a:pt x="25" y="4"/>
                  <a:pt x="25" y="4"/>
                </a:cubicBezTo>
                <a:cubicBezTo>
                  <a:pt x="25" y="2"/>
                  <a:pt x="23" y="0"/>
                  <a:pt x="21" y="0"/>
                </a:cubicBezTo>
                <a:cubicBezTo>
                  <a:pt x="19" y="0"/>
                  <a:pt x="18" y="2"/>
                  <a:pt x="18" y="4"/>
                </a:cubicBezTo>
                <a:cubicBezTo>
                  <a:pt x="18" y="18"/>
                  <a:pt x="18" y="18"/>
                  <a:pt x="18" y="18"/>
                </a:cubicBezTo>
                <a:cubicBezTo>
                  <a:pt x="3" y="18"/>
                  <a:pt x="3" y="18"/>
                  <a:pt x="3" y="18"/>
                </a:cubicBezTo>
                <a:cubicBezTo>
                  <a:pt x="1" y="18"/>
                  <a:pt x="0" y="20"/>
                  <a:pt x="0" y="22"/>
                </a:cubicBezTo>
                <a:cubicBezTo>
                  <a:pt x="0" y="24"/>
                  <a:pt x="1" y="26"/>
                  <a:pt x="3" y="26"/>
                </a:cubicBezTo>
                <a:cubicBezTo>
                  <a:pt x="18" y="26"/>
                  <a:pt x="18" y="26"/>
                  <a:pt x="18" y="26"/>
                </a:cubicBezTo>
                <a:cubicBezTo>
                  <a:pt x="18" y="40"/>
                  <a:pt x="18" y="40"/>
                  <a:pt x="18" y="40"/>
                </a:cubicBezTo>
                <a:cubicBezTo>
                  <a:pt x="18" y="42"/>
                  <a:pt x="19" y="44"/>
                  <a:pt x="21" y="44"/>
                </a:cubicBezTo>
                <a:cubicBezTo>
                  <a:pt x="23" y="44"/>
                  <a:pt x="25" y="42"/>
                  <a:pt x="25" y="40"/>
                </a:cubicBezTo>
                <a:cubicBezTo>
                  <a:pt x="25" y="26"/>
                  <a:pt x="25" y="26"/>
                  <a:pt x="25" y="26"/>
                </a:cubicBezTo>
                <a:cubicBezTo>
                  <a:pt x="39" y="26"/>
                  <a:pt x="39" y="26"/>
                  <a:pt x="39" y="26"/>
                </a:cubicBezTo>
                <a:cubicBezTo>
                  <a:pt x="41" y="26"/>
                  <a:pt x="43" y="24"/>
                  <a:pt x="43" y="22"/>
                </a:cubicBezTo>
                <a:cubicBezTo>
                  <a:pt x="43" y="20"/>
                  <a:pt x="41" y="18"/>
                  <a:pt x="39" y="18"/>
                </a:cubicBezTo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098" name="Group 10"/>
          <p:cNvGrpSpPr/>
          <p:nvPr/>
        </p:nvGrpSpPr>
        <p:grpSpPr>
          <a:xfrm>
            <a:off x="714375" y="803672"/>
            <a:ext cx="222250" cy="161925"/>
            <a:chOff x="348" y="329"/>
            <a:chExt cx="349" cy="340"/>
          </a:xfrm>
        </p:grpSpPr>
        <p:sp>
          <p:nvSpPr>
            <p:cNvPr id="4099" name="MH_Other_9"/>
            <p:cNvSpPr>
              <a:spLocks noEditPoints="1" noChangeArrowheads="1"/>
            </p:cNvSpPr>
            <p:nvPr/>
          </p:nvSpPr>
          <p:spPr bwMode="auto">
            <a:xfrm>
              <a:off x="348" y="329"/>
              <a:ext cx="349" cy="340"/>
            </a:xfrm>
            <a:custGeom>
              <a:gdLst>
                <a:gd name="T0" fmla="*/ 105 w 108"/>
                <a:gd name="T1" fmla="*/ 95 h 107"/>
                <a:gd name="T2" fmla="*/ 76 w 108"/>
                <a:gd name="T3" fmla="*/ 66 h 107"/>
                <a:gd name="T4" fmla="*/ 83 w 108"/>
                <a:gd name="T5" fmla="*/ 42 h 107"/>
                <a:gd name="T6" fmla="*/ 42 w 108"/>
                <a:gd name="T7" fmla="*/ 0 h 107"/>
                <a:gd name="T8" fmla="*/ 0 w 108"/>
                <a:gd name="T9" fmla="*/ 42 h 107"/>
                <a:gd name="T10" fmla="*/ 42 w 108"/>
                <a:gd name="T11" fmla="*/ 83 h 107"/>
                <a:gd name="T12" fmla="*/ 66 w 108"/>
                <a:gd name="T13" fmla="*/ 76 h 107"/>
                <a:gd name="T14" fmla="*/ 95 w 108"/>
                <a:gd name="T15" fmla="*/ 105 h 107"/>
                <a:gd name="T16" fmla="*/ 100 w 108"/>
                <a:gd name="T17" fmla="*/ 107 h 107"/>
                <a:gd name="T18" fmla="*/ 105 w 108"/>
                <a:gd name="T19" fmla="*/ 105 h 107"/>
                <a:gd name="T20" fmla="*/ 105 w 108"/>
                <a:gd name="T21" fmla="*/ 95 h 107"/>
                <a:gd name="T22" fmla="*/ 7 w 108"/>
                <a:gd name="T23" fmla="*/ 42 h 107"/>
                <a:gd name="T24" fmla="*/ 42 w 108"/>
                <a:gd name="T25" fmla="*/ 7 h 107"/>
                <a:gd name="T26" fmla="*/ 76 w 108"/>
                <a:gd name="T27" fmla="*/ 42 h 107"/>
                <a:gd name="T28" fmla="*/ 42 w 108"/>
                <a:gd name="T29" fmla="*/ 76 h 107"/>
                <a:gd name="T30" fmla="*/ 7 w 108"/>
                <a:gd name="T31" fmla="*/ 42 h 10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8" h="107">
                  <a:moveTo>
                    <a:pt x="105" y="95"/>
                  </a:moveTo>
                  <a:cubicBezTo>
                    <a:pt x="76" y="66"/>
                    <a:pt x="76" y="66"/>
                    <a:pt x="76" y="66"/>
                  </a:cubicBezTo>
                  <a:cubicBezTo>
                    <a:pt x="81" y="59"/>
                    <a:pt x="83" y="51"/>
                    <a:pt x="83" y="42"/>
                  </a:cubicBezTo>
                  <a:cubicBezTo>
                    <a:pt x="83" y="19"/>
                    <a:pt x="65" y="0"/>
                    <a:pt x="42" y="0"/>
                  </a:cubicBezTo>
                  <a:cubicBezTo>
                    <a:pt x="19" y="0"/>
                    <a:pt x="0" y="19"/>
                    <a:pt x="0" y="42"/>
                  </a:cubicBezTo>
                  <a:cubicBezTo>
                    <a:pt x="0" y="65"/>
                    <a:pt x="19" y="83"/>
                    <a:pt x="42" y="83"/>
                  </a:cubicBezTo>
                  <a:cubicBezTo>
                    <a:pt x="51" y="83"/>
                    <a:pt x="59" y="81"/>
                    <a:pt x="66" y="76"/>
                  </a:cubicBezTo>
                  <a:cubicBezTo>
                    <a:pt x="95" y="105"/>
                    <a:pt x="95" y="105"/>
                    <a:pt x="95" y="105"/>
                  </a:cubicBezTo>
                  <a:cubicBezTo>
                    <a:pt x="96" y="106"/>
                    <a:pt x="98" y="107"/>
                    <a:pt x="100" y="107"/>
                  </a:cubicBezTo>
                  <a:cubicBezTo>
                    <a:pt x="101" y="107"/>
                    <a:pt x="103" y="106"/>
                    <a:pt x="105" y="105"/>
                  </a:cubicBezTo>
                  <a:cubicBezTo>
                    <a:pt x="108" y="102"/>
                    <a:pt x="108" y="97"/>
                    <a:pt x="105" y="95"/>
                  </a:cubicBezTo>
                  <a:moveTo>
                    <a:pt x="7" y="42"/>
                  </a:moveTo>
                  <a:cubicBezTo>
                    <a:pt x="7" y="23"/>
                    <a:pt x="23" y="7"/>
                    <a:pt x="42" y="7"/>
                  </a:cubicBezTo>
                  <a:cubicBezTo>
                    <a:pt x="61" y="7"/>
                    <a:pt x="76" y="23"/>
                    <a:pt x="76" y="42"/>
                  </a:cubicBezTo>
                  <a:cubicBezTo>
                    <a:pt x="76" y="61"/>
                    <a:pt x="61" y="76"/>
                    <a:pt x="42" y="76"/>
                  </a:cubicBezTo>
                  <a:cubicBezTo>
                    <a:pt x="23" y="76"/>
                    <a:pt x="7" y="61"/>
                    <a:pt x="7" y="42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00" name="MH_Other_10"/>
            <p:cNvSpPr>
              <a:spLocks noChangeArrowheads="1"/>
            </p:cNvSpPr>
            <p:nvPr/>
          </p:nvSpPr>
          <p:spPr bwMode="auto">
            <a:xfrm>
              <a:off x="428" y="404"/>
              <a:ext cx="140" cy="140"/>
            </a:xfrm>
            <a:custGeom>
              <a:gdLst>
                <a:gd name="T0" fmla="*/ 39 w 43"/>
                <a:gd name="T1" fmla="*/ 18 h 44"/>
                <a:gd name="T2" fmla="*/ 25 w 43"/>
                <a:gd name="T3" fmla="*/ 18 h 44"/>
                <a:gd name="T4" fmla="*/ 25 w 43"/>
                <a:gd name="T5" fmla="*/ 4 h 44"/>
                <a:gd name="T6" fmla="*/ 21 w 43"/>
                <a:gd name="T7" fmla="*/ 0 h 44"/>
                <a:gd name="T8" fmla="*/ 18 w 43"/>
                <a:gd name="T9" fmla="*/ 4 h 44"/>
                <a:gd name="T10" fmla="*/ 18 w 43"/>
                <a:gd name="T11" fmla="*/ 18 h 44"/>
                <a:gd name="T12" fmla="*/ 3 w 43"/>
                <a:gd name="T13" fmla="*/ 18 h 44"/>
                <a:gd name="T14" fmla="*/ 0 w 43"/>
                <a:gd name="T15" fmla="*/ 22 h 44"/>
                <a:gd name="T16" fmla="*/ 3 w 43"/>
                <a:gd name="T17" fmla="*/ 26 h 44"/>
                <a:gd name="T18" fmla="*/ 18 w 43"/>
                <a:gd name="T19" fmla="*/ 26 h 44"/>
                <a:gd name="T20" fmla="*/ 18 w 43"/>
                <a:gd name="T21" fmla="*/ 40 h 44"/>
                <a:gd name="T22" fmla="*/ 21 w 43"/>
                <a:gd name="T23" fmla="*/ 44 h 44"/>
                <a:gd name="T24" fmla="*/ 25 w 43"/>
                <a:gd name="T25" fmla="*/ 40 h 44"/>
                <a:gd name="T26" fmla="*/ 25 w 43"/>
                <a:gd name="T27" fmla="*/ 26 h 44"/>
                <a:gd name="T28" fmla="*/ 39 w 43"/>
                <a:gd name="T29" fmla="*/ 26 h 44"/>
                <a:gd name="T30" fmla="*/ 43 w 43"/>
                <a:gd name="T31" fmla="*/ 22 h 44"/>
                <a:gd name="T32" fmla="*/ 39 w 43"/>
                <a:gd name="T33" fmla="*/ 18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3" h="44">
                  <a:moveTo>
                    <a:pt x="39" y="18"/>
                  </a:moveTo>
                  <a:cubicBezTo>
                    <a:pt x="25" y="18"/>
                    <a:pt x="25" y="18"/>
                    <a:pt x="25" y="18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2"/>
                    <a:pt x="23" y="0"/>
                    <a:pt x="21" y="0"/>
                  </a:cubicBezTo>
                  <a:cubicBezTo>
                    <a:pt x="19" y="0"/>
                    <a:pt x="18" y="2"/>
                    <a:pt x="18" y="4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1" y="18"/>
                    <a:pt x="0" y="20"/>
                    <a:pt x="0" y="22"/>
                  </a:cubicBezTo>
                  <a:cubicBezTo>
                    <a:pt x="0" y="24"/>
                    <a:pt x="1" y="26"/>
                    <a:pt x="3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8" y="42"/>
                    <a:pt x="19" y="44"/>
                    <a:pt x="21" y="44"/>
                  </a:cubicBezTo>
                  <a:cubicBezTo>
                    <a:pt x="23" y="44"/>
                    <a:pt x="25" y="42"/>
                    <a:pt x="25" y="40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39" y="26"/>
                    <a:pt x="39" y="26"/>
                    <a:pt x="39" y="26"/>
                  </a:cubicBezTo>
                  <a:cubicBezTo>
                    <a:pt x="41" y="26"/>
                    <a:pt x="43" y="24"/>
                    <a:pt x="43" y="22"/>
                  </a:cubicBezTo>
                  <a:cubicBezTo>
                    <a:pt x="43" y="20"/>
                    <a:pt x="41" y="18"/>
                    <a:pt x="39" y="18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101" name="MH_SubTitle_4"/>
          <p:cNvSpPr txBox="1">
            <a:spLocks noChangeArrowheads="1"/>
          </p:cNvSpPr>
          <p:nvPr/>
        </p:nvSpPr>
        <p:spPr bwMode="auto">
          <a:xfrm>
            <a:off x="3160713" y="857250"/>
            <a:ext cx="1924050" cy="4750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170" tIns="46990" rIns="90170" bIns="4699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学习目标</a:t>
            </a:r>
          </a:p>
        </p:txBody>
      </p:sp>
      <p:sp>
        <p:nvSpPr>
          <p:cNvPr id="14348" name="文本框 14347"/>
          <p:cNvSpPr txBox="1">
            <a:spLocks noChangeArrowheads="1"/>
          </p:cNvSpPr>
          <p:nvPr/>
        </p:nvSpPr>
        <p:spPr bwMode="auto">
          <a:xfrm>
            <a:off x="765176" y="1641872"/>
            <a:ext cx="7426325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8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能从统计图中获取信息，并求出相关数据的平均数、中位数、众数．（重点）</a:t>
            </a:r>
          </a:p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8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理解并分析平均数、中位数、众数所体现的集中趋势．（难点）</a:t>
            </a: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矩形 80"/>
          <p:cNvSpPr>
            <a:spLocks noChangeArrowheads="1"/>
          </p:cNvSpPr>
          <p:nvPr/>
        </p:nvSpPr>
        <p:spPr bwMode="auto">
          <a:xfrm>
            <a:off x="11113" y="28575"/>
            <a:ext cx="111440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228B8B"/>
                </a:solidFill>
                <a:ea typeface="方正姚体" pitchFamily="2" charset="-122"/>
              </a:rPr>
              <a:t>导入新课</a:t>
            </a:r>
            <a:endParaRPr lang="zh-CN" altLang="en-US">
              <a:solidFill>
                <a:srgbClr val="228B8B"/>
              </a:solidFill>
            </a:endParaRPr>
          </a:p>
        </p:txBody>
      </p:sp>
      <p:sp>
        <p:nvSpPr>
          <p:cNvPr id="5122" name="圆角矩形 31"/>
          <p:cNvSpPr>
            <a:spLocks noChangeArrowheads="1"/>
          </p:cNvSpPr>
          <p:nvPr/>
        </p:nvSpPr>
        <p:spPr bwMode="auto">
          <a:xfrm>
            <a:off x="468313" y="573882"/>
            <a:ext cx="1428750" cy="321469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>
            <a:solidFill>
              <a:srgbClr val="0099FF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回顾与思考</a:t>
            </a:r>
            <a:endParaRPr lang="zh-CN" altLang="en-US" b="1"/>
          </a:p>
        </p:txBody>
      </p:sp>
      <p:sp>
        <p:nvSpPr>
          <p:cNvPr id="2307" name="Text Box 4"/>
          <p:cNvSpPr txBox="1">
            <a:spLocks noChangeArrowheads="1"/>
          </p:cNvSpPr>
          <p:nvPr/>
        </p:nvSpPr>
        <p:spPr bwMode="auto">
          <a:xfrm>
            <a:off x="668338" y="3759994"/>
            <a:ext cx="2076450" cy="138499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体现各项的</a:t>
            </a:r>
            <a:r>
              <a:rPr lang="zh-CN" altLang="en-US" sz="2800">
                <a:latin typeface="黑体" pitchFamily="49" charset="-122"/>
                <a:ea typeface="黑体" panose="02010609060101010101" pitchFamily="49" charset="-122"/>
              </a:rPr>
              <a:t>具体数目</a:t>
            </a:r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3124201" y="3768329"/>
            <a:ext cx="2316163" cy="138499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反映事物的</a:t>
            </a:r>
            <a:r>
              <a:rPr lang="zh-CN" altLang="en-US" sz="2800">
                <a:latin typeface="黑体" pitchFamily="49" charset="-122"/>
                <a:ea typeface="黑体" panose="02010609060101010101" pitchFamily="49" charset="-122"/>
              </a:rPr>
              <a:t>变化趋势</a:t>
            </a:r>
          </a:p>
        </p:txBody>
      </p:sp>
      <p:sp>
        <p:nvSpPr>
          <p:cNvPr id="2309" name="Text Box 6"/>
          <p:cNvSpPr txBox="1">
            <a:spLocks noChangeArrowheads="1"/>
          </p:cNvSpPr>
          <p:nvPr/>
        </p:nvSpPr>
        <p:spPr bwMode="auto">
          <a:xfrm>
            <a:off x="6232526" y="3768329"/>
            <a:ext cx="2455863" cy="1384995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表示各部分</a:t>
            </a:r>
            <a:r>
              <a:rPr lang="zh-CN" altLang="en-US" sz="2800">
                <a:latin typeface="黑体" pitchFamily="49" charset="-122"/>
                <a:ea typeface="黑体" panose="02010609060101010101" pitchFamily="49" charset="-122"/>
              </a:rPr>
              <a:t>所占的百分比</a:t>
            </a:r>
          </a:p>
        </p:txBody>
      </p:sp>
      <p:graphicFrame>
        <p:nvGraphicFramePr>
          <p:cNvPr id="2310" name="Object 1024"/>
          <p:cNvGraphicFramePr>
            <a:graphicFrameLocks noChangeAspect="1"/>
          </p:cNvGraphicFramePr>
          <p:nvPr/>
        </p:nvGraphicFramePr>
        <p:xfrm>
          <a:off x="228600" y="1437085"/>
          <a:ext cx="2681288" cy="23860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3058200" imgH="3637800" progId="MSGraph.Chart.8">
                  <p:embed/>
                </p:oleObj>
              </mc:Choice>
              <mc:Fallback>
                <p:oleObj r:id="rId2" imgW="3058200" imgH="363780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28600" y="1437085"/>
                        <a:ext cx="2681288" cy="23860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11" name="Object 1025"/>
          <p:cNvGraphicFramePr>
            <a:graphicFrameLocks noChangeAspect="1"/>
          </p:cNvGraphicFramePr>
          <p:nvPr/>
        </p:nvGraphicFramePr>
        <p:xfrm>
          <a:off x="2700338" y="1419225"/>
          <a:ext cx="3384550" cy="2286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4" imgW="8121600" imgH="5431320" progId="MSGraph.Chart.8">
                  <p:embed/>
                </p:oleObj>
              </mc:Choice>
              <mc:Fallback>
                <p:oleObj r:id="rId4" imgW="8121600" imgH="543132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700338" y="1419225"/>
                        <a:ext cx="3384550" cy="2286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12" name="Object 1026"/>
          <p:cNvGraphicFramePr>
            <a:graphicFrameLocks noChangeAspect="1"/>
          </p:cNvGraphicFramePr>
          <p:nvPr/>
        </p:nvGraphicFramePr>
        <p:xfrm>
          <a:off x="6096000" y="1059656"/>
          <a:ext cx="2592388" cy="25860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6" imgW="8121600" imgH="5329800" progId="MSGraph.Chart.8">
                  <p:embed/>
                </p:oleObj>
              </mc:Choice>
              <mc:Fallback>
                <p:oleObj r:id="rId6" imgW="8121600" imgH="532980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096000" y="1059656"/>
                        <a:ext cx="2592388" cy="2586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13" name="文本框 2312"/>
          <p:cNvSpPr txBox="1">
            <a:spLocks noChangeArrowheads="1"/>
          </p:cNvSpPr>
          <p:nvPr/>
        </p:nvSpPr>
        <p:spPr bwMode="auto">
          <a:xfrm>
            <a:off x="838200" y="1006079"/>
            <a:ext cx="77406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/>
                </a:solidFill>
                <a:ea typeface="黑体" panose="02010609060101010101" pitchFamily="49" charset="-122"/>
              </a:rPr>
              <a:t>我们学习过的</a:t>
            </a:r>
            <a:r>
              <a:rPr lang="zh-CN" altLang="en-US" sz="2800">
                <a:ea typeface="黑体" panose="02010609060101010101" pitchFamily="49" charset="-122"/>
              </a:rPr>
              <a:t>统计图</a:t>
            </a:r>
            <a:r>
              <a:rPr lang="zh-CN" altLang="en-US" sz="2800">
                <a:solidFill>
                  <a:schemeClr val="tx1"/>
                </a:solidFill>
                <a:ea typeface="黑体" panose="02010609060101010101" pitchFamily="49" charset="-122"/>
              </a:rPr>
              <a:t>都有哪些？各自的特点呢？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ur="200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3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2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2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07" grpId="0"/>
      <p:bldP spid="18437" grpId="0"/>
      <p:bldP spid="2309" grpId="0"/>
      <p:bldOleChart spid="2310" grpId="0"/>
      <p:bldOleChart spid="2311" grpId="0"/>
      <p:bldOleChart spid="23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矩形 80"/>
          <p:cNvSpPr>
            <a:spLocks noChangeArrowheads="1"/>
          </p:cNvSpPr>
          <p:nvPr/>
        </p:nvSpPr>
        <p:spPr bwMode="auto">
          <a:xfrm>
            <a:off x="11113" y="28575"/>
            <a:ext cx="111440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228B8B"/>
                </a:solidFill>
                <a:ea typeface="方正姚体" pitchFamily="2" charset="-122"/>
              </a:rPr>
              <a:t>讲授新课</a:t>
            </a:r>
            <a:endParaRPr lang="zh-CN" altLang="en-US">
              <a:solidFill>
                <a:srgbClr val="228B8B"/>
              </a:solidFill>
            </a:endParaRPr>
          </a:p>
        </p:txBody>
      </p:sp>
      <p:grpSp>
        <p:nvGrpSpPr>
          <p:cNvPr id="7170" name="组合 6147"/>
          <p:cNvGrpSpPr/>
          <p:nvPr/>
        </p:nvGrpSpPr>
        <p:grpSpPr>
          <a:xfrm>
            <a:off x="325439" y="304800"/>
            <a:ext cx="6128374" cy="739140"/>
            <a:chExt cx="9653" cy="1552"/>
          </a:xfrm>
        </p:grpSpPr>
        <p:sp>
          <p:nvSpPr>
            <p:cNvPr id="7171" name="矩形 7"/>
            <p:cNvSpPr>
              <a:spLocks noChangeArrowheads="1"/>
            </p:cNvSpPr>
            <p:nvPr/>
          </p:nvSpPr>
          <p:spPr bwMode="auto">
            <a:xfrm>
              <a:off x="882" y="0"/>
              <a:ext cx="2634" cy="1200"/>
            </a:xfrm>
            <a:custGeom>
              <a:gdLst>
                <a:gd name="T0" fmla="*/ 0 w 2520280"/>
                <a:gd name="T1" fmla="*/ 1872208 h 1872208"/>
                <a:gd name="T2" fmla="*/ 2520280 w 2520280"/>
                <a:gd name="T3" fmla="*/ 1872208 h 1872208"/>
                <a:gd name="T4" fmla="*/ 0 w 2520280"/>
                <a:gd name="T5" fmla="*/ 1872208 h 1872208"/>
                <a:gd name="T6" fmla="*/ 0 w 2520280"/>
                <a:gd name="T7" fmla="*/ 0 h 1872208"/>
                <a:gd name="T8" fmla="*/ 916 w 2520280"/>
                <a:gd name="T9" fmla="*/ 0 h 1872208"/>
                <a:gd name="T10" fmla="*/ 0 w 2520280"/>
                <a:gd name="T11" fmla="*/ 0 h 18722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20280" h="1872208">
                  <a:moveTo>
                    <a:pt x="0" y="1872208"/>
                  </a:moveTo>
                  <a:lnTo>
                    <a:pt x="2520280" y="1872208"/>
                  </a:lnTo>
                  <a:lnTo>
                    <a:pt x="0" y="1872208"/>
                  </a:lnTo>
                  <a:close/>
                  <a:moveTo>
                    <a:pt x="0" y="0"/>
                  </a:moveTo>
                  <a:lnTo>
                    <a:pt x="916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sq">
              <a:solidFill>
                <a:srgbClr val="DDDDDD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72" name="任意多边形 16"/>
            <p:cNvSpPr>
              <a:spLocks noChangeArrowheads="1"/>
            </p:cNvSpPr>
            <p:nvPr/>
          </p:nvSpPr>
          <p:spPr bwMode="auto">
            <a:xfrm>
              <a:off x="0" y="454"/>
              <a:ext cx="826" cy="760"/>
            </a:xfrm>
            <a:custGeom>
              <a:gdLst>
                <a:gd name="T0" fmla="*/ 0 w 696310"/>
                <a:gd name="T1" fmla="*/ 0 h 696310"/>
                <a:gd name="T2" fmla="*/ 459827 w 696310"/>
                <a:gd name="T3" fmla="*/ 0 h 696310"/>
                <a:gd name="T4" fmla="*/ 459827 w 696310"/>
                <a:gd name="T5" fmla="*/ 236483 h 696310"/>
                <a:gd name="T6" fmla="*/ 696310 w 696310"/>
                <a:gd name="T7" fmla="*/ 236483 h 696310"/>
                <a:gd name="T8" fmla="*/ 696310 w 696310"/>
                <a:gd name="T9" fmla="*/ 696310 h 696310"/>
                <a:gd name="T10" fmla="*/ 0 w 696310"/>
                <a:gd name="T11" fmla="*/ 696310 h 696310"/>
                <a:gd name="T12" fmla="*/ 0 w 696310"/>
                <a:gd name="T13" fmla="*/ 0 h 6963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96310" h="696310">
                  <a:moveTo>
                    <a:pt x="0" y="0"/>
                  </a:moveTo>
                  <a:lnTo>
                    <a:pt x="459827" y="0"/>
                  </a:lnTo>
                  <a:lnTo>
                    <a:pt x="459827" y="236483"/>
                  </a:lnTo>
                  <a:lnTo>
                    <a:pt x="696310" y="236483"/>
                  </a:lnTo>
                  <a:lnTo>
                    <a:pt x="696310" y="696310"/>
                  </a:lnTo>
                  <a:lnTo>
                    <a:pt x="0" y="6963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73" name="矩形 17"/>
            <p:cNvSpPr>
              <a:spLocks noChangeArrowheads="1"/>
            </p:cNvSpPr>
            <p:nvPr/>
          </p:nvSpPr>
          <p:spPr bwMode="auto">
            <a:xfrm>
              <a:off x="570" y="374"/>
              <a:ext cx="258" cy="265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215900" rIns="179705" bIns="0" anchor="ctr"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400">
                <a:solidFill>
                  <a:srgbClr val="FFFFFF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7174" name="文本框 6151"/>
            <p:cNvSpPr txBox="1">
              <a:spLocks noChangeArrowheads="1"/>
            </p:cNvSpPr>
            <p:nvPr/>
          </p:nvSpPr>
          <p:spPr bwMode="auto">
            <a:xfrm>
              <a:off x="878" y="432"/>
              <a:ext cx="8775" cy="10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rgbClr val="006666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宋体" panose="02010600030101010101" pitchFamily="2" charset="-122"/>
                </a:rPr>
                <a:t>从折线统计图分析数据的集中趋势</a:t>
              </a:r>
            </a:p>
          </p:txBody>
        </p:sp>
        <p:sp>
          <p:nvSpPr>
            <p:cNvPr id="7175" name="文本框 6152"/>
            <p:cNvSpPr txBox="1">
              <a:spLocks noChangeArrowheads="1"/>
            </p:cNvSpPr>
            <p:nvPr/>
          </p:nvSpPr>
          <p:spPr bwMode="auto">
            <a:xfrm>
              <a:off x="0" y="453"/>
              <a:ext cx="872" cy="10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accent1"/>
                  </a:solidFill>
                  <a:ea typeface="微软雅黑" panose="020b0503020204020204" pitchFamily="34" charset="-122"/>
                </a:rPr>
                <a:t>一</a:t>
              </a:r>
            </a:p>
          </p:txBody>
        </p:sp>
      </p:grpSp>
      <p:sp>
        <p:nvSpPr>
          <p:cNvPr id="7176" name="Rectangle 5"/>
          <p:cNvSpPr>
            <a:spLocks noChangeArrowheads="1"/>
          </p:cNvSpPr>
          <p:nvPr/>
        </p:nvSpPr>
        <p:spPr bwMode="auto">
          <a:xfrm>
            <a:off x="196875" y="1152164"/>
            <a:ext cx="4452938" cy="1875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04800">
              <a:lnSpc>
                <a:spcPct val="125000"/>
              </a:lnSpc>
            </a:pPr>
            <a:r>
              <a:rPr lang="zh-CN" altLang="en-US" sz="2400">
                <a:solidFill>
                  <a:srgbClr val="269999"/>
                </a:solidFill>
                <a:latin typeface="黑体" pitchFamily="49" charset="-122"/>
                <a:ea typeface="黑体" panose="02010609060101010101" pitchFamily="49" charset="-122"/>
              </a:rPr>
              <a:t>问题</a:t>
            </a:r>
            <a:r>
              <a:rPr lang="en-US" altLang="zh-CN" sz="2400">
                <a:solidFill>
                  <a:srgbClr val="269999"/>
                </a:solidFill>
                <a:latin typeface="黑体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400">
                <a:solidFill>
                  <a:srgbClr val="269999"/>
                </a:solidFill>
                <a:latin typeface="黑体" pitchFamily="49" charset="-122"/>
                <a:ea typeface="黑体" panose="02010609060101010101" pitchFamily="49" charset="-122"/>
              </a:rPr>
              <a:t>：</a:t>
            </a:r>
            <a:r>
              <a:rPr lang="zh-CN" altLang="en-US" sz="24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为了检查面包的质量是否达标，随机抽取同种规格的面包</a:t>
            </a:r>
            <a:r>
              <a:rPr lang="en-US" altLang="zh-CN" sz="24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10</a:t>
            </a:r>
            <a:r>
              <a:rPr lang="zh-CN" altLang="en-US" sz="24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个，这</a:t>
            </a:r>
            <a:r>
              <a:rPr lang="en-US" altLang="zh-CN" sz="24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10</a:t>
            </a:r>
            <a:r>
              <a:rPr lang="zh-CN" altLang="en-US" sz="24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个面包的质量如图所示</a:t>
            </a:r>
            <a:r>
              <a:rPr lang="en-US" altLang="zh-CN" sz="24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.</a:t>
            </a:r>
          </a:p>
        </p:txBody>
      </p:sp>
      <p:sp>
        <p:nvSpPr>
          <p:cNvPr id="7177" name="Rectangle 20"/>
          <p:cNvSpPr>
            <a:spLocks noChangeArrowheads="1"/>
          </p:cNvSpPr>
          <p:nvPr/>
        </p:nvSpPr>
        <p:spPr bwMode="auto">
          <a:xfrm>
            <a:off x="314325" y="3448050"/>
            <a:ext cx="8515350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（1）这10个面包质量的众数是（     ）、中位数是</a:t>
            </a:r>
            <a:r>
              <a:rPr lang="en-US" altLang="zh-CN" sz="24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(</a:t>
            </a:r>
            <a:r>
              <a:rPr lang="zh-CN" altLang="en-US" sz="24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     ）；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（2）估计这10个面包的平均质量，再具体算一算，看看你的估计水平如何</a:t>
            </a:r>
            <a:r>
              <a:rPr lang="en-US" altLang="zh-CN" sz="24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.</a:t>
            </a:r>
          </a:p>
        </p:txBody>
      </p:sp>
      <p:sp>
        <p:nvSpPr>
          <p:cNvPr id="9221" name="文本框 9220"/>
          <p:cNvSpPr txBox="1">
            <a:spLocks noChangeArrowheads="1"/>
          </p:cNvSpPr>
          <p:nvPr/>
        </p:nvSpPr>
        <p:spPr bwMode="auto">
          <a:xfrm>
            <a:off x="4783138" y="3543300"/>
            <a:ext cx="12954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>
                <a:latin typeface="黑体" pitchFamily="49" charset="-122"/>
                <a:ea typeface="黑体" panose="02010609060101010101" pitchFamily="49" charset="-122"/>
              </a:rPr>
              <a:t>100</a:t>
            </a:r>
            <a:r>
              <a:rPr lang="zh-CN" altLang="en-US" sz="2400">
                <a:latin typeface="黑体" pitchFamily="49" charset="-122"/>
                <a:ea typeface="黑体" panose="02010609060101010101" pitchFamily="49" charset="-122"/>
              </a:rPr>
              <a:t>克</a:t>
            </a:r>
          </a:p>
        </p:txBody>
      </p:sp>
      <p:sp>
        <p:nvSpPr>
          <p:cNvPr id="9222" name="文本框 9221"/>
          <p:cNvSpPr txBox="1">
            <a:spLocks noChangeArrowheads="1"/>
          </p:cNvSpPr>
          <p:nvPr/>
        </p:nvSpPr>
        <p:spPr bwMode="auto">
          <a:xfrm>
            <a:off x="7523163" y="3543300"/>
            <a:ext cx="12954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>
                <a:latin typeface="黑体" pitchFamily="49" charset="-122"/>
                <a:ea typeface="黑体" panose="02010609060101010101" pitchFamily="49" charset="-122"/>
              </a:rPr>
              <a:t>100</a:t>
            </a:r>
            <a:r>
              <a:rPr lang="zh-CN" altLang="en-US" sz="2400">
                <a:latin typeface="黑体" pitchFamily="49" charset="-122"/>
                <a:ea typeface="黑体" panose="02010609060101010101" pitchFamily="49" charset="-122"/>
              </a:rPr>
              <a:t>克</a:t>
            </a:r>
          </a:p>
        </p:txBody>
      </p:sp>
      <p:sp>
        <p:nvSpPr>
          <p:cNvPr id="9223" name="文本框 9222"/>
          <p:cNvSpPr txBox="1">
            <a:spLocks noChangeArrowheads="1"/>
          </p:cNvSpPr>
          <p:nvPr/>
        </p:nvSpPr>
        <p:spPr bwMode="auto">
          <a:xfrm>
            <a:off x="2557463" y="4339829"/>
            <a:ext cx="13716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>
                <a:latin typeface="黑体" pitchFamily="49" charset="-122"/>
                <a:ea typeface="黑体" panose="02010609060101010101" pitchFamily="49" charset="-122"/>
              </a:rPr>
              <a:t>99.8</a:t>
            </a:r>
            <a:r>
              <a:rPr lang="zh-CN" altLang="en-US" sz="2400">
                <a:latin typeface="黑体" pitchFamily="49" charset="-122"/>
                <a:ea typeface="黑体" panose="02010609060101010101" pitchFamily="49" charset="-122"/>
              </a:rPr>
              <a:t>克</a:t>
            </a:r>
          </a:p>
        </p:txBody>
      </p:sp>
      <p:grpSp>
        <p:nvGrpSpPr>
          <p:cNvPr id="7181" name="组合 9223"/>
          <p:cNvGrpSpPr/>
          <p:nvPr/>
        </p:nvGrpSpPr>
        <p:grpSpPr>
          <a:xfrm>
            <a:off x="4754564" y="973932"/>
            <a:ext cx="4237037" cy="2569369"/>
            <a:chExt cx="7307" cy="6237"/>
          </a:xfrm>
        </p:grpSpPr>
        <p:pic>
          <p:nvPicPr>
            <p:cNvPr id="7182" name="Picture 19" descr="无标题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7307" cy="62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183" name="文本框 9225"/>
            <p:cNvSpPr txBox="1">
              <a:spLocks noChangeArrowheads="1"/>
            </p:cNvSpPr>
            <p:nvPr/>
          </p:nvSpPr>
          <p:spPr bwMode="auto">
            <a:xfrm>
              <a:off x="566" y="2835"/>
              <a:ext cx="1125" cy="1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rgbClr val="0000FF"/>
                  </a:solidFill>
                  <a:latin typeface="黑体" pitchFamily="49" charset="-122"/>
                  <a:ea typeface="黑体" panose="02010609060101010101" pitchFamily="49" charset="-122"/>
                </a:rPr>
                <a:t>101</a:t>
              </a:r>
            </a:p>
          </p:txBody>
        </p:sp>
        <p:sp>
          <p:nvSpPr>
            <p:cNvPr id="7184" name="文本框 9226"/>
            <p:cNvSpPr txBox="1">
              <a:spLocks noChangeArrowheads="1"/>
            </p:cNvSpPr>
            <p:nvPr/>
          </p:nvSpPr>
          <p:spPr bwMode="auto">
            <a:xfrm>
              <a:off x="907" y="1588"/>
              <a:ext cx="1125" cy="1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rgbClr val="0000FF"/>
                  </a:solidFill>
                  <a:latin typeface="黑体" pitchFamily="49" charset="-122"/>
                  <a:ea typeface="黑体" panose="02010609060101010101" pitchFamily="49" charset="-122"/>
                </a:rPr>
                <a:t>105</a:t>
              </a:r>
            </a:p>
          </p:txBody>
        </p:sp>
        <p:sp>
          <p:nvSpPr>
            <p:cNvPr id="7185" name="文本框 9227"/>
            <p:cNvSpPr txBox="1">
              <a:spLocks noChangeArrowheads="1"/>
            </p:cNvSpPr>
            <p:nvPr/>
          </p:nvSpPr>
          <p:spPr bwMode="auto">
            <a:xfrm>
              <a:off x="1700" y="3742"/>
              <a:ext cx="1125" cy="1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rgbClr val="0000FF"/>
                  </a:solidFill>
                  <a:latin typeface="黑体" pitchFamily="49" charset="-122"/>
                  <a:ea typeface="黑体" panose="02010609060101010101" pitchFamily="49" charset="-122"/>
                </a:rPr>
                <a:t>98</a:t>
              </a:r>
            </a:p>
          </p:txBody>
        </p:sp>
        <p:sp>
          <p:nvSpPr>
            <p:cNvPr id="7186" name="文本框 9228"/>
            <p:cNvSpPr txBox="1">
              <a:spLocks noChangeArrowheads="1"/>
            </p:cNvSpPr>
            <p:nvPr/>
          </p:nvSpPr>
          <p:spPr bwMode="auto">
            <a:xfrm>
              <a:off x="2154" y="3062"/>
              <a:ext cx="1125" cy="1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rgbClr val="0000FF"/>
                  </a:solidFill>
                  <a:latin typeface="黑体" pitchFamily="49" charset="-122"/>
                  <a:ea typeface="黑体" panose="02010609060101010101" pitchFamily="49" charset="-122"/>
                </a:rPr>
                <a:t>100</a:t>
              </a:r>
            </a:p>
          </p:txBody>
        </p:sp>
        <p:sp>
          <p:nvSpPr>
            <p:cNvPr id="7187" name="文本框 9229"/>
            <p:cNvSpPr txBox="1">
              <a:spLocks noChangeArrowheads="1"/>
            </p:cNvSpPr>
            <p:nvPr/>
          </p:nvSpPr>
          <p:spPr bwMode="auto">
            <a:xfrm>
              <a:off x="2494" y="2268"/>
              <a:ext cx="1125" cy="1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rgbClr val="0000FF"/>
                  </a:solidFill>
                  <a:latin typeface="黑体" pitchFamily="49" charset="-122"/>
                  <a:ea typeface="黑体" panose="02010609060101010101" pitchFamily="49" charset="-122"/>
                </a:rPr>
                <a:t>103</a:t>
              </a:r>
            </a:p>
          </p:txBody>
        </p:sp>
        <p:sp>
          <p:nvSpPr>
            <p:cNvPr id="7188" name="文本框 9230"/>
            <p:cNvSpPr txBox="1">
              <a:spLocks noChangeArrowheads="1"/>
            </p:cNvSpPr>
            <p:nvPr/>
          </p:nvSpPr>
          <p:spPr bwMode="auto">
            <a:xfrm>
              <a:off x="3628" y="3062"/>
              <a:ext cx="1125" cy="1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rgbClr val="0000FF"/>
                  </a:solidFill>
                  <a:latin typeface="黑体" pitchFamily="49" charset="-122"/>
                  <a:ea typeface="黑体" panose="02010609060101010101" pitchFamily="49" charset="-122"/>
                </a:rPr>
                <a:t>100</a:t>
              </a:r>
            </a:p>
          </p:txBody>
        </p:sp>
        <p:sp>
          <p:nvSpPr>
            <p:cNvPr id="7189" name="文本框 9231"/>
            <p:cNvSpPr txBox="1">
              <a:spLocks noChangeArrowheads="1"/>
            </p:cNvSpPr>
            <p:nvPr/>
          </p:nvSpPr>
          <p:spPr bwMode="auto">
            <a:xfrm>
              <a:off x="5102" y="3062"/>
              <a:ext cx="1125" cy="1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rgbClr val="0000FF"/>
                  </a:solidFill>
                  <a:latin typeface="黑体" pitchFamily="49" charset="-122"/>
                  <a:ea typeface="黑体" panose="02010609060101010101" pitchFamily="49" charset="-122"/>
                </a:rPr>
                <a:t>100</a:t>
              </a:r>
            </a:p>
          </p:txBody>
        </p:sp>
        <p:sp>
          <p:nvSpPr>
            <p:cNvPr id="7190" name="文本框 9232"/>
            <p:cNvSpPr txBox="1">
              <a:spLocks noChangeArrowheads="1"/>
            </p:cNvSpPr>
            <p:nvPr/>
          </p:nvSpPr>
          <p:spPr bwMode="auto">
            <a:xfrm>
              <a:off x="4422" y="3402"/>
              <a:ext cx="1134" cy="1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rgbClr val="0000FF"/>
                  </a:solidFill>
                  <a:latin typeface="黑体" pitchFamily="49" charset="-122"/>
                  <a:ea typeface="黑体" panose="02010609060101010101" pitchFamily="49" charset="-122"/>
                </a:rPr>
                <a:t>99</a:t>
              </a:r>
            </a:p>
          </p:txBody>
        </p:sp>
        <p:sp>
          <p:nvSpPr>
            <p:cNvPr id="7191" name="文本框 9233"/>
            <p:cNvSpPr txBox="1">
              <a:spLocks noChangeArrowheads="1"/>
            </p:cNvSpPr>
            <p:nvPr/>
          </p:nvSpPr>
          <p:spPr bwMode="auto">
            <a:xfrm>
              <a:off x="4762" y="3969"/>
              <a:ext cx="1125" cy="1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rgbClr val="0000FF"/>
                  </a:solidFill>
                  <a:latin typeface="黑体" pitchFamily="49" charset="-122"/>
                  <a:ea typeface="黑体" panose="02010609060101010101" pitchFamily="49" charset="-122"/>
                </a:rPr>
                <a:t>97</a:t>
              </a:r>
            </a:p>
          </p:txBody>
        </p:sp>
        <p:sp>
          <p:nvSpPr>
            <p:cNvPr id="7192" name="文本框 9234"/>
            <p:cNvSpPr txBox="1">
              <a:spLocks noChangeArrowheads="1"/>
            </p:cNvSpPr>
            <p:nvPr/>
          </p:nvSpPr>
          <p:spPr bwMode="auto">
            <a:xfrm>
              <a:off x="3288" y="4536"/>
              <a:ext cx="1125" cy="1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rgbClr val="0000FF"/>
                  </a:solidFill>
                  <a:latin typeface="黑体" pitchFamily="49" charset="-122"/>
                  <a:ea typeface="黑体" panose="02010609060101010101" pitchFamily="49" charset="-122"/>
                </a:rPr>
                <a:t>95</a:t>
              </a:r>
            </a:p>
          </p:txBody>
        </p:sp>
      </p:grpSp>
      <p:sp>
        <p:nvSpPr>
          <p:cNvPr id="22" name="AutoShape 14"/>
          <p:cNvSpPr>
            <a:spLocks noChangeArrowheads="1"/>
          </p:cNvSpPr>
          <p:nvPr/>
        </p:nvSpPr>
        <p:spPr bwMode="auto">
          <a:xfrm>
            <a:off x="4854576" y="1600201"/>
            <a:ext cx="4037013" cy="1584722"/>
          </a:xfrm>
          <a:prstGeom prst="wedgeRoundRectCallout">
            <a:avLst>
              <a:gd name="adj1" fmla="val -99893"/>
              <a:gd name="adj2" fmla="val 129558"/>
              <a:gd name="adj3" fmla="val 16667"/>
            </a:avLst>
          </a:prstGeom>
          <a:solidFill>
            <a:srgbClr val="FFFFD9"/>
          </a:solidFill>
          <a:ln w="25400">
            <a:solidFill>
              <a:srgbClr val="00B0F0">
                <a:alpha val="46000"/>
              </a:srgbClr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defRPr/>
            </a:pPr>
            <a:r>
              <a:rPr lang="zh-CN" altLang="en-US" sz="2400" noProof="1">
                <a:solidFill>
                  <a:srgbClr val="0033CC"/>
                </a:solidFill>
                <a:latin typeface="黑体" pitchFamily="49" charset="-122"/>
                <a:ea typeface="黑体" panose="02010609060101010101" pitchFamily="49" charset="-122"/>
                <a:cs typeface="+mn-ea"/>
                <a:sym typeface="+mn-ea"/>
              </a:rPr>
              <a:t>借助统计图描述数据的集中趋势时，要养成</a:t>
            </a:r>
            <a:r>
              <a:rPr lang="zh-CN" altLang="en-US" sz="2400" noProof="1">
                <a:latin typeface="黑体" pitchFamily="49" charset="-122"/>
                <a:ea typeface="黑体" panose="02010609060101010101" pitchFamily="49" charset="-122"/>
                <a:cs typeface="+mn-ea"/>
                <a:sym typeface="+mn-ea"/>
              </a:rPr>
              <a:t>先直觉估计，后精确计算</a:t>
            </a:r>
            <a:r>
              <a:rPr lang="zh-CN" altLang="en-US" sz="2400" noProof="1">
                <a:solidFill>
                  <a:srgbClr val="0033CC"/>
                </a:solidFill>
                <a:latin typeface="黑体" pitchFamily="49" charset="-122"/>
                <a:ea typeface="黑体" panose="02010609060101010101" pitchFamily="49" charset="-122"/>
                <a:cs typeface="+mn-ea"/>
                <a:sym typeface="+mn-ea"/>
              </a:rPr>
              <a:t>进行验证的好习惯</a:t>
            </a:r>
            <a:r>
              <a:rPr lang="en-US" altLang="zh-CN" sz="2400" noProof="1">
                <a:solidFill>
                  <a:srgbClr val="0033CC"/>
                </a:solidFill>
                <a:latin typeface="黑体" pitchFamily="49" charset="-122"/>
                <a:ea typeface="黑体" panose="02010609060101010101" pitchFamily="49" charset="-122"/>
                <a:cs typeface="+mn-ea"/>
                <a:sym typeface="+mn-ea"/>
              </a:rPr>
              <a:t>.</a:t>
            </a:r>
            <a:endParaRPr lang="en-US" altLang="zh-CN" sz="2400">
              <a:solidFill>
                <a:srgbClr val="0033CC"/>
              </a:solidFill>
              <a:latin typeface="黑体" pitchFamily="49" charset="-122"/>
              <a:ea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1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70" decel="100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770" decel="100000"/>
                                        <p:tgtEl>
                                          <p:spTgt spid="2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2" dur="77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" dur="77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/>
      <p:bldP spid="9222" grpId="0"/>
      <p:bldP spid="9223" grpId="0"/>
      <p:bldP spid="2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https://d.book118.com/927155112156006046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演示文稿1" id="{11934D07-9902-4280-ABF9-2FE07C3AE1A5}" vid="{87782EAB-3497-4ED0-AAFF-99308829BE0F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默认设计模板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1" fontAlgn="base" latinLnBrk="0" hangingPunct="1">
          <ns0:spcBef>
            <ns0:spcPct val="0"/>
          </ns0:spcBef>
          <ns0:spcAft>
            <ns0:spcPct val="0"/>
          </ns0:spcAft>
          <ns0:buClrTx/>
          <ns0:buSzTx/>
          <ns0:buFont typeface="Arial" panose="020B0604020202020204" pitchFamily="34" charset="0"/>
          <ns0:buNone/>
          <ns0:defRPr kumimoji="0" lang="zh-CN" sz="1800" b="0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panose="020B0604020202020204" pitchFamily="34" charset="0"/>
            <ns0:ea typeface="宋体" panose="02010600030101010101" pitchFamily="2" charset="-122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1" fontAlgn="base" latinLnBrk="0" hangingPunct="1">
          <ns0:spcBef>
            <ns0:spcPct val="0"/>
          </ns0:spcBef>
          <ns0:spcAft>
            <ns0:spcPct val="0"/>
          </ns0:spcAft>
          <ns0:buClrTx/>
          <ns0:buSzTx/>
          <ns0:buFont typeface="Arial" panose="020B0604020202020204" pitchFamily="34" charset="0"/>
          <ns0:buNone/>
          <ns0:defRPr kumimoji="0" lang="zh-CN" sz="1800" b="0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panose="020B0604020202020204" pitchFamily="34" charset="0"/>
            <ns0:ea typeface="宋体" panose="02010600030101010101" pitchFamily="2" charset="-122"/>
          </ns0:defRPr>
        </ns0:defPPr>
      </ns0:lstStyle>
    </ns0:lnDef>
  </ns0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3">
      <vt:lpstr>Arial</vt:lpstr>
      <vt:lpstr>Calibri</vt:lpstr>
      <vt:lpstr>Calibri Light</vt:lpstr>
      <vt:lpstr>宋体</vt:lpstr>
      <vt:lpstr>黑体</vt:lpstr>
      <vt:lpstr>微软雅黑</vt:lpstr>
      <vt:lpstr>Adobe 黑体 Std R</vt:lpstr>
      <vt:lpstr>Times New Roman</vt:lpstr>
      <vt:lpstr>NEU-BZ-S92</vt:lpstr>
      <vt:lpstr>方正书宋_GBK</vt:lpstr>
      <vt:lpstr>楷体</vt:lpstr>
      <vt:lpstr>华文细黑</vt:lpstr>
      <vt:lpstr>方正姚体</vt:lpstr>
      <vt:lpstr>Office Theme</vt:lpstr>
      <vt:lpstr>从统计图分析数据的集中趋势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2024-09-22T04:51:58.980</cp:lastPrinted>
  <dcterms:created xsi:type="dcterms:W3CDTF">2024-09-21T20:51:59Z</dcterms:created>
  <dcterms:modified xsi:type="dcterms:W3CDTF">2024-09-21T20:52:00Z</dcterms:modified>
</cp:coreProperties>
</file>