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71BA31-E2EA-489A-B1B6-F468706CBB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912B48-CAB3-48DB-BAF3-E69C842745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86471E-312E-4314-969C-D4776F4593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EEDBC3-BC3B-43F9-BB21-87235B9F99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E8816D-922D-4DD9-96BF-1B270C6E4E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E5A52D-6697-47EC-BD3B-A83CE45D6A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1B8E84-7FC3-4192-8429-583C8F1E88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29F5F3-4662-476A-A5AA-E7FC68B341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DD6592-B9B9-46EA-909B-D7E248D4AA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B129A1-9AF5-4755-9BEB-6C00EB74A4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569F28-0DFF-49A1-8F97-DD3CF9EE28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png" /><Relationship Id="rId3" Type="http://schemas.openxmlformats.org/officeDocument/2006/relationships/image" Target="../media/image18.png" /><Relationship Id="rId4" Type="http://schemas.openxmlformats.org/officeDocument/2006/relationships/image" Target="../media/image19.pn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png" /><Relationship Id="rId3" Type="http://schemas.openxmlformats.org/officeDocument/2006/relationships/image" Target="../media/image20.png" /><Relationship Id="rId4" Type="http://schemas.openxmlformats.org/officeDocument/2006/relationships/image" Target="../media/image21.png" /><Relationship Id="rId5" Type="http://schemas.openxmlformats.org/officeDocument/2006/relationships/image" Target="../media/image22.png" /><Relationship Id="rId6"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15601402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急诊科护士的心肌梗死患者护理</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2024-01-21</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心肌梗死概述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急诊科护士在心肌梗死救治中的角色</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心肌梗死患者护理要点</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药物治疗与护理配合</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介入治疗与护理配合</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康复期管理与健康教育</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心肌梗死概述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发病机制</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冠状动脉粥样硬化是引起心肌梗死的主要原因，不稳定的粥样斑块溃破，继而出血和管腔内血栓形成，使管腔闭塞，导致心肌缺血坏死。</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心肌梗死（Myocardial Infarction，MI）是指因冠状动脉急性、持续性缺血缺氧所引起的心肌坏死。</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定义与发病机制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163" b="25163"/>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发病率</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心肌梗死是全球范围内的主要死因之一，发病率逐年上升。</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年龄与性别</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多见于40岁以上的中、老年人，男性发病率高于女性。</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地域与季节</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北方地区冬季发病率较高，与气候寒冷、血管收缩有关。</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流行病学特点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典型症状为胸骨后或心前区压榨性疼痛，可放射至左肩、左臂内侧达无名指和小指，或至颈、咽或下颌部。常伴有烦躁不安、出汗、恐惧或濒死感。</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根据心电图表现可分为ST段抬高型心肌梗死和非ST段抬高型心肌梗死。前者主要表现为ST段弓背向上抬高，后者则无ST段抬高表现。</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临床表现</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分型</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临床表现与分型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急诊科护士在心肌梗死救治中的角色</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21" b="4421"/>
          <a:stretch>
            <a:fillRect/>
          </a:stretch>
        </p:blipFill>
        <p:spPr>
          <a:xfrm>
            <a:off x="6907441" y="1792193"/>
            <a:ext cx="4502196" cy="2732628"/>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迅速识别疑似心肌梗死患者</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急诊科护士需具备高度警觉性，根据患者主诉、症状及体征，快速判断是否为心肌梗死疑似病例。</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立即启动急救流程</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一旦确认为疑似心肌梗死患者，护士应立即启动急救流程，包括通知医生、准备急救药品和设备等。</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初步评估患者病情</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在医生到达前，护士应对患者进行初步评估，包括测量生命体征、询问病史、了解用药情况等，为后续治疗提供依据。</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接诊与初步评估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15" b="281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460" b="246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急救措施实施</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协助医生进行急救处理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急诊科护士需熟练掌握心肌梗死的急救技能，如心肺复苏、电除颤等，并在医生指导下协助实施急救措施。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迅速建立静脉通道</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对于需要药物治疗的患者，护士应迅速建立静脉通道，确保药物能够及时、准确地给予患者。</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密切观察患者病情变化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在急救过程中，护士应密切观察患者的病情变化，及时发现并处理可能出现的并发症，如心律失常、心力衰竭等。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67" r="1466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患者病情稳定后，急诊科护士需协助医生将患者安全转运至心血管内科或重症监护室等专科病房。</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安全转运患者</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在转运过程中及到达专科病房后，急诊科护士应向接收科室的医护人员详细交代患者的病情、治疗经过及注意事项等，确保患者得到连续、有效的治疗。</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详细交接患者病情</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心肌梗死患者往往伴有焦虑、恐惧等不良情绪，急诊科护士应在转运过程中及交接时给予患者心理支持，减轻其心理压力。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做好患者心理支持</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患者转运与交接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心肌梗死患者护理要点</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及时了解患者疼痛的部位、性质、程度和持续时间，准确评估疼痛状况。</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评估疼痛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药物治疗</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非药物治疗</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遵医嘱给予患者镇痛药物，如吗啡、哌替啶等，以缓解疼痛。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采用物理疗法、按摩、针灸等非药物手段，辅助缓解患者疼痛。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1040081" y="3060169"/>
            <a:ext cx="10117937" cy="1602668"/>
          </a:xfrm>
          <a:prstGeom prst="rightArrow">
            <a:avLst/>
          </a:prstGeom>
          <a:solidFill>
            <a:schemeClr val="accent1">
              <a:lumMod val="50000"/>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142098" y="3230392"/>
            <a:ext cx="1262116" cy="12621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tretch>
            <a:fillRect/>
          </a:stretch>
        </p:blipFill>
        <p:spPr>
          <a:xfrm>
            <a:off x="5522732" y="3566769"/>
            <a:ext cx="500969" cy="589605"/>
          </a:xfrm>
          <a:prstGeom prst="rect">
            <a:avLst/>
          </a:prstGeom>
        </p:spPr>
      </p:pic>
      <p:sp>
        <p:nvSpPr>
          <p:cNvPr id="5" name="AutoShape 5"/>
          <p:cNvSpPr/>
          <p:nvPr/>
        </p:nvSpPr>
        <p:spPr>
          <a:xfrm>
            <a:off x="1942673" y="3198205"/>
            <a:ext cx="1262116" cy="12621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2256617" y="3614318"/>
            <a:ext cx="634228" cy="494386"/>
          </a:xfrm>
          <a:prstGeom prst="rect">
            <a:avLst/>
          </a:prstGeom>
        </p:spPr>
      </p:pic>
      <p:sp>
        <p:nvSpPr>
          <p:cNvPr id="7" name="AutoShape 7"/>
          <p:cNvSpPr/>
          <p:nvPr/>
        </p:nvSpPr>
        <p:spPr>
          <a:xfrm>
            <a:off x="8341523" y="3198205"/>
            <a:ext cx="1262116" cy="12621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678997" y="3563234"/>
            <a:ext cx="587411" cy="531815"/>
          </a:xfrm>
          <a:prstGeom prst="rect">
            <a:avLst/>
          </a:prstGeom>
        </p:spPr>
      </p:pic>
      <p:sp>
        <p:nvSpPr>
          <p:cNvPr id="9" name="AutoShape 9"/>
          <p:cNvSpPr/>
          <p:nvPr/>
        </p:nvSpPr>
        <p:spPr>
          <a:xfrm>
            <a:off x="4650304" y="4577174"/>
            <a:ext cx="2628129"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情绪支持</a:t>
            </a:r>
            <a:endParaRPr lang="en-US" sz="1100"/>
          </a:p>
        </p:txBody>
      </p:sp>
      <p:sp>
        <p:nvSpPr>
          <p:cNvPr id="10" name="AutoShape 10"/>
          <p:cNvSpPr/>
          <p:nvPr/>
        </p:nvSpPr>
        <p:spPr>
          <a:xfrm>
            <a:off x="4650305" y="4975638"/>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给予患者关心、安慰和鼓励，增强其战胜疾病的信心。</a:t>
            </a:r>
            <a:endParaRPr lang="en-US" sz="1100"/>
          </a:p>
        </p:txBody>
      </p:sp>
      <p:sp>
        <p:nvSpPr>
          <p:cNvPr id="11" name="AutoShape 11"/>
          <p:cNvSpPr/>
          <p:nvPr/>
        </p:nvSpPr>
        <p:spPr>
          <a:xfrm>
            <a:off x="1564104" y="1428884"/>
            <a:ext cx="256724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心理评估</a:t>
            </a:r>
            <a:endParaRPr lang="en-US" sz="1100"/>
          </a:p>
        </p:txBody>
      </p:sp>
      <p:sp>
        <p:nvSpPr>
          <p:cNvPr id="12" name="AutoShape 12"/>
          <p:cNvSpPr/>
          <p:nvPr/>
        </p:nvSpPr>
        <p:spPr>
          <a:xfrm>
            <a:off x="1564104" y="1827351"/>
            <a:ext cx="2335900"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了解患者的心理状态，识别焦虑、抑郁等心理问题。</a:t>
            </a:r>
            <a:endParaRPr lang="en-US" sz="1100"/>
          </a:p>
        </p:txBody>
      </p:sp>
      <p:sp>
        <p:nvSpPr>
          <p:cNvPr id="13" name="AutoShape 13"/>
          <p:cNvSpPr/>
          <p:nvPr/>
        </p:nvSpPr>
        <p:spPr>
          <a:xfrm>
            <a:off x="7908169" y="142888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心理干预</a:t>
            </a:r>
            <a:endParaRPr lang="en-US" sz="1100"/>
          </a:p>
        </p:txBody>
      </p:sp>
      <p:sp>
        <p:nvSpPr>
          <p:cNvPr id="14" name="AutoShape 14"/>
          <p:cNvSpPr/>
          <p:nvPr/>
        </p:nvSpPr>
        <p:spPr>
          <a:xfrm>
            <a:off x="7908170" y="1827351"/>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必要时请心理医生会诊，进行专业的心理干预和治疗。</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心理护理与情绪支持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72922" y="2599767"/>
            <a:ext cx="2150213" cy="2889707"/>
            <a:chOff x="972922" y="2599767"/>
            <a:chExt cx="2150213" cy="2889707"/>
          </a:xfrm>
        </p:grpSpPr>
        <p:sp>
          <p:nvSpPr>
            <p:cNvPr id="3" name="AutoShape 3"/>
            <p:cNvSpPr/>
            <p:nvPr/>
          </p:nvSpPr>
          <p:spPr>
            <a:xfrm>
              <a:off x="97292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 name="AutoShape 4"/>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1834231" y="2348202"/>
            <a:ext cx="427404" cy="503036"/>
          </a:xfrm>
          <a:prstGeom prst="rect">
            <a:avLst/>
          </a:prstGeom>
        </p:spPr>
      </p:pic>
      <p:grpSp>
        <p:nvGrpSpPr>
          <p:cNvPr id="6" name="Group 6"/>
          <p:cNvGrpSpPr/>
          <p:nvPr/>
        </p:nvGrpSpPr>
        <p:grpSpPr>
          <a:xfrm>
            <a:off x="3705053" y="2599767"/>
            <a:ext cx="2150213" cy="2889707"/>
            <a:chOff x="3705053" y="2599767"/>
            <a:chExt cx="2150213" cy="2889707"/>
          </a:xfrm>
        </p:grpSpPr>
        <p:sp>
          <p:nvSpPr>
            <p:cNvPr id="7" name="AutoShape 7"/>
            <p:cNvSpPr/>
            <p:nvPr/>
          </p:nvSpPr>
          <p:spPr>
            <a:xfrm>
              <a:off x="3705053"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3"/>
          <a:stretch>
            <a:fillRect/>
          </a:stretch>
        </p:blipFill>
        <p:spPr>
          <a:xfrm>
            <a:off x="4554410" y="2409492"/>
            <a:ext cx="451403" cy="451403"/>
          </a:xfrm>
          <a:prstGeom prst="rect">
            <a:avLst/>
          </a:prstGeom>
        </p:spPr>
      </p:pic>
      <p:grpSp>
        <p:nvGrpSpPr>
          <p:cNvPr id="10" name="Group 10"/>
          <p:cNvGrpSpPr/>
          <p:nvPr/>
        </p:nvGrpSpPr>
        <p:grpSpPr>
          <a:xfrm>
            <a:off x="6437185" y="2599767"/>
            <a:ext cx="2150213" cy="2889707"/>
            <a:chOff x="6437185" y="2599767"/>
            <a:chExt cx="2150213" cy="2889707"/>
          </a:xfrm>
        </p:grpSpPr>
        <p:sp>
          <p:nvSpPr>
            <p:cNvPr id="11" name="AutoShape 11"/>
            <p:cNvSpPr/>
            <p:nvPr/>
          </p:nvSpPr>
          <p:spPr>
            <a:xfrm>
              <a:off x="6437185"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AutoShape 12"/>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4"/>
          <a:stretch>
            <a:fillRect/>
          </a:stretch>
        </p:blipFill>
        <p:spPr>
          <a:xfrm>
            <a:off x="7263307" y="2346672"/>
            <a:ext cx="498064" cy="506191"/>
          </a:xfrm>
          <a:prstGeom prst="rect">
            <a:avLst/>
          </a:prstGeom>
        </p:spPr>
      </p:pic>
      <p:grpSp>
        <p:nvGrpSpPr>
          <p:cNvPr id="14" name="Group 14"/>
          <p:cNvGrpSpPr/>
          <p:nvPr/>
        </p:nvGrpSpPr>
        <p:grpSpPr>
          <a:xfrm>
            <a:off x="9169412" y="2599767"/>
            <a:ext cx="2150213" cy="2889707"/>
            <a:chOff x="9169412" y="2599767"/>
            <a:chExt cx="2150213" cy="2889707"/>
          </a:xfrm>
        </p:grpSpPr>
        <p:sp>
          <p:nvSpPr>
            <p:cNvPr id="15" name="AutoShape 15"/>
            <p:cNvSpPr/>
            <p:nvPr/>
          </p:nvSpPr>
          <p:spPr>
            <a:xfrm>
              <a:off x="916941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5"/>
          <a:stretch>
            <a:fillRect/>
          </a:stretch>
        </p:blipFill>
        <p:spPr>
          <a:xfrm>
            <a:off x="10010068" y="2412169"/>
            <a:ext cx="468901" cy="375102"/>
          </a:xfrm>
          <a:prstGeom prst="rect">
            <a:avLst/>
          </a:prstGeom>
        </p:spPr>
      </p:pic>
      <p:sp>
        <p:nvSpPr>
          <p:cNvPr id="18" name="AutoShape 18"/>
          <p:cNvSpPr/>
          <p:nvPr/>
        </p:nvSpPr>
        <p:spPr>
          <a:xfrm>
            <a:off x="92470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心律失常监测</a:t>
            </a:r>
            <a:endParaRPr lang="en-US" sz="1100"/>
          </a:p>
        </p:txBody>
      </p:sp>
      <p:sp>
        <p:nvSpPr>
          <p:cNvPr id="19" name="AutoShape 19"/>
          <p:cNvSpPr/>
          <p:nvPr/>
        </p:nvSpPr>
        <p:spPr>
          <a:xfrm>
            <a:off x="1030805"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密切观察患者心电图变化，及时发现并处理心律失常。</a:t>
            </a:r>
            <a:endParaRPr lang="en-US" sz="1100"/>
          </a:p>
        </p:txBody>
      </p:sp>
      <p:sp>
        <p:nvSpPr>
          <p:cNvPr id="20" name="AutoShape 20"/>
          <p:cNvSpPr/>
          <p:nvPr/>
        </p:nvSpPr>
        <p:spPr>
          <a:xfrm>
            <a:off x="3705053"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心力衰竭预防</a:t>
            </a:r>
            <a:endParaRPr lang="en-US" sz="1100"/>
          </a:p>
        </p:txBody>
      </p:sp>
      <p:sp>
        <p:nvSpPr>
          <p:cNvPr id="21" name="AutoShape 21"/>
          <p:cNvSpPr/>
          <p:nvPr/>
        </p:nvSpPr>
        <p:spPr>
          <a:xfrm>
            <a:off x="3811153"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控制输液速度和量，避免加重心脏负担，预防心力衰竭的发生。</a:t>
            </a:r>
            <a:endParaRPr lang="en-US" sz="1100"/>
          </a:p>
        </p:txBody>
      </p:sp>
      <p:sp>
        <p:nvSpPr>
          <p:cNvPr id="22" name="AutoShape 22"/>
          <p:cNvSpPr/>
          <p:nvPr/>
        </p:nvSpPr>
        <p:spPr>
          <a:xfrm>
            <a:off x="639497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休克处理</a:t>
            </a:r>
            <a:endParaRPr lang="en-US" sz="1100"/>
          </a:p>
        </p:txBody>
      </p:sp>
      <p:sp>
        <p:nvSpPr>
          <p:cNvPr id="23" name="AutoShape 23"/>
          <p:cNvSpPr/>
          <p:nvPr/>
        </p:nvSpPr>
        <p:spPr>
          <a:xfrm>
            <a:off x="6501074"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对于出现休克症状的患者，立即采取急救措施，如补充血容量、应用升压药物等。</a:t>
            </a:r>
            <a:endParaRPr lang="en-US" sz="1100"/>
          </a:p>
        </p:txBody>
      </p:sp>
      <p:sp>
        <p:nvSpPr>
          <p:cNvPr id="24" name="AutoShape 24"/>
          <p:cNvSpPr/>
          <p:nvPr/>
        </p:nvSpPr>
        <p:spPr>
          <a:xfrm>
            <a:off x="9157221" y="3291405"/>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感染防控</a:t>
            </a:r>
            <a:endParaRPr lang="en-US" sz="1100"/>
          </a:p>
        </p:txBody>
      </p:sp>
      <p:sp>
        <p:nvSpPr>
          <p:cNvPr id="25" name="AutoShape 25"/>
          <p:cNvSpPr/>
          <p:nvPr/>
        </p:nvSpPr>
        <p:spPr>
          <a:xfrm>
            <a:off x="9263320" y="3676867"/>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严格执行无菌操作，加强患者个人卫生管理，预防感染性并发症的发生。</a:t>
            </a:r>
            <a:endParaRPr lang="en-US" sz="1100"/>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并发症预防与处理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药物治疗与护理配合</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https://d.book118.com/927156014024006035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2024-09-09T10:46:19.222</cp:lastPrinted>
  <dcterms:created xsi:type="dcterms:W3CDTF">2024-09-09T02:46:19Z</dcterms:created>
  <dcterms:modified xsi:type="dcterms:W3CDTF">2024-09-09T02:46:21Z</dcterms:modified>
</cp:coreProperties>
</file>