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C38A463-AE0A-4489-86DD-5182C97E0A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D1BA07-F5C9-423B-B584-5A667FB488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3C9EA5E-987B-4B59-9861-28FF6F706D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FB02BC3-BC77-4056-A5DE-03BD17EEAF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65D5EC7-4351-487C-90D0-A0E946419AB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685497E-73EA-4B26-BD5A-3B6789B976C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9334D9D-E887-4BD5-915F-6129672ECFF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95D8C9C-B57B-4087-8880-13354614EB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FF9E441-709C-4A05-B78A-84DE2AD9E65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1C1000-95A9-4EC7-8E38-18EAE5B581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C7E031-D8A4-469F-B4E0-03262F0566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7156136050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社区心肺复苏术普及</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社区心肺复苏术的重要性</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社区心肺复苏术的基本知识</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社区心肺复苏术的普及方法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社区心肺复苏术的实施与推广</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社区心肺复苏术的挑战与对策</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社区心肺复苏术的成功案例分享</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社区心肺复苏术的重要性</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通过普及心肺复苏术，居民可以掌握正确的急救技能，在遇到紧急情况时能够迅速采取有效措施进行自救或互救。</a:t>
            </a:r>
            <a:endParaRPr lang="en-US" sz="1100"/>
          </a:p>
        </p:txBody>
      </p:sp>
      <p:sp>
        <p:nvSpPr>
          <p:cNvPr id="6" name="AutoShape 6"/>
          <p:cNvSpPr/>
          <p:nvPr/>
        </p:nvSpPr>
        <p:spPr>
          <a:xfrm>
            <a:off x="619358" y="3627301"/>
            <a:ext cx="3358143" cy="36933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掌握心肺复苏技能</a:t>
            </a:r>
            <a:endParaRPr lang="en-US" sz="1100"/>
          </a:p>
        </p:txBody>
      </p:sp>
      <p:sp>
        <p:nvSpPr>
          <p:cNvPr id="7" name="AutoShape 7"/>
          <p:cNvSpPr/>
          <p:nvPr/>
        </p:nvSpPr>
        <p:spPr>
          <a:xfrm>
            <a:off x="4363925" y="4213754"/>
            <a:ext cx="3464154" cy="127119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掌握心肺复苏术的居民能够在第一时间展开救援，有效降低因救援延误导致病情恶化的风险。</a:t>
            </a:r>
            <a:endParaRPr lang="en-US" sz="1100"/>
          </a:p>
        </p:txBody>
      </p:sp>
      <p:sp>
        <p:nvSpPr>
          <p:cNvPr id="8" name="AutoShape 8"/>
          <p:cNvSpPr/>
          <p:nvPr/>
        </p:nvSpPr>
        <p:spPr>
          <a:xfrm>
            <a:off x="4363925" y="3627301"/>
            <a:ext cx="3335471" cy="36933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降低救援延误风险</a:t>
            </a:r>
            <a:endParaRPr lang="en-US" sz="1100"/>
          </a:p>
        </p:txBody>
      </p:sp>
      <p:sp>
        <p:nvSpPr>
          <p:cNvPr id="9" name="AutoShape 9"/>
          <p:cNvSpPr/>
          <p:nvPr/>
        </p:nvSpPr>
        <p:spPr>
          <a:xfrm>
            <a:off x="8108491" y="4213754"/>
            <a:ext cx="3464154" cy="144585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普及心肺复苏术有助于提升居民的应急反应能力，使他们更加冷静、迅速地应对突发事件。</a:t>
            </a:r>
            <a:endParaRPr lang="en-US" sz="1100"/>
          </a:p>
        </p:txBody>
      </p:sp>
      <p:sp>
        <p:nvSpPr>
          <p:cNvPr id="10" name="AutoShape 10"/>
          <p:cNvSpPr/>
          <p:nvPr/>
        </p:nvSpPr>
        <p:spPr>
          <a:xfrm>
            <a:off x="8108491" y="3627301"/>
            <a:ext cx="3373750" cy="36933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提升居民应急反应能力</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提高居民自救互救能力</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心肺复苏术能够在心脏骤停后的黄金救援时间内有效维持患者的生命体征，为专业医疗人员的到来争取时间。</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抓住黄金救援时间</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通过及时的心肺复苏救助，可以显著提高心脏骤停患者的生存率，降低死亡率。</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改善患者生存率</a:t>
            </a:r>
          </a:p>
        </p:txBody>
      </p:sp>
      <p:pic>
        <p:nvPicPr>
          <p:cNvPr id="10" name="Picture 10"/>
          <p:cNvPicPr>
            <a:picLocks noChangeAspect="1"/>
          </p:cNvPicPr>
          <p:nvPr/>
        </p:nvPicPr>
        <p:blipFill>
          <a:blip r:embed="rId3"/>
          <a:srcRect l="16708" r="16708"/>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普及心肺复苏术能够减少因心脏骤停导致的意外死亡和家庭悲剧。</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减少悲剧发生</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降低心脏骤停的死亡率</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520" b="252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培养社区居民的急救意识</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增强急救意识</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通过宣传和教育，普及心肺复苏术能够增强社区居民的急救意识，使他们更加关注自身和他人的生命安全。</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提高对急救的重视程度</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让居民认识到急救的重要性，并能够在遇到紧急情况时迅速采取行动。</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形成社区互助氛围</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通过培养居民的急救意识，形成社区互助氛围，使居民在遇到紧急情况时能够团结协作、共同应对。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社区心肺复苏术的基本知识</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64446" y="1696307"/>
            <a:ext cx="1897380" cy="1288637"/>
            <a:chOff x="1664446" y="1696307"/>
            <a:chExt cx="1897380" cy="1288637"/>
          </a:xfrm>
        </p:grpSpPr>
        <p:sp>
          <p:nvSpPr>
            <p:cNvPr id="21" name="TextBox 21"/>
            <p:cNvSpPr txBox="1"/>
            <p:nvPr/>
          </p:nvSpPr>
          <p:spPr>
            <a:xfrm>
              <a:off x="1664446"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sp>
          <p:nvSpPr>
            <p:cNvPr id="22" name="TextBox 22"/>
            <p:cNvSpPr txBox="1"/>
            <p:nvPr/>
          </p:nvSpPr>
          <p:spPr>
            <a:xfrm>
              <a:off x="1664446"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原理</a:t>
              </a:r>
            </a:p>
          </p:txBody>
        </p:sp>
      </p:grpSp>
      <p:grpSp>
        <p:nvGrpSpPr>
          <p:cNvPr id="23" name="Group 23"/>
          <p:cNvGrpSpPr/>
          <p:nvPr/>
        </p:nvGrpSpPr>
        <p:grpSpPr>
          <a:xfrm>
            <a:off x="7583853" y="1696307"/>
            <a:ext cx="1897380" cy="1288637"/>
            <a:chOff x="7583853" y="1696307"/>
            <a:chExt cx="1897380" cy="1288637"/>
          </a:xfrm>
        </p:grpSpPr>
        <p:sp>
          <p:nvSpPr>
            <p:cNvPr id="24" name="TextBox 24"/>
            <p:cNvSpPr txBox="1"/>
            <p:nvPr/>
          </p:nvSpPr>
          <p:spPr>
            <a:xfrm>
              <a:off x="7583853"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sp>
          <p:nvSpPr>
            <p:cNvPr id="25" name="TextBox 25"/>
            <p:cNvSpPr txBox="1"/>
            <p:nvPr/>
          </p:nvSpPr>
          <p:spPr>
            <a:xfrm>
              <a:off x="7583853"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流程</a:t>
              </a:r>
            </a:p>
          </p:txBody>
        </p:sp>
      </p:grpSp>
      <p:grpSp>
        <p:nvGrpSpPr>
          <p:cNvPr id="26" name="Group 26"/>
          <p:cNvGrpSpPr/>
          <p:nvPr/>
        </p:nvGrpSpPr>
        <p:grpSpPr>
          <a:xfrm>
            <a:off x="854583" y="3639788"/>
            <a:ext cx="248317" cy="552641"/>
            <a:chOff x="854583" y="3639788"/>
            <a:chExt cx="248317" cy="552641"/>
          </a:xfrm>
        </p:grpSpPr>
        <p:sp>
          <p:nvSpPr>
            <p:cNvPr id="27" name="AutoShape 27"/>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863537" y="3450812"/>
            <a:ext cx="226885" cy="256032"/>
            <a:chOff x="863537" y="3450812"/>
            <a:chExt cx="226885" cy="256032"/>
          </a:xfrm>
        </p:grpSpPr>
        <p:sp>
          <p:nvSpPr>
            <p:cNvPr id="33" name="Freeform 33"/>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1316450" y="3639788"/>
            <a:ext cx="248317" cy="552641"/>
            <a:chOff x="1316450" y="3639788"/>
            <a:chExt cx="248317" cy="552641"/>
          </a:xfrm>
        </p:grpSpPr>
        <p:sp>
          <p:nvSpPr>
            <p:cNvPr id="37" name="AutoShape 37"/>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2" name="Group 42"/>
          <p:cNvGrpSpPr/>
          <p:nvPr/>
        </p:nvGrpSpPr>
        <p:grpSpPr>
          <a:xfrm>
            <a:off x="1325404" y="3450812"/>
            <a:ext cx="226885" cy="256032"/>
            <a:chOff x="1325404" y="3450812"/>
            <a:chExt cx="226885" cy="256032"/>
          </a:xfrm>
        </p:grpSpPr>
        <p:sp>
          <p:nvSpPr>
            <p:cNvPr id="43" name="Freeform 43"/>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1778317" y="3639788"/>
            <a:ext cx="248318" cy="552641"/>
            <a:chOff x="1778317" y="3639788"/>
            <a:chExt cx="248318" cy="552641"/>
          </a:xfrm>
        </p:grpSpPr>
        <p:sp>
          <p:nvSpPr>
            <p:cNvPr id="47" name="AutoShape 47"/>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2" name="Group 52"/>
          <p:cNvGrpSpPr/>
          <p:nvPr/>
        </p:nvGrpSpPr>
        <p:grpSpPr>
          <a:xfrm>
            <a:off x="1787271" y="3450812"/>
            <a:ext cx="226885" cy="256032"/>
            <a:chOff x="1787271" y="3450812"/>
            <a:chExt cx="226885" cy="256032"/>
          </a:xfrm>
        </p:grpSpPr>
        <p:sp>
          <p:nvSpPr>
            <p:cNvPr id="53" name="Freeform 53"/>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6" name="Group 56"/>
          <p:cNvGrpSpPr/>
          <p:nvPr/>
        </p:nvGrpSpPr>
        <p:grpSpPr>
          <a:xfrm>
            <a:off x="2240185" y="3639788"/>
            <a:ext cx="248317" cy="552641"/>
            <a:chOff x="2240185" y="3639788"/>
            <a:chExt cx="248317" cy="552641"/>
          </a:xfrm>
        </p:grpSpPr>
        <p:sp>
          <p:nvSpPr>
            <p:cNvPr id="57" name="AutoShape 57"/>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2249138" y="3450812"/>
            <a:ext cx="226885" cy="256032"/>
            <a:chOff x="2249138" y="3450812"/>
            <a:chExt cx="226885" cy="256032"/>
          </a:xfrm>
        </p:grpSpPr>
        <p:sp>
          <p:nvSpPr>
            <p:cNvPr id="63" name="Freeform 63"/>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2702052" y="3639788"/>
            <a:ext cx="248317" cy="552641"/>
            <a:chOff x="2702052" y="3639788"/>
            <a:chExt cx="248317" cy="552641"/>
          </a:xfrm>
        </p:grpSpPr>
        <p:sp>
          <p:nvSpPr>
            <p:cNvPr id="67" name="AutoShape 67"/>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2711005" y="3450812"/>
            <a:ext cx="226885" cy="256032"/>
            <a:chOff x="2711005" y="3450812"/>
            <a:chExt cx="226885" cy="256032"/>
          </a:xfrm>
        </p:grpSpPr>
        <p:sp>
          <p:nvSpPr>
            <p:cNvPr id="73" name="Freeform 73"/>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6" name="Group 76"/>
          <p:cNvGrpSpPr/>
          <p:nvPr/>
        </p:nvGrpSpPr>
        <p:grpSpPr>
          <a:xfrm>
            <a:off x="3163919" y="3639788"/>
            <a:ext cx="248317" cy="552641"/>
            <a:chOff x="3163919" y="3639788"/>
            <a:chExt cx="248317" cy="552641"/>
          </a:xfrm>
        </p:grpSpPr>
        <p:sp>
          <p:nvSpPr>
            <p:cNvPr id="77" name="AutoShape 77"/>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2" name="Group 82"/>
          <p:cNvGrpSpPr/>
          <p:nvPr/>
        </p:nvGrpSpPr>
        <p:grpSpPr>
          <a:xfrm>
            <a:off x="3172873" y="3450812"/>
            <a:ext cx="226885" cy="256032"/>
            <a:chOff x="3172873" y="3450812"/>
            <a:chExt cx="226885" cy="256032"/>
          </a:xfrm>
        </p:grpSpPr>
        <p:sp>
          <p:nvSpPr>
            <p:cNvPr id="83" name="Freeform 83"/>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6" name="Group 86"/>
          <p:cNvGrpSpPr/>
          <p:nvPr/>
        </p:nvGrpSpPr>
        <p:grpSpPr>
          <a:xfrm>
            <a:off x="3625787" y="3639788"/>
            <a:ext cx="248316" cy="552641"/>
            <a:chOff x="3625787" y="3639788"/>
            <a:chExt cx="248316" cy="552641"/>
          </a:xfrm>
        </p:grpSpPr>
        <p:sp>
          <p:nvSpPr>
            <p:cNvPr id="87" name="AutoShape 87"/>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2" name="Group 92"/>
          <p:cNvGrpSpPr/>
          <p:nvPr/>
        </p:nvGrpSpPr>
        <p:grpSpPr>
          <a:xfrm>
            <a:off x="3634740" y="3450812"/>
            <a:ext cx="226885" cy="256032"/>
            <a:chOff x="3634740" y="3450812"/>
            <a:chExt cx="226885" cy="256032"/>
          </a:xfrm>
        </p:grpSpPr>
        <p:sp>
          <p:nvSpPr>
            <p:cNvPr id="93" name="Freeform 93"/>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6" name="Group 96"/>
          <p:cNvGrpSpPr/>
          <p:nvPr/>
        </p:nvGrpSpPr>
        <p:grpSpPr>
          <a:xfrm>
            <a:off x="4087654" y="3639788"/>
            <a:ext cx="248317" cy="552641"/>
            <a:chOff x="4087654" y="3639788"/>
            <a:chExt cx="248317" cy="552641"/>
          </a:xfrm>
        </p:grpSpPr>
        <p:sp>
          <p:nvSpPr>
            <p:cNvPr id="97" name="AutoShape 97"/>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4096607" y="3450812"/>
            <a:ext cx="226885" cy="256032"/>
            <a:chOff x="4096607" y="3450812"/>
            <a:chExt cx="226885" cy="256032"/>
          </a:xfrm>
        </p:grpSpPr>
        <p:sp>
          <p:nvSpPr>
            <p:cNvPr id="103" name="Freeform 103"/>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6" name="Group 106"/>
          <p:cNvGrpSpPr/>
          <p:nvPr/>
        </p:nvGrpSpPr>
        <p:grpSpPr>
          <a:xfrm>
            <a:off x="4549521" y="3639788"/>
            <a:ext cx="248317" cy="552641"/>
            <a:chOff x="4549521" y="3639788"/>
            <a:chExt cx="248317" cy="552641"/>
          </a:xfrm>
        </p:grpSpPr>
        <p:sp>
          <p:nvSpPr>
            <p:cNvPr id="107" name="AutoShape 107"/>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AutoShape 110"/>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AutoShape 111"/>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2" name="Group 112"/>
          <p:cNvGrpSpPr/>
          <p:nvPr/>
        </p:nvGrpSpPr>
        <p:grpSpPr>
          <a:xfrm>
            <a:off x="4558474" y="3450812"/>
            <a:ext cx="226885" cy="256032"/>
            <a:chOff x="4558474" y="3450812"/>
            <a:chExt cx="226885" cy="256032"/>
          </a:xfrm>
        </p:grpSpPr>
        <p:sp>
          <p:nvSpPr>
            <p:cNvPr id="113" name="Freeform 113"/>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6" name="Group 116"/>
          <p:cNvGrpSpPr/>
          <p:nvPr/>
        </p:nvGrpSpPr>
        <p:grpSpPr>
          <a:xfrm>
            <a:off x="5011388" y="3639788"/>
            <a:ext cx="248317" cy="552641"/>
            <a:chOff x="5011388" y="3639788"/>
            <a:chExt cx="248317" cy="552641"/>
          </a:xfrm>
        </p:grpSpPr>
        <p:sp>
          <p:nvSpPr>
            <p:cNvPr id="117" name="AutoShape 117"/>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AutoShape 120"/>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2" name="Group 122"/>
          <p:cNvGrpSpPr/>
          <p:nvPr/>
        </p:nvGrpSpPr>
        <p:grpSpPr>
          <a:xfrm>
            <a:off x="5020342" y="3450812"/>
            <a:ext cx="226885" cy="256032"/>
            <a:chOff x="5020342" y="3450812"/>
            <a:chExt cx="226885" cy="256032"/>
          </a:xfrm>
        </p:grpSpPr>
        <p:sp>
          <p:nvSpPr>
            <p:cNvPr id="123" name="Freeform 123"/>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6" name="Group 126"/>
          <p:cNvGrpSpPr/>
          <p:nvPr/>
        </p:nvGrpSpPr>
        <p:grpSpPr>
          <a:xfrm>
            <a:off x="854583" y="4613529"/>
            <a:ext cx="248317" cy="552641"/>
            <a:chOff x="854583" y="4613529"/>
            <a:chExt cx="248317" cy="552641"/>
          </a:xfrm>
        </p:grpSpPr>
        <p:sp>
          <p:nvSpPr>
            <p:cNvPr id="127" name="AutoShape 127"/>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2" name="Group 132"/>
          <p:cNvGrpSpPr/>
          <p:nvPr/>
        </p:nvGrpSpPr>
        <p:grpSpPr>
          <a:xfrm>
            <a:off x="863537" y="4424553"/>
            <a:ext cx="226885" cy="256032"/>
            <a:chOff x="863537" y="4424553"/>
            <a:chExt cx="226885" cy="256032"/>
          </a:xfrm>
        </p:grpSpPr>
        <p:sp>
          <p:nvSpPr>
            <p:cNvPr id="133" name="Freeform 133"/>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Freeform 134"/>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6" name="Group 136"/>
          <p:cNvGrpSpPr/>
          <p:nvPr/>
        </p:nvGrpSpPr>
        <p:grpSpPr>
          <a:xfrm>
            <a:off x="1316450" y="4613529"/>
            <a:ext cx="248317" cy="552641"/>
            <a:chOff x="1316450" y="4613529"/>
            <a:chExt cx="248317" cy="552641"/>
          </a:xfrm>
        </p:grpSpPr>
        <p:sp>
          <p:nvSpPr>
            <p:cNvPr id="137" name="AutoShape 137"/>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2" name="Group 142"/>
          <p:cNvGrpSpPr/>
          <p:nvPr/>
        </p:nvGrpSpPr>
        <p:grpSpPr>
          <a:xfrm>
            <a:off x="1325404" y="4424553"/>
            <a:ext cx="226885" cy="256032"/>
            <a:chOff x="1325404" y="4424553"/>
            <a:chExt cx="226885" cy="256032"/>
          </a:xfrm>
        </p:grpSpPr>
        <p:sp>
          <p:nvSpPr>
            <p:cNvPr id="143" name="Freeform 143"/>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6" name="Group 146"/>
          <p:cNvGrpSpPr/>
          <p:nvPr/>
        </p:nvGrpSpPr>
        <p:grpSpPr>
          <a:xfrm>
            <a:off x="1778317" y="4613529"/>
            <a:ext cx="248318" cy="552641"/>
            <a:chOff x="1778317" y="4613529"/>
            <a:chExt cx="248318" cy="552641"/>
          </a:xfrm>
        </p:grpSpPr>
        <p:sp>
          <p:nvSpPr>
            <p:cNvPr id="147" name="AutoShape 147"/>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2" name="Group 152"/>
          <p:cNvGrpSpPr/>
          <p:nvPr/>
        </p:nvGrpSpPr>
        <p:grpSpPr>
          <a:xfrm>
            <a:off x="1787271" y="4424553"/>
            <a:ext cx="226885" cy="256032"/>
            <a:chOff x="1787271" y="4424553"/>
            <a:chExt cx="226885" cy="256032"/>
          </a:xfrm>
        </p:grpSpPr>
        <p:sp>
          <p:nvSpPr>
            <p:cNvPr id="153" name="Freeform 153"/>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Freeform 154"/>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Freeform 155"/>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6" name="Group 156"/>
          <p:cNvGrpSpPr/>
          <p:nvPr/>
        </p:nvGrpSpPr>
        <p:grpSpPr>
          <a:xfrm>
            <a:off x="2240185" y="4613529"/>
            <a:ext cx="248317" cy="552641"/>
            <a:chOff x="2240185" y="4613529"/>
            <a:chExt cx="248317" cy="552641"/>
          </a:xfrm>
        </p:grpSpPr>
        <p:sp>
          <p:nvSpPr>
            <p:cNvPr id="157" name="AutoShape 157"/>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2" name="Group 162"/>
          <p:cNvGrpSpPr/>
          <p:nvPr/>
        </p:nvGrpSpPr>
        <p:grpSpPr>
          <a:xfrm>
            <a:off x="2249138" y="4424553"/>
            <a:ext cx="226885" cy="256032"/>
            <a:chOff x="2249138" y="4424553"/>
            <a:chExt cx="226885" cy="256032"/>
          </a:xfrm>
        </p:grpSpPr>
        <p:sp>
          <p:nvSpPr>
            <p:cNvPr id="163" name="Freeform 163"/>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Freeform 164"/>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Freeform 165"/>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6" name="Group 166"/>
          <p:cNvGrpSpPr/>
          <p:nvPr/>
        </p:nvGrpSpPr>
        <p:grpSpPr>
          <a:xfrm>
            <a:off x="2702052" y="4613529"/>
            <a:ext cx="248317" cy="552641"/>
            <a:chOff x="2702052" y="4613529"/>
            <a:chExt cx="248317" cy="552641"/>
          </a:xfrm>
        </p:grpSpPr>
        <p:sp>
          <p:nvSpPr>
            <p:cNvPr id="167" name="AutoShape 167"/>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AutoShape 171"/>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2" name="Group 172"/>
          <p:cNvGrpSpPr/>
          <p:nvPr/>
        </p:nvGrpSpPr>
        <p:grpSpPr>
          <a:xfrm>
            <a:off x="2711005" y="4424553"/>
            <a:ext cx="226885" cy="256032"/>
            <a:chOff x="2711005" y="4424553"/>
            <a:chExt cx="226885" cy="256032"/>
          </a:xfrm>
        </p:grpSpPr>
        <p:sp>
          <p:nvSpPr>
            <p:cNvPr id="173" name="Freeform 173"/>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Freeform 174"/>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Freeform 175"/>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6" name="Group 176"/>
          <p:cNvGrpSpPr/>
          <p:nvPr/>
        </p:nvGrpSpPr>
        <p:grpSpPr>
          <a:xfrm>
            <a:off x="3163919" y="4613529"/>
            <a:ext cx="248317" cy="552641"/>
            <a:chOff x="3163919" y="4613529"/>
            <a:chExt cx="248317" cy="552641"/>
          </a:xfrm>
        </p:grpSpPr>
        <p:sp>
          <p:nvSpPr>
            <p:cNvPr id="177" name="AutoShape 177"/>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0" name="AutoShape 180"/>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1" name="AutoShape 181"/>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2" name="Group 182"/>
          <p:cNvGrpSpPr/>
          <p:nvPr/>
        </p:nvGrpSpPr>
        <p:grpSpPr>
          <a:xfrm>
            <a:off x="3172873" y="4424553"/>
            <a:ext cx="226885" cy="256032"/>
            <a:chOff x="3172873" y="4424553"/>
            <a:chExt cx="226885" cy="256032"/>
          </a:xfrm>
        </p:grpSpPr>
        <p:sp>
          <p:nvSpPr>
            <p:cNvPr id="183" name="Freeform 183"/>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 name="Freeform 184"/>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5" name="Freeform 185"/>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6" name="Group 186"/>
          <p:cNvGrpSpPr/>
          <p:nvPr/>
        </p:nvGrpSpPr>
        <p:grpSpPr>
          <a:xfrm>
            <a:off x="3625787" y="4613529"/>
            <a:ext cx="248316" cy="552641"/>
            <a:chOff x="3625787" y="4613529"/>
            <a:chExt cx="248316" cy="552641"/>
          </a:xfrm>
        </p:grpSpPr>
        <p:sp>
          <p:nvSpPr>
            <p:cNvPr id="187" name="AutoShape 187"/>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0" name="AutoShape 190"/>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1" name="AutoShape 191"/>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2" name="Group 192"/>
          <p:cNvGrpSpPr/>
          <p:nvPr/>
        </p:nvGrpSpPr>
        <p:grpSpPr>
          <a:xfrm>
            <a:off x="3634740" y="4424553"/>
            <a:ext cx="226885" cy="256032"/>
            <a:chOff x="3634740" y="4424553"/>
            <a:chExt cx="226885" cy="256032"/>
          </a:xfrm>
        </p:grpSpPr>
        <p:sp>
          <p:nvSpPr>
            <p:cNvPr id="193" name="Freeform 193"/>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4" name="Freeform 194"/>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5" name="Freeform 195"/>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6" name="Group 196"/>
          <p:cNvGrpSpPr/>
          <p:nvPr/>
        </p:nvGrpSpPr>
        <p:grpSpPr>
          <a:xfrm>
            <a:off x="4087654" y="4613529"/>
            <a:ext cx="248317" cy="552641"/>
            <a:chOff x="4087654" y="4613529"/>
            <a:chExt cx="248317" cy="552641"/>
          </a:xfrm>
        </p:grpSpPr>
        <p:sp>
          <p:nvSpPr>
            <p:cNvPr id="197" name="AutoShape 197"/>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0" name="AutoShape 200"/>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1" name="AutoShape 201"/>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2" name="Group 202"/>
          <p:cNvGrpSpPr/>
          <p:nvPr/>
        </p:nvGrpSpPr>
        <p:grpSpPr>
          <a:xfrm>
            <a:off x="4096607" y="4424553"/>
            <a:ext cx="226885" cy="256032"/>
            <a:chOff x="4096607" y="4424553"/>
            <a:chExt cx="226885" cy="256032"/>
          </a:xfrm>
        </p:grpSpPr>
        <p:sp>
          <p:nvSpPr>
            <p:cNvPr id="203" name="Freeform 203"/>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4" name="Freeform 204"/>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 name="Freeform 205"/>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6" name="Group 206"/>
          <p:cNvGrpSpPr/>
          <p:nvPr/>
        </p:nvGrpSpPr>
        <p:grpSpPr>
          <a:xfrm>
            <a:off x="4549521" y="4613529"/>
            <a:ext cx="248317" cy="552641"/>
            <a:chOff x="4549521" y="4613529"/>
            <a:chExt cx="248317" cy="552641"/>
          </a:xfrm>
        </p:grpSpPr>
        <p:sp>
          <p:nvSpPr>
            <p:cNvPr id="207" name="AutoShape 207"/>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 name="AutoShape 210"/>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 name="AutoShape 211"/>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2" name="Group 212"/>
          <p:cNvGrpSpPr/>
          <p:nvPr/>
        </p:nvGrpSpPr>
        <p:grpSpPr>
          <a:xfrm>
            <a:off x="4558474" y="4424553"/>
            <a:ext cx="226885" cy="256032"/>
            <a:chOff x="4558474" y="4424553"/>
            <a:chExt cx="226885" cy="256032"/>
          </a:xfrm>
        </p:grpSpPr>
        <p:sp>
          <p:nvSpPr>
            <p:cNvPr id="213" name="Freeform 213"/>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 name="Freeform 214"/>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 name="Freeform 215"/>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6" name="Group 216"/>
          <p:cNvGrpSpPr/>
          <p:nvPr/>
        </p:nvGrpSpPr>
        <p:grpSpPr>
          <a:xfrm>
            <a:off x="5011388" y="4613529"/>
            <a:ext cx="248317" cy="552641"/>
            <a:chOff x="5011388" y="4613529"/>
            <a:chExt cx="248317" cy="552641"/>
          </a:xfrm>
        </p:grpSpPr>
        <p:sp>
          <p:nvSpPr>
            <p:cNvPr id="217" name="AutoShape 217"/>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0" name="AutoShape 220"/>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1" name="AutoShape 221"/>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2" name="Group 222"/>
          <p:cNvGrpSpPr/>
          <p:nvPr/>
        </p:nvGrpSpPr>
        <p:grpSpPr>
          <a:xfrm>
            <a:off x="5020342" y="4424553"/>
            <a:ext cx="226885" cy="256032"/>
            <a:chOff x="5020342" y="4424553"/>
            <a:chExt cx="226885" cy="256032"/>
          </a:xfrm>
        </p:grpSpPr>
        <p:sp>
          <p:nvSpPr>
            <p:cNvPr id="223" name="Freeform 223"/>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4" name="Freeform 224"/>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 name="Freeform 225"/>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6" name="Group 226"/>
          <p:cNvGrpSpPr/>
          <p:nvPr/>
        </p:nvGrpSpPr>
        <p:grpSpPr>
          <a:xfrm>
            <a:off x="6807708" y="3451003"/>
            <a:ext cx="236315" cy="430816"/>
            <a:chOff x="6807708" y="3451003"/>
            <a:chExt cx="236315" cy="430816"/>
          </a:xfrm>
        </p:grpSpPr>
        <p:sp>
          <p:nvSpPr>
            <p:cNvPr id="227" name="AutoShape 227"/>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AutoShape 228"/>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9" name="AutoShape 229"/>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0" name="Freeform 230"/>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1" name="Group 231"/>
          <p:cNvGrpSpPr/>
          <p:nvPr/>
        </p:nvGrpSpPr>
        <p:grpSpPr>
          <a:xfrm>
            <a:off x="6842665" y="3811905"/>
            <a:ext cx="164211" cy="381952"/>
            <a:chOff x="6842665" y="3811905"/>
            <a:chExt cx="164211" cy="381952"/>
          </a:xfrm>
        </p:grpSpPr>
        <p:sp>
          <p:nvSpPr>
            <p:cNvPr id="232" name="AutoShape 232"/>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3" name="AutoShape 233"/>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4" name="Group 234"/>
          <p:cNvGrpSpPr/>
          <p:nvPr/>
        </p:nvGrpSpPr>
        <p:grpSpPr>
          <a:xfrm>
            <a:off x="7270909" y="3451003"/>
            <a:ext cx="236315" cy="430816"/>
            <a:chOff x="7270909" y="3451003"/>
            <a:chExt cx="236315" cy="430816"/>
          </a:xfrm>
        </p:grpSpPr>
        <p:sp>
          <p:nvSpPr>
            <p:cNvPr id="235" name="AutoShape 235"/>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AutoShape 236"/>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7" name="AutoShape 237"/>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8" name="Freeform 238"/>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9" name="Group 239"/>
          <p:cNvGrpSpPr/>
          <p:nvPr/>
        </p:nvGrpSpPr>
        <p:grpSpPr>
          <a:xfrm>
            <a:off x="7305866" y="3811905"/>
            <a:ext cx="164210" cy="381952"/>
            <a:chOff x="7305866" y="3811905"/>
            <a:chExt cx="164210" cy="381952"/>
          </a:xfrm>
        </p:grpSpPr>
        <p:sp>
          <p:nvSpPr>
            <p:cNvPr id="240" name="AutoShape 240"/>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1" name="AutoShape 241"/>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2" name="Group 242"/>
          <p:cNvGrpSpPr/>
          <p:nvPr/>
        </p:nvGrpSpPr>
        <p:grpSpPr>
          <a:xfrm>
            <a:off x="7734109" y="3451003"/>
            <a:ext cx="236316" cy="430816"/>
            <a:chOff x="7734109" y="3451003"/>
            <a:chExt cx="236316" cy="430816"/>
          </a:xfrm>
        </p:grpSpPr>
        <p:sp>
          <p:nvSpPr>
            <p:cNvPr id="243" name="AutoShape 243"/>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AutoShape 244"/>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5" name="AutoShape 245"/>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6" name="Freeform 246"/>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7" name="Group 247"/>
          <p:cNvGrpSpPr/>
          <p:nvPr/>
        </p:nvGrpSpPr>
        <p:grpSpPr>
          <a:xfrm>
            <a:off x="7769066" y="3811905"/>
            <a:ext cx="164211" cy="381952"/>
            <a:chOff x="7769066" y="3811905"/>
            <a:chExt cx="164211" cy="381952"/>
          </a:xfrm>
        </p:grpSpPr>
        <p:sp>
          <p:nvSpPr>
            <p:cNvPr id="248" name="AutoShape 248"/>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9" name="AutoShape 249"/>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0" name="Group 250"/>
          <p:cNvGrpSpPr/>
          <p:nvPr/>
        </p:nvGrpSpPr>
        <p:grpSpPr>
          <a:xfrm>
            <a:off x="8197310" y="3451003"/>
            <a:ext cx="236316" cy="430816"/>
            <a:chOff x="8197310" y="3451003"/>
            <a:chExt cx="236316" cy="430816"/>
          </a:xfrm>
        </p:grpSpPr>
        <p:sp>
          <p:nvSpPr>
            <p:cNvPr id="251" name="AutoShape 251"/>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AutoShape 252"/>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3" name="AutoShape 253"/>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4" name="Freeform 254"/>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5" name="Group 255"/>
          <p:cNvGrpSpPr/>
          <p:nvPr/>
        </p:nvGrpSpPr>
        <p:grpSpPr>
          <a:xfrm>
            <a:off x="8232267" y="3811905"/>
            <a:ext cx="164211" cy="381952"/>
            <a:chOff x="8232267" y="3811905"/>
            <a:chExt cx="164211" cy="381952"/>
          </a:xfrm>
        </p:grpSpPr>
        <p:sp>
          <p:nvSpPr>
            <p:cNvPr id="256" name="AutoShape 256"/>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7" name="AutoShape 257"/>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8" name="Group 258"/>
          <p:cNvGrpSpPr/>
          <p:nvPr/>
        </p:nvGrpSpPr>
        <p:grpSpPr>
          <a:xfrm>
            <a:off x="8660511" y="3451003"/>
            <a:ext cx="236316" cy="430816"/>
            <a:chOff x="8660511" y="3451003"/>
            <a:chExt cx="236316" cy="430816"/>
          </a:xfrm>
        </p:grpSpPr>
        <p:sp>
          <p:nvSpPr>
            <p:cNvPr id="259" name="AutoShape 259"/>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AutoShape 260"/>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1" name="AutoShape 261"/>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2" name="Freeform 262"/>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3" name="Group 263"/>
          <p:cNvGrpSpPr/>
          <p:nvPr/>
        </p:nvGrpSpPr>
        <p:grpSpPr>
          <a:xfrm>
            <a:off x="8695467" y="3811905"/>
            <a:ext cx="164212" cy="381952"/>
            <a:chOff x="8695467" y="3811905"/>
            <a:chExt cx="164212" cy="381952"/>
          </a:xfrm>
        </p:grpSpPr>
        <p:sp>
          <p:nvSpPr>
            <p:cNvPr id="264" name="AutoShape 264"/>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5" name="AutoShape 265"/>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6" name="Group 266"/>
          <p:cNvGrpSpPr/>
          <p:nvPr/>
        </p:nvGrpSpPr>
        <p:grpSpPr>
          <a:xfrm>
            <a:off x="9123712" y="3451003"/>
            <a:ext cx="236315" cy="430816"/>
            <a:chOff x="9123712" y="3451003"/>
            <a:chExt cx="236315" cy="430816"/>
          </a:xfrm>
        </p:grpSpPr>
        <p:sp>
          <p:nvSpPr>
            <p:cNvPr id="267" name="AutoShape 267"/>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AutoShape 268"/>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9" name="AutoShape 269"/>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0" name="Freeform 270"/>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1" name="Group 271"/>
          <p:cNvGrpSpPr/>
          <p:nvPr/>
        </p:nvGrpSpPr>
        <p:grpSpPr>
          <a:xfrm>
            <a:off x="9158668" y="3811905"/>
            <a:ext cx="164212" cy="381952"/>
            <a:chOff x="9158668" y="3811905"/>
            <a:chExt cx="164212" cy="381952"/>
          </a:xfrm>
        </p:grpSpPr>
        <p:sp>
          <p:nvSpPr>
            <p:cNvPr id="272" name="AutoShape 272"/>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3" name="AutoShape 273"/>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4" name="Group 274"/>
          <p:cNvGrpSpPr/>
          <p:nvPr/>
        </p:nvGrpSpPr>
        <p:grpSpPr>
          <a:xfrm>
            <a:off x="9586913" y="3451003"/>
            <a:ext cx="236315" cy="430816"/>
            <a:chOff x="9586913" y="3451003"/>
            <a:chExt cx="236315" cy="430816"/>
          </a:xfrm>
        </p:grpSpPr>
        <p:sp>
          <p:nvSpPr>
            <p:cNvPr id="275" name="AutoShape 275"/>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AutoShape 276"/>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7" name="AutoShape 277"/>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8" name="Freeform 278"/>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9" name="Group 279"/>
          <p:cNvGrpSpPr/>
          <p:nvPr/>
        </p:nvGrpSpPr>
        <p:grpSpPr>
          <a:xfrm>
            <a:off x="9621869" y="3811905"/>
            <a:ext cx="164211" cy="381952"/>
            <a:chOff x="9621869" y="3811905"/>
            <a:chExt cx="164211" cy="381952"/>
          </a:xfrm>
        </p:grpSpPr>
        <p:sp>
          <p:nvSpPr>
            <p:cNvPr id="280" name="AutoShape 280"/>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1" name="AutoShape 281"/>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2" name="Group 282"/>
          <p:cNvGrpSpPr/>
          <p:nvPr/>
        </p:nvGrpSpPr>
        <p:grpSpPr>
          <a:xfrm>
            <a:off x="10050113" y="3451003"/>
            <a:ext cx="236316" cy="430816"/>
            <a:chOff x="10050113" y="3451003"/>
            <a:chExt cx="236316" cy="430816"/>
          </a:xfrm>
        </p:grpSpPr>
        <p:sp>
          <p:nvSpPr>
            <p:cNvPr id="283" name="AutoShape 283"/>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AutoShape 284"/>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5" name="AutoShape 285"/>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6" name="Freeform 286"/>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7" name="Group 287"/>
          <p:cNvGrpSpPr/>
          <p:nvPr/>
        </p:nvGrpSpPr>
        <p:grpSpPr>
          <a:xfrm>
            <a:off x="10085070" y="3811905"/>
            <a:ext cx="164211" cy="381952"/>
            <a:chOff x="10085070" y="3811905"/>
            <a:chExt cx="164211" cy="381952"/>
          </a:xfrm>
        </p:grpSpPr>
        <p:sp>
          <p:nvSpPr>
            <p:cNvPr id="288" name="AutoShape 288"/>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9" name="AutoShape 289"/>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0" name="Group 290"/>
          <p:cNvGrpSpPr/>
          <p:nvPr/>
        </p:nvGrpSpPr>
        <p:grpSpPr>
          <a:xfrm>
            <a:off x="10513409" y="3451003"/>
            <a:ext cx="236221" cy="430816"/>
            <a:chOff x="10513409" y="3451003"/>
            <a:chExt cx="236221" cy="430816"/>
          </a:xfrm>
        </p:grpSpPr>
        <p:sp>
          <p:nvSpPr>
            <p:cNvPr id="291" name="AutoShape 291"/>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AutoShape 292"/>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3" name="AutoShape 293"/>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4" name="Freeform 294"/>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5" name="Group 295"/>
          <p:cNvGrpSpPr/>
          <p:nvPr/>
        </p:nvGrpSpPr>
        <p:grpSpPr>
          <a:xfrm>
            <a:off x="10548271" y="3811905"/>
            <a:ext cx="164211" cy="381952"/>
            <a:chOff x="10548271" y="3811905"/>
            <a:chExt cx="164211" cy="381952"/>
          </a:xfrm>
        </p:grpSpPr>
        <p:sp>
          <p:nvSpPr>
            <p:cNvPr id="296" name="AutoShape 296"/>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7" name="AutoShape 297"/>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8" name="Group 298"/>
          <p:cNvGrpSpPr/>
          <p:nvPr/>
        </p:nvGrpSpPr>
        <p:grpSpPr>
          <a:xfrm>
            <a:off x="10976610" y="3451003"/>
            <a:ext cx="236220" cy="430816"/>
            <a:chOff x="10976610" y="3451003"/>
            <a:chExt cx="236220" cy="430816"/>
          </a:xfrm>
        </p:grpSpPr>
        <p:sp>
          <p:nvSpPr>
            <p:cNvPr id="299" name="AutoShape 299"/>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AutoShape 300"/>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1" name="AutoShape 301"/>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2" name="Freeform 302"/>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3" name="Group 303"/>
          <p:cNvGrpSpPr/>
          <p:nvPr/>
        </p:nvGrpSpPr>
        <p:grpSpPr>
          <a:xfrm>
            <a:off x="11011472" y="3811905"/>
            <a:ext cx="164211" cy="381952"/>
            <a:chOff x="11011472" y="3811905"/>
            <a:chExt cx="164211" cy="381952"/>
          </a:xfrm>
        </p:grpSpPr>
        <p:sp>
          <p:nvSpPr>
            <p:cNvPr id="304" name="AutoShape 304"/>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5" name="AutoShape 305"/>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6" name="Group 306"/>
          <p:cNvGrpSpPr/>
          <p:nvPr/>
        </p:nvGrpSpPr>
        <p:grpSpPr>
          <a:xfrm>
            <a:off x="6807708" y="4424744"/>
            <a:ext cx="236315" cy="430911"/>
            <a:chOff x="6807708" y="4424744"/>
            <a:chExt cx="236315" cy="430911"/>
          </a:xfrm>
        </p:grpSpPr>
        <p:sp>
          <p:nvSpPr>
            <p:cNvPr id="307" name="AutoShape 307"/>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AutoShape 308"/>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9" name="AutoShape 309"/>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0" name="Freeform 310"/>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1" name="Group 311"/>
          <p:cNvGrpSpPr/>
          <p:nvPr/>
        </p:nvGrpSpPr>
        <p:grpSpPr>
          <a:xfrm>
            <a:off x="6842665" y="4785646"/>
            <a:ext cx="164211" cy="381952"/>
            <a:chOff x="6842665" y="4785646"/>
            <a:chExt cx="164211" cy="381952"/>
          </a:xfrm>
        </p:grpSpPr>
        <p:sp>
          <p:nvSpPr>
            <p:cNvPr id="312" name="AutoShape 312"/>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3" name="AutoShape 313"/>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4" name="Group 314"/>
          <p:cNvGrpSpPr/>
          <p:nvPr/>
        </p:nvGrpSpPr>
        <p:grpSpPr>
          <a:xfrm>
            <a:off x="7270909" y="4424744"/>
            <a:ext cx="236315" cy="430911"/>
            <a:chOff x="7270909" y="4424744"/>
            <a:chExt cx="236315" cy="430911"/>
          </a:xfrm>
        </p:grpSpPr>
        <p:sp>
          <p:nvSpPr>
            <p:cNvPr id="315" name="AutoShape 315"/>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AutoShape 316"/>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7" name="AutoShape 317"/>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8" name="Freeform 318"/>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9" name="Group 319"/>
          <p:cNvGrpSpPr/>
          <p:nvPr/>
        </p:nvGrpSpPr>
        <p:grpSpPr>
          <a:xfrm>
            <a:off x="7305866" y="4785646"/>
            <a:ext cx="164210" cy="381952"/>
            <a:chOff x="7305866" y="4785646"/>
            <a:chExt cx="164210" cy="381952"/>
          </a:xfrm>
        </p:grpSpPr>
        <p:sp>
          <p:nvSpPr>
            <p:cNvPr id="320" name="AutoShape 320"/>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1" name="AutoShape 321"/>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2" name="Group 322"/>
          <p:cNvGrpSpPr/>
          <p:nvPr/>
        </p:nvGrpSpPr>
        <p:grpSpPr>
          <a:xfrm>
            <a:off x="7734109" y="4424744"/>
            <a:ext cx="236316" cy="430911"/>
            <a:chOff x="7734109" y="4424744"/>
            <a:chExt cx="236316" cy="430911"/>
          </a:xfrm>
        </p:grpSpPr>
        <p:sp>
          <p:nvSpPr>
            <p:cNvPr id="323" name="AutoShape 323"/>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AutoShape 324"/>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5" name="AutoShape 325"/>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6" name="Freeform 326"/>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7" name="Group 327"/>
          <p:cNvGrpSpPr/>
          <p:nvPr/>
        </p:nvGrpSpPr>
        <p:grpSpPr>
          <a:xfrm>
            <a:off x="7769066" y="4785646"/>
            <a:ext cx="164211" cy="381952"/>
            <a:chOff x="7769066" y="4785646"/>
            <a:chExt cx="164211" cy="381952"/>
          </a:xfrm>
        </p:grpSpPr>
        <p:sp>
          <p:nvSpPr>
            <p:cNvPr id="328" name="AutoShape 328"/>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9" name="AutoShape 329"/>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0" name="Group 330"/>
          <p:cNvGrpSpPr/>
          <p:nvPr/>
        </p:nvGrpSpPr>
        <p:grpSpPr>
          <a:xfrm>
            <a:off x="8197310" y="4424744"/>
            <a:ext cx="236316" cy="430911"/>
            <a:chOff x="8197310" y="4424744"/>
            <a:chExt cx="236316" cy="430911"/>
          </a:xfrm>
        </p:grpSpPr>
        <p:sp>
          <p:nvSpPr>
            <p:cNvPr id="331" name="AutoShape 331"/>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AutoShape 332"/>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3" name="AutoShape 333"/>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4" name="Freeform 334"/>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5" name="Group 335"/>
          <p:cNvGrpSpPr/>
          <p:nvPr/>
        </p:nvGrpSpPr>
        <p:grpSpPr>
          <a:xfrm>
            <a:off x="8232267" y="4785646"/>
            <a:ext cx="164211" cy="381952"/>
            <a:chOff x="8232267" y="4785646"/>
            <a:chExt cx="164211" cy="381952"/>
          </a:xfrm>
        </p:grpSpPr>
        <p:sp>
          <p:nvSpPr>
            <p:cNvPr id="336" name="AutoShape 336"/>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7" name="AutoShape 337"/>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8" name="Group 338"/>
          <p:cNvGrpSpPr/>
          <p:nvPr/>
        </p:nvGrpSpPr>
        <p:grpSpPr>
          <a:xfrm>
            <a:off x="8660511" y="4424744"/>
            <a:ext cx="236316" cy="430911"/>
            <a:chOff x="8660511" y="4424744"/>
            <a:chExt cx="236316" cy="430911"/>
          </a:xfrm>
        </p:grpSpPr>
        <p:sp>
          <p:nvSpPr>
            <p:cNvPr id="339" name="AutoShape 339"/>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AutoShape 340"/>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1" name="AutoShape 341"/>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2" name="Freeform 342"/>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3" name="Group 343"/>
          <p:cNvGrpSpPr/>
          <p:nvPr/>
        </p:nvGrpSpPr>
        <p:grpSpPr>
          <a:xfrm>
            <a:off x="8695467" y="4785646"/>
            <a:ext cx="164212" cy="381952"/>
            <a:chOff x="8695467" y="4785646"/>
            <a:chExt cx="164212" cy="381952"/>
          </a:xfrm>
        </p:grpSpPr>
        <p:sp>
          <p:nvSpPr>
            <p:cNvPr id="344" name="AutoShape 344"/>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5" name="AutoShape 345"/>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6" name="Group 346"/>
          <p:cNvGrpSpPr/>
          <p:nvPr/>
        </p:nvGrpSpPr>
        <p:grpSpPr>
          <a:xfrm>
            <a:off x="9123712" y="4424744"/>
            <a:ext cx="236315" cy="430911"/>
            <a:chOff x="9123712" y="4424744"/>
            <a:chExt cx="236315" cy="430911"/>
          </a:xfrm>
        </p:grpSpPr>
        <p:sp>
          <p:nvSpPr>
            <p:cNvPr id="347" name="AutoShape 347"/>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AutoShape 348"/>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9" name="AutoShape 349"/>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0" name="Freeform 350"/>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1" name="Group 351"/>
          <p:cNvGrpSpPr/>
          <p:nvPr/>
        </p:nvGrpSpPr>
        <p:grpSpPr>
          <a:xfrm>
            <a:off x="9158668" y="4785646"/>
            <a:ext cx="164212" cy="381952"/>
            <a:chOff x="9158668" y="4785646"/>
            <a:chExt cx="164212" cy="381952"/>
          </a:xfrm>
        </p:grpSpPr>
        <p:sp>
          <p:nvSpPr>
            <p:cNvPr id="352" name="AutoShape 352"/>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3" name="AutoShape 353"/>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4" name="Group 354"/>
          <p:cNvGrpSpPr/>
          <p:nvPr/>
        </p:nvGrpSpPr>
        <p:grpSpPr>
          <a:xfrm>
            <a:off x="9586913" y="4424744"/>
            <a:ext cx="236315" cy="430911"/>
            <a:chOff x="9586913" y="4424744"/>
            <a:chExt cx="236315" cy="430911"/>
          </a:xfrm>
        </p:grpSpPr>
        <p:sp>
          <p:nvSpPr>
            <p:cNvPr id="355" name="AutoShape 355"/>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AutoShape 356"/>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7" name="AutoShape 357"/>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8" name="Freeform 358"/>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9" name="Group 359"/>
          <p:cNvGrpSpPr/>
          <p:nvPr/>
        </p:nvGrpSpPr>
        <p:grpSpPr>
          <a:xfrm>
            <a:off x="9621869" y="4785646"/>
            <a:ext cx="164211" cy="381952"/>
            <a:chOff x="9621869" y="4785646"/>
            <a:chExt cx="164211" cy="381952"/>
          </a:xfrm>
        </p:grpSpPr>
        <p:sp>
          <p:nvSpPr>
            <p:cNvPr id="360" name="AutoShape 360"/>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1" name="AutoShape 361"/>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2" name="Group 362"/>
          <p:cNvGrpSpPr/>
          <p:nvPr/>
        </p:nvGrpSpPr>
        <p:grpSpPr>
          <a:xfrm>
            <a:off x="10050113" y="4424744"/>
            <a:ext cx="236316" cy="430911"/>
            <a:chOff x="10050113" y="4424744"/>
            <a:chExt cx="236316" cy="430911"/>
          </a:xfrm>
        </p:grpSpPr>
        <p:sp>
          <p:nvSpPr>
            <p:cNvPr id="363" name="AutoShape 363"/>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AutoShape 364"/>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5" name="AutoShape 365"/>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6" name="Freeform 366"/>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7" name="Group 367"/>
          <p:cNvGrpSpPr/>
          <p:nvPr/>
        </p:nvGrpSpPr>
        <p:grpSpPr>
          <a:xfrm>
            <a:off x="10085070" y="4785646"/>
            <a:ext cx="164211" cy="381952"/>
            <a:chOff x="10085070" y="4785646"/>
            <a:chExt cx="164211" cy="381952"/>
          </a:xfrm>
        </p:grpSpPr>
        <p:sp>
          <p:nvSpPr>
            <p:cNvPr id="368" name="AutoShape 368"/>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9" name="AutoShape 369"/>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0" name="Group 370"/>
          <p:cNvGrpSpPr/>
          <p:nvPr/>
        </p:nvGrpSpPr>
        <p:grpSpPr>
          <a:xfrm>
            <a:off x="10513409" y="4424744"/>
            <a:ext cx="236221" cy="430911"/>
            <a:chOff x="10513409" y="4424744"/>
            <a:chExt cx="236221" cy="430911"/>
          </a:xfrm>
        </p:grpSpPr>
        <p:sp>
          <p:nvSpPr>
            <p:cNvPr id="371" name="AutoShape 371"/>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AutoShape 372"/>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3" name="AutoShape 373"/>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4" name="Freeform 374"/>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5" name="Group 375"/>
          <p:cNvGrpSpPr/>
          <p:nvPr/>
        </p:nvGrpSpPr>
        <p:grpSpPr>
          <a:xfrm>
            <a:off x="10548271" y="4785646"/>
            <a:ext cx="164211" cy="381952"/>
            <a:chOff x="10548271" y="4785646"/>
            <a:chExt cx="164211" cy="381952"/>
          </a:xfrm>
        </p:grpSpPr>
        <p:sp>
          <p:nvSpPr>
            <p:cNvPr id="376" name="AutoShape 376"/>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7" name="AutoShape 377"/>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8" name="Group 378"/>
          <p:cNvGrpSpPr/>
          <p:nvPr/>
        </p:nvGrpSpPr>
        <p:grpSpPr>
          <a:xfrm>
            <a:off x="10976610" y="4424744"/>
            <a:ext cx="236220" cy="430911"/>
            <a:chOff x="10976610" y="4424744"/>
            <a:chExt cx="236220" cy="430911"/>
          </a:xfrm>
        </p:grpSpPr>
        <p:sp>
          <p:nvSpPr>
            <p:cNvPr id="379" name="AutoShape 379"/>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AutoShape 380"/>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1" name="AutoShape 381"/>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2" name="Freeform 382"/>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3" name="Group 383"/>
          <p:cNvGrpSpPr/>
          <p:nvPr/>
        </p:nvGrpSpPr>
        <p:grpSpPr>
          <a:xfrm>
            <a:off x="11011472" y="4785646"/>
            <a:ext cx="164211" cy="381952"/>
            <a:chOff x="11011472" y="4785646"/>
            <a:chExt cx="164211" cy="381952"/>
          </a:xfrm>
        </p:grpSpPr>
        <p:sp>
          <p:nvSpPr>
            <p:cNvPr id="384" name="AutoShape 384"/>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5" name="AutoShape 385"/>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6" name="AutoShape 386"/>
          <p:cNvSpPr/>
          <p:nvPr/>
        </p:nvSpPr>
        <p:spPr>
          <a:xfrm>
            <a:off x="692334" y="5368319"/>
            <a:ext cx="4775817" cy="98289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心肺复苏术（CPR）是一种紧急抢救措施，通过胸外按压和人工呼吸来维持患者的生命体征，直至专业救援人员到达。</a:t>
            </a:r>
            <a:endParaRPr lang="en-US" sz="1100"/>
          </a:p>
        </p:txBody>
      </p:sp>
      <p:sp>
        <p:nvSpPr>
          <p:cNvPr id="387" name="AutoShape 387"/>
          <p:cNvSpPr/>
          <p:nvPr/>
        </p:nvSpPr>
        <p:spPr>
          <a:xfrm>
            <a:off x="6723849" y="5368319"/>
            <a:ext cx="4775817" cy="90486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发现心脏骤停患者，立即拨打急救电话，然后开始进行心肺复苏，包括胸外按压和人工呼吸，持续进行直至专业救援人员到达。</a:t>
            </a:r>
            <a:endParaRPr lang="en-US" sz="1100"/>
          </a:p>
        </p:txBody>
      </p:sp>
      <p:grpSp>
        <p:nvGrpSpPr>
          <p:cNvPr id="388" name="Group 388"/>
          <p:cNvGrpSpPr/>
          <p:nvPr/>
        </p:nvGrpSpPr>
        <p:grpSpPr>
          <a:xfrm>
            <a:off x="454963" y="93878"/>
            <a:ext cx="10641129" cy="914400"/>
            <a:chOff x="454963" y="93878"/>
            <a:chExt cx="10641129" cy="914400"/>
          </a:xfrm>
        </p:grpSpPr>
        <p:sp>
          <p:nvSpPr>
            <p:cNvPr id="389" name="AutoShape 38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AutoShape 40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8" name="AutoShape 40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9" name="TextBox 40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心肺复苏术的原理和流程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9863" r="2986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将双手交叠放在患者胸部中央（胸骨下半部分），快速用力下压，使胸廓充分回弹，重复进行。</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胸外按压</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捏住患者鼻子，对患者口部吹气，使胸部隆起，然后放松，重复进行。</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人工呼吸</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心肺复苏术的正确操作手法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7900" b="790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在实施心肺复苏术时，要确保环境安全，避免对患者造成二次伤害；同时要尽量减少按压和吹气之间的时间间隔，保持连续性。</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对于某些特定情况，如肋骨骨折、心脏大血管损伤等，进行心肺复苏可能会加重病情，此时应避免进行。</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心肺复苏术的注意事项和禁忌症</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禁忌症</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注意事项</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社区心肺复苏术的普及方法</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454645"/>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组织专业培训师</a:t>
            </a:r>
          </a:p>
        </p:txBody>
      </p:sp>
      <p:sp>
        <p:nvSpPr>
          <p:cNvPr id="7" name="AutoShape 7"/>
          <p:cNvSpPr/>
          <p:nvPr/>
        </p:nvSpPr>
        <p:spPr>
          <a:xfrm>
            <a:off x="830323" y="4523956"/>
            <a:ext cx="2514113" cy="1328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邀请具备心肺复苏术专业知识和技能的培训师，为社区居民提供培训课程。</a:t>
            </a:r>
            <a:endParaRPr lang="en-US" sz="1100"/>
          </a:p>
        </p:txBody>
      </p:sp>
      <p:sp>
        <p:nvSpPr>
          <p:cNvPr id="8" name="AutoShape 8"/>
          <p:cNvSpPr/>
          <p:nvPr/>
        </p:nvSpPr>
        <p:spPr>
          <a:xfrm>
            <a:off x="5130555" y="2454645"/>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分层培训</a:t>
            </a:r>
          </a:p>
        </p:txBody>
      </p:sp>
      <p:sp>
        <p:nvSpPr>
          <p:cNvPr id="10" name="AutoShape 10"/>
          <p:cNvSpPr/>
          <p:nvPr/>
        </p:nvSpPr>
        <p:spPr>
          <a:xfrm>
            <a:off x="4838943" y="4523956"/>
            <a:ext cx="2514113" cy="1328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根据居民年龄、身体状况和兴趣，设计不同层次的心肺复苏术培训课程，以满足不同人群的需求。</a:t>
            </a:r>
            <a:endParaRPr lang="en-US" sz="1100"/>
          </a:p>
        </p:txBody>
      </p:sp>
      <p:sp>
        <p:nvSpPr>
          <p:cNvPr id="11" name="AutoShape 11"/>
          <p:cNvSpPr/>
          <p:nvPr/>
        </p:nvSpPr>
        <p:spPr>
          <a:xfrm>
            <a:off x="9139175" y="2454645"/>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实践操作</a:t>
            </a:r>
          </a:p>
        </p:txBody>
      </p:sp>
      <p:sp>
        <p:nvSpPr>
          <p:cNvPr id="13" name="AutoShape 13"/>
          <p:cNvSpPr/>
          <p:nvPr/>
        </p:nvSpPr>
        <p:spPr>
          <a:xfrm>
            <a:off x="8847563" y="4523956"/>
            <a:ext cx="2514113" cy="1328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在培训过程中，注重实践操作，让居民亲身体验心肺复苏术的操作流程，提高操作技能。</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开展心肺复苏术培训课程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制作图文并茂、易于理解的心肺复苏术宣传资料，包括海报、手册、视频等。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设计宣传资料</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多渠道发放</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7292" r="1729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定期更新</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通过社区公告栏、居民微信群、社区活动等多种渠道，广泛发放宣传资料，提高居民的知晓率。</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根据心肺复苏术的最新知识和技术，定期更新宣传资料，确保信息的准确性和时效性。</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制作和发放心肺复苏术宣传资料</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https://d.book118.com/927156136050006034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2024-09-08T04:35:42.514</cp:lastPrinted>
  <dcterms:created xsi:type="dcterms:W3CDTF">2024-09-07T20:35:42Z</dcterms:created>
  <dcterms:modified xsi:type="dcterms:W3CDTF">2024-09-07T20:35:44Z</dcterms:modified>
</cp:coreProperties>
</file>