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D94FC-D034-433A-ABBC-8DFF63637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CC051-6C00-4AC4-B502-751A99B61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EB6A4-C6C2-4636-9C78-129C2A3D5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538B9-4BFE-4AAF-8DB8-AC464FB4F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B99784-0DF2-4295-8284-84224D4E5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6FD2F2-706D-4E07-929A-9769E1385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EBE796-5EC2-4955-B427-BDD50B017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E38B4-9E42-4318-95A0-CB44008E6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15D51-FCBA-4885-8B8E-1EB3169BA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CEAC0-94F4-46BD-81BE-45A26BB58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F36BB-5299-4030-834E-47DF1AD14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64023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实数与虚数的介绍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数的起源与分类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实数的基本性质与运算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虚数的基本性质与运算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实数与虚数的关系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复数的概念及性质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复数在各个领域的应用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数的起源与分类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5542" b="5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无理数与实数的完备性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无理数的发现使得实数系得以完备，实数包括有理数和无理数。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自然数的起源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自然数是人类最早认识的数，用于计数和简单的算术运算。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整数与有理数的扩展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随着数学的发展，人们引入了负数和分数，形成了整数和有理数系。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数的起源及发展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虚数的引入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为了解决某些代数方程的解的问题，人们引入了虚数单位i，虚数是与实数不同的数。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复数的概念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复数是实数和虚数的和，形式为a+bi，其中a和b是实数，i是虚数单位。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实数的定义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实数是可以与数轴上的点一一对应的数，包括有理数和无理数。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404" b="40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实数与虚数的概念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虚数的分类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虚数包括纯虚数和非纯虚数，纯虚数的实部为0，非纯虚数的实部不为0。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复数的分类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复数包括实数、虚数、纯虚数和非纯虚数，根据实部和虚部的不同取值进行分类。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实数的分类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实数可以分为有理数和无理数，有理数包括整数和分数，无理数不能表示为两个整数的比。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实数与虚数的分类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实数的基本性质与运算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实数可以按照大小进行排序，即对于任意两个实数x和y，要么x&lt;y，要么x=y，要么x&gt;y。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有序性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实数集合是一个完备的数集，即任何一个实数序列如果有一个上界，则它必定有一个收敛的子序列。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完备性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实数与数轴上的点一一对应，这使得我们可以用数轴上的点来表示实数，也可以用实数来表示数轴上的点。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与数轴对应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实数的基本性质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94842" y="1967629"/>
            <a:ext cx="2842964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457274" y="1967629"/>
            <a:ext cx="2842964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19706" y="1973979"/>
            <a:ext cx="2840846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184257" y="1967629"/>
            <a:ext cx="2840846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63357" y="2221654"/>
            <a:ext cx="611778" cy="541920"/>
          </a:xfrm>
          <a:custGeom>
            <a:rect l="l" t="t" r="r" b="b"/>
            <a:pathLst>
              <a:path w="461" h="409">
                <a:moveTo>
                  <a:pt x="451" y="213"/>
                </a:moveTo>
                <a:lnTo>
                  <a:pt x="451" y="213"/>
                </a:lnTo>
                <a:cubicBezTo>
                  <a:pt x="247" y="17"/>
                  <a:pt x="247" y="17"/>
                  <a:pt x="247" y="17"/>
                </a:cubicBezTo>
                <a:cubicBezTo>
                  <a:pt x="238" y="0"/>
                  <a:pt x="221" y="0"/>
                  <a:pt x="212" y="17"/>
                </a:cubicBezTo>
                <a:cubicBezTo>
                  <a:pt x="9" y="213"/>
                  <a:pt x="9" y="213"/>
                  <a:pt x="9" y="213"/>
                </a:cubicBezTo>
                <a:cubicBezTo>
                  <a:pt x="0" y="221"/>
                  <a:pt x="9" y="230"/>
                  <a:pt x="18" y="230"/>
                </a:cubicBezTo>
                <a:cubicBezTo>
                  <a:pt x="62" y="230"/>
                  <a:pt x="62" y="230"/>
                  <a:pt x="62" y="230"/>
                </a:cubicBezTo>
                <a:cubicBezTo>
                  <a:pt x="62" y="390"/>
                  <a:pt x="62" y="390"/>
                  <a:pt x="62" y="390"/>
                </a:cubicBezTo>
                <a:cubicBezTo>
                  <a:pt x="62" y="399"/>
                  <a:pt x="62" y="408"/>
                  <a:pt x="79" y="408"/>
                </a:cubicBezTo>
                <a:cubicBezTo>
                  <a:pt x="177" y="408"/>
                  <a:pt x="177" y="408"/>
                  <a:pt x="177" y="408"/>
                </a:cubicBezTo>
                <a:cubicBezTo>
                  <a:pt x="177" y="248"/>
                  <a:pt x="177" y="248"/>
                  <a:pt x="177" y="248"/>
                </a:cubicBezTo>
                <a:cubicBezTo>
                  <a:pt x="283" y="248"/>
                  <a:pt x="283" y="248"/>
                  <a:pt x="283" y="248"/>
                </a:cubicBezTo>
                <a:cubicBezTo>
                  <a:pt x="283" y="408"/>
                  <a:pt x="283" y="408"/>
                  <a:pt x="283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98" y="408"/>
                  <a:pt x="398" y="399"/>
                  <a:pt x="398" y="390"/>
                </a:cubicBezTo>
                <a:cubicBezTo>
                  <a:pt x="398" y="230"/>
                  <a:pt x="398" y="230"/>
                  <a:pt x="398" y="230"/>
                </a:cubicBezTo>
                <a:cubicBezTo>
                  <a:pt x="443" y="230"/>
                  <a:pt x="443" y="230"/>
                  <a:pt x="443" y="230"/>
                </a:cubicBezTo>
                <a:cubicBezTo>
                  <a:pt x="451" y="230"/>
                  <a:pt x="460" y="221"/>
                  <a:pt x="451" y="213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29517" y="2253406"/>
            <a:ext cx="514400" cy="556739"/>
          </a:xfrm>
          <a:custGeom>
            <a:rect l="l" t="t" r="r" b="b"/>
            <a:pathLst>
              <a:path w="426" h="462">
                <a:moveTo>
                  <a:pt x="327" y="186"/>
                </a:moveTo>
                <a:lnTo>
                  <a:pt x="327" y="186"/>
                </a:lnTo>
                <a:cubicBezTo>
                  <a:pt x="274" y="63"/>
                  <a:pt x="238" y="18"/>
                  <a:pt x="150" y="18"/>
                </a:cubicBezTo>
                <a:cubicBezTo>
                  <a:pt x="114" y="18"/>
                  <a:pt x="123" y="0"/>
                  <a:pt x="97" y="10"/>
                </a:cubicBezTo>
                <a:cubicBezTo>
                  <a:pt x="70" y="18"/>
                  <a:pt x="97" y="27"/>
                  <a:pt x="70" y="54"/>
                </a:cubicBezTo>
                <a:cubicBezTo>
                  <a:pt x="0" y="107"/>
                  <a:pt x="8" y="169"/>
                  <a:pt x="35" y="293"/>
                </a:cubicBezTo>
                <a:cubicBezTo>
                  <a:pt x="53" y="346"/>
                  <a:pt x="8" y="354"/>
                  <a:pt x="26" y="408"/>
                </a:cubicBezTo>
                <a:cubicBezTo>
                  <a:pt x="35" y="444"/>
                  <a:pt x="141" y="461"/>
                  <a:pt x="248" y="417"/>
                </a:cubicBezTo>
                <a:cubicBezTo>
                  <a:pt x="354" y="382"/>
                  <a:pt x="425" y="301"/>
                  <a:pt x="407" y="266"/>
                </a:cubicBezTo>
                <a:cubicBezTo>
                  <a:pt x="389" y="213"/>
                  <a:pt x="354" y="239"/>
                  <a:pt x="327" y="186"/>
                </a:cubicBezTo>
                <a:close/>
                <a:moveTo>
                  <a:pt x="238" y="391"/>
                </a:moveTo>
                <a:lnTo>
                  <a:pt x="238" y="391"/>
                </a:lnTo>
                <a:cubicBezTo>
                  <a:pt x="141" y="426"/>
                  <a:pt x="61" y="399"/>
                  <a:pt x="53" y="391"/>
                </a:cubicBezTo>
                <a:cubicBezTo>
                  <a:pt x="53" y="382"/>
                  <a:pt x="88" y="319"/>
                  <a:pt x="194" y="284"/>
                </a:cubicBezTo>
                <a:cubicBezTo>
                  <a:pt x="310" y="239"/>
                  <a:pt x="372" y="257"/>
                  <a:pt x="372" y="275"/>
                </a:cubicBezTo>
                <a:cubicBezTo>
                  <a:pt x="380" y="284"/>
                  <a:pt x="336" y="354"/>
                  <a:pt x="238" y="391"/>
                </a:cubicBezTo>
                <a:close/>
                <a:moveTo>
                  <a:pt x="203" y="301"/>
                </a:moveTo>
                <a:lnTo>
                  <a:pt x="203" y="301"/>
                </a:lnTo>
                <a:cubicBezTo>
                  <a:pt x="150" y="319"/>
                  <a:pt x="123" y="337"/>
                  <a:pt x="97" y="363"/>
                </a:cubicBezTo>
                <a:cubicBezTo>
                  <a:pt x="114" y="373"/>
                  <a:pt x="141" y="382"/>
                  <a:pt x="167" y="363"/>
                </a:cubicBezTo>
                <a:cubicBezTo>
                  <a:pt x="212" y="354"/>
                  <a:pt x="230" y="319"/>
                  <a:pt x="221" y="293"/>
                </a:cubicBezTo>
                <a:lnTo>
                  <a:pt x="221" y="293"/>
                </a:lnTo>
                <a:cubicBezTo>
                  <a:pt x="221" y="293"/>
                  <a:pt x="212" y="301"/>
                  <a:pt x="203" y="30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967053" y="2274575"/>
            <a:ext cx="535570" cy="535570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297732" y="2329614"/>
            <a:ext cx="544036" cy="419141"/>
          </a:xfrm>
          <a:custGeom>
            <a:rect l="l" t="t" r="r" b="b"/>
            <a:pathLst>
              <a:path w="497" h="382">
                <a:moveTo>
                  <a:pt x="80" y="248"/>
                </a:moveTo>
                <a:lnTo>
                  <a:pt x="80" y="248"/>
                </a:lnTo>
                <a:cubicBezTo>
                  <a:pt x="97" y="293"/>
                  <a:pt x="106" y="311"/>
                  <a:pt x="159" y="328"/>
                </a:cubicBezTo>
                <a:cubicBezTo>
                  <a:pt x="203" y="355"/>
                  <a:pt x="230" y="381"/>
                  <a:pt x="248" y="381"/>
                </a:cubicBezTo>
                <a:cubicBezTo>
                  <a:pt x="266" y="381"/>
                  <a:pt x="293" y="355"/>
                  <a:pt x="337" y="337"/>
                </a:cubicBezTo>
                <a:cubicBezTo>
                  <a:pt x="390" y="311"/>
                  <a:pt x="372" y="311"/>
                  <a:pt x="390" y="258"/>
                </a:cubicBezTo>
                <a:cubicBezTo>
                  <a:pt x="248" y="328"/>
                  <a:pt x="248" y="328"/>
                  <a:pt x="248" y="328"/>
                </a:cubicBezTo>
                <a:lnTo>
                  <a:pt x="80" y="248"/>
                </a:lnTo>
                <a:close/>
                <a:moveTo>
                  <a:pt x="487" y="124"/>
                </a:moveTo>
                <a:lnTo>
                  <a:pt x="487" y="124"/>
                </a:lnTo>
                <a:cubicBezTo>
                  <a:pt x="274" y="9"/>
                  <a:pt x="274" y="9"/>
                  <a:pt x="274" y="9"/>
                </a:cubicBezTo>
                <a:cubicBezTo>
                  <a:pt x="266" y="0"/>
                  <a:pt x="239" y="0"/>
                  <a:pt x="221" y="9"/>
                </a:cubicBezTo>
                <a:cubicBezTo>
                  <a:pt x="9" y="124"/>
                  <a:pt x="9" y="124"/>
                  <a:pt x="9" y="124"/>
                </a:cubicBezTo>
                <a:cubicBezTo>
                  <a:pt x="0" y="133"/>
                  <a:pt x="0" y="142"/>
                  <a:pt x="9" y="160"/>
                </a:cubicBezTo>
                <a:cubicBezTo>
                  <a:pt x="221" y="275"/>
                  <a:pt x="221" y="275"/>
                  <a:pt x="221" y="275"/>
                </a:cubicBezTo>
                <a:cubicBezTo>
                  <a:pt x="239" y="284"/>
                  <a:pt x="266" y="284"/>
                  <a:pt x="274" y="275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266" y="160"/>
                  <a:pt x="266" y="160"/>
                  <a:pt x="266" y="160"/>
                </a:cubicBezTo>
                <a:cubicBezTo>
                  <a:pt x="257" y="160"/>
                  <a:pt x="257" y="168"/>
                  <a:pt x="248" y="168"/>
                </a:cubicBezTo>
                <a:cubicBezTo>
                  <a:pt x="221" y="168"/>
                  <a:pt x="203" y="151"/>
                  <a:pt x="203" y="133"/>
                </a:cubicBezTo>
                <a:cubicBezTo>
                  <a:pt x="203" y="124"/>
                  <a:pt x="221" y="107"/>
                  <a:pt x="248" y="107"/>
                </a:cubicBezTo>
                <a:cubicBezTo>
                  <a:pt x="266" y="107"/>
                  <a:pt x="284" y="115"/>
                  <a:pt x="293" y="124"/>
                </a:cubicBezTo>
                <a:cubicBezTo>
                  <a:pt x="443" y="177"/>
                  <a:pt x="443" y="177"/>
                  <a:pt x="443" y="177"/>
                </a:cubicBezTo>
                <a:cubicBezTo>
                  <a:pt x="487" y="160"/>
                  <a:pt x="487" y="160"/>
                  <a:pt x="487" y="160"/>
                </a:cubicBezTo>
                <a:cubicBezTo>
                  <a:pt x="496" y="142"/>
                  <a:pt x="496" y="133"/>
                  <a:pt x="487" y="124"/>
                </a:cubicBezTo>
                <a:close/>
                <a:moveTo>
                  <a:pt x="425" y="346"/>
                </a:moveTo>
                <a:lnTo>
                  <a:pt x="425" y="346"/>
                </a:lnTo>
                <a:cubicBezTo>
                  <a:pt x="416" y="355"/>
                  <a:pt x="452" y="364"/>
                  <a:pt x="461" y="337"/>
                </a:cubicBezTo>
                <a:cubicBezTo>
                  <a:pt x="469" y="213"/>
                  <a:pt x="443" y="177"/>
                  <a:pt x="443" y="177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408" y="195"/>
                  <a:pt x="443" y="222"/>
                  <a:pt x="425" y="34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2036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8652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8282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26763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实数的四则运算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2036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实数加法满足交换律、结合律，且存在零元（即0+a=a+0=a）和负元（即对于任意实数a，存在实数-a，使得a+(-a)=0）。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68652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实数的减法可以转化为加法，即a-b=a+(-b)。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98282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实数乘法满足交换律、结合律，且存在单位元（即1*a=a*1=a）和逆元（即对于任意非零实数a，存在实数1/a，使得a*(1/a)=1）。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26763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实数的除法可以转化为乘法，即a/b=a*(1/b)，其中b≠0。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实数的乘方是指将实数乘以自己若干次，表示为a^n，其中a为实数，n为非负整数。当n为正整数时，a^n=a*a*...*a（n个a相乘）；当n=0时，a^n=1（a≠0）。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实数的开方是指求一个实数的若干次方根，表示为√a或a^(1/n)，其中a为非负实数，n为正整数。例如，√4=2，√8=2√2，等等。注意，当n为偶数时，开方结果取非负值；当n为奇数时，开方结果取实数范围内的值。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实数的乘方与开方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虚数的基本性质与运算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虚数单位i的定义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虚数单位i是满足方程x^2 = -1的解，即i^2 = -1。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虚数的形式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虚数可以表示为a + bi的形式，其中a和b是实数，i是虚数单位。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虚数的共轭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若z = a + bi是一个虚数，则其共轭复数为z' = a - bi。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虚数的模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虚数z = a + bi的模定义为|z| = sqrt(a^2 + b^2)。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虚数的基本性质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虚数的四则运算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两个虚数相加，实部与实部相加，虚部与虚部相加，即(a + bi) + (c + di) = (a + c) + (b + d)i。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虚数的乘法按照分配律和i^2 = -1的性质进行，即(a + bi) * (c + di) = ac + adi + bci + bdi^2 = (ac - bd) + (ad + bc)i。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虚数的减法与加法类似，即(a + bi) - (c + di) = (a - c) + (b - d)i。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虚数的除法需要借助共轭复数进行，即(a + bi) / (c + di) = (a + bi) * (c - di) / [(c + di) * (c - di)] = [(ac + bd) + (bc - ad)i] / (c^2 + d^2)。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https://d.book118.com/927164023064006044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2024-09-18T21:17:26.913</cp:lastPrinted>
  <dcterms:created xsi:type="dcterms:W3CDTF">2024-09-18T13:17:26Z</dcterms:created>
  <dcterms:modified xsi:type="dcterms:W3CDTF">2024-09-18T13:17:29Z</dcterms:modified>
</cp:coreProperties>
</file>