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6" r:id="rId19"/>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tags" Target="tags/tag1.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heme" Target="theme/theme1.xml" /><Relationship Id="rId24"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EF66FFAC-A3A4-4BD5-9CDB-159674A0443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A39FCA1-CA5A-43B8-85FD-C5E1D1ED99A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F5B25FCE-E2FB-4AC3-9042-79DF9F0D038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B0402F04-F0EF-4952-9A37-0FA6E6D23B8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51C1F856-DB84-4EFA-9AD9-F394AE708A3C}"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46B2CC45-DAEE-44C8-AF5D-CA4685E1E620}"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F0D21C95-F988-49FF-B80C-24990A0A9F89}"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19F272C0-6F3E-4807-A72F-B8726FC68E3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510F68EA-EA2D-46CB-98C7-9C6F91C2160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31D85FE-CB46-4EE7-B800-F6816C726DF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46EB768-C9F1-4507-9A99-76C0AADC26A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9.jpeg" /><Relationship Id="rId5"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927200053126006042"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352425" y="255977"/>
            <a:ext cx="5497697" cy="508573"/>
          </a:xfrm>
          <a:prstGeom prst="rect">
            <a:avLst/>
          </a:prstGeom>
          <a:noFill/>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sz="1200">
                <a:solidFill>
                  <a:srgbClr val="DE9A39">
                    <a:alpha val="100000"/>
                  </a:srgbClr>
                </a:solidFill>
                <a:latin typeface="Microsoft Yahei"/>
                <a:ea typeface="Microsoft Yahei"/>
                <a:cs typeface="Microsoft Yahei"/>
              </a:rPr>
              <a:t>XX</a:t>
            </a:r>
            <a:endParaRPr lang="en-US" sz="1100"/>
          </a:p>
        </p:txBody>
      </p:sp>
      <p:sp>
        <p:nvSpPr>
          <p:cNvPr id="3" name="TextBox 3"/>
          <p:cNvSpPr txBox="1"/>
          <p:nvPr/>
        </p:nvSpPr>
        <p:spPr>
          <a:xfrm>
            <a:off x="1032908" y="1995037"/>
            <a:ext cx="6249900" cy="1977390"/>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4950" b="1">
                <a:solidFill>
                  <a:srgbClr val="754807">
                    <a:alpha val="100000"/>
                  </a:srgbClr>
                </a:solidFill>
                <a:latin typeface="Microsoft Yahei"/>
                <a:ea typeface="Microsoft Yahei"/>
                <a:cs typeface="Microsoft Yahei"/>
              </a:rPr>
              <a:t>金融风险管理咨询的成功案例研究探究</a:t>
            </a:r>
          </a:p>
        </p:txBody>
      </p:sp>
      <p:sp>
        <p:nvSpPr>
          <p:cNvPr id="4" name="TextBox 4"/>
          <p:cNvSpPr txBox="1"/>
          <p:nvPr/>
        </p:nvSpPr>
        <p:spPr>
          <a:xfrm>
            <a:off x="1631828" y="4629987"/>
            <a:ext cx="2411730" cy="38671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800">
                <a:solidFill>
                  <a:srgbClr val="754807">
                    <a:alpha val="100000"/>
                  </a:srgbClr>
                </a:solidFill>
                <a:latin typeface="Microsoft Yahei"/>
                <a:ea typeface="Microsoft Yahei"/>
                <a:cs typeface="Microsoft Yahei"/>
              </a:rPr>
              <a:t>汇报人：XX</a:t>
            </a:r>
          </a:p>
        </p:txBody>
      </p:sp>
      <p:sp>
        <p:nvSpPr>
          <p:cNvPr id="5" name="TextBox 5"/>
          <p:cNvSpPr txBox="1"/>
          <p:nvPr/>
        </p:nvSpPr>
        <p:spPr>
          <a:xfrm>
            <a:off x="4532395" y="4606174"/>
            <a:ext cx="2411730" cy="4343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800">
                <a:solidFill>
                  <a:srgbClr val="754807">
                    <a:alpha val="100000"/>
                  </a:srgbClr>
                </a:solidFill>
                <a:latin typeface="Microsoft Yahei"/>
                <a:ea typeface="Microsoft Yahei"/>
                <a:cs typeface="Microsoft Yahei"/>
              </a:rPr>
              <a:t>xx年xx月xx日</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9579590" y="309453"/>
            <a:ext cx="2040255" cy="1177290"/>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5700" b="1">
                <a:solidFill>
                  <a:srgbClr val="754807">
                    <a:alpha val="100000"/>
                  </a:srgbClr>
                </a:solidFill>
                <a:latin typeface="Microsoft Yahei"/>
                <a:ea typeface="Microsoft Yahei"/>
                <a:cs typeface="Microsoft Yahei"/>
              </a:rPr>
              <a:t>目 录</a:t>
            </a:r>
          </a:p>
        </p:txBody>
      </p:sp>
      <p:sp>
        <p:nvSpPr>
          <p:cNvPr id="4" name="TextBox 4"/>
          <p:cNvSpPr txBox="1"/>
          <p:nvPr/>
        </p:nvSpPr>
        <p:spPr>
          <a:xfrm>
            <a:off x="9584732" y="1439118"/>
            <a:ext cx="2127531" cy="356454"/>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spcBef>
                <a:spcPts val="375"/>
              </a:spcBef>
            </a:pPr>
            <a:r>
              <a:rPr lang="en-US" sz="1350" b="1">
                <a:solidFill>
                  <a:srgbClr val="DE9A39">
                    <a:alpha val="60000"/>
                  </a:srgbClr>
                </a:solidFill>
                <a:latin typeface="Microsoft Yahei"/>
                <a:ea typeface="Microsoft Yahei"/>
                <a:cs typeface="Microsoft Yahei"/>
              </a:rPr>
              <a:t>CATALOGUE</a:t>
            </a:r>
          </a:p>
        </p:txBody>
      </p:sp>
      <p:sp>
        <p:nvSpPr>
          <p:cNvPr id="5" name="TextBox 5"/>
          <p:cNvSpPr txBox="1"/>
          <p:nvPr/>
        </p:nvSpPr>
        <p:spPr>
          <a:xfrm>
            <a:off x="4470410" y="1406395"/>
            <a:ext cx="4818538" cy="442531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buFont typeface="Arial"/>
              <a:buChar char="•"/>
            </a:pPr>
            <a:r>
              <a:rPr lang="en-US" sz="2400" b="1">
                <a:solidFill>
                  <a:srgbClr val="754807">
                    <a:alpha val="100000"/>
                  </a:srgbClr>
                </a:solidFill>
                <a:latin typeface="Microsoft Yahei"/>
                <a:ea typeface="Microsoft Yahei"/>
                <a:cs typeface="Microsoft Yahei"/>
              </a:rPr>
              <a:t>金融风险管理咨询概述</a:t>
            </a:r>
          </a:p>
          <a:p>
            <a:pPr marL="203200" lvl="0" indent="-203200">
              <a:lnSpc>
                <a:spcPct val="140000"/>
              </a:lnSpc>
              <a:buFont typeface="Arial"/>
              <a:buChar char="•"/>
            </a:pPr>
            <a:r>
              <a:rPr lang="en-US" sz="2400" b="1">
                <a:solidFill>
                  <a:srgbClr val="754807">
                    <a:alpha val="100000"/>
                  </a:srgbClr>
                </a:solidFill>
                <a:latin typeface="Microsoft Yahei"/>
                <a:ea typeface="Microsoft Yahei"/>
                <a:cs typeface="Microsoft Yahei"/>
              </a:rPr>
              <a:t>成功案例选取及标准</a:t>
            </a:r>
          </a:p>
          <a:p>
            <a:pPr marL="203200" lvl="0" indent="-203200">
              <a:lnSpc>
                <a:spcPct val="140000"/>
              </a:lnSpc>
              <a:buFont typeface="Arial"/>
              <a:buChar char="•"/>
            </a:pPr>
            <a:r>
              <a:rPr lang="en-US" sz="2400" b="1">
                <a:solidFill>
                  <a:srgbClr val="754807">
                    <a:alpha val="100000"/>
                  </a:srgbClr>
                </a:solidFill>
                <a:latin typeface="Microsoft Yahei"/>
                <a:ea typeface="Microsoft Yahei"/>
                <a:cs typeface="Microsoft Yahei"/>
              </a:rPr>
              <a:t>案例分析：某银行信贷风险管理优化</a:t>
            </a:r>
          </a:p>
          <a:p>
            <a:pPr marL="203200" lvl="0" indent="-203200">
              <a:lnSpc>
                <a:spcPct val="140000"/>
              </a:lnSpc>
              <a:buFont typeface="Arial"/>
              <a:buChar char="•"/>
            </a:pPr>
            <a:r>
              <a:rPr lang="en-US" sz="2400" b="1">
                <a:solidFill>
                  <a:srgbClr val="754807">
                    <a:alpha val="100000"/>
                  </a:srgbClr>
                </a:solidFill>
                <a:latin typeface="Microsoft Yahei"/>
                <a:ea typeface="Microsoft Yahei"/>
                <a:cs typeface="Microsoft Yahei"/>
              </a:rPr>
              <a:t>案例分析：某保险公司投资组合风险管理</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9579590" y="309453"/>
            <a:ext cx="2040255" cy="1177290"/>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5700" b="1">
                <a:solidFill>
                  <a:srgbClr val="754807">
                    <a:alpha val="100000"/>
                  </a:srgbClr>
                </a:solidFill>
                <a:latin typeface="Microsoft Yahei"/>
                <a:ea typeface="Microsoft Yahei"/>
                <a:cs typeface="Microsoft Yahei"/>
              </a:rPr>
              <a:t>目 录</a:t>
            </a:r>
          </a:p>
        </p:txBody>
      </p:sp>
      <p:sp>
        <p:nvSpPr>
          <p:cNvPr id="4" name="TextBox 4"/>
          <p:cNvSpPr txBox="1"/>
          <p:nvPr/>
        </p:nvSpPr>
        <p:spPr>
          <a:xfrm>
            <a:off x="9584732" y="1439118"/>
            <a:ext cx="2127531" cy="356454"/>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spcBef>
                <a:spcPts val="375"/>
              </a:spcBef>
            </a:pPr>
            <a:r>
              <a:rPr lang="en-US" sz="1350" b="1">
                <a:solidFill>
                  <a:srgbClr val="DE9A39">
                    <a:alpha val="60000"/>
                  </a:srgbClr>
                </a:solidFill>
                <a:latin typeface="Microsoft Yahei"/>
                <a:ea typeface="Microsoft Yahei"/>
                <a:cs typeface="Microsoft Yahei"/>
              </a:rPr>
              <a:t>CATALOGUE</a:t>
            </a:r>
          </a:p>
        </p:txBody>
      </p:sp>
      <p:sp>
        <p:nvSpPr>
          <p:cNvPr id="5" name="TextBox 5"/>
          <p:cNvSpPr txBox="1"/>
          <p:nvPr/>
        </p:nvSpPr>
        <p:spPr>
          <a:xfrm>
            <a:off x="4470410" y="1406395"/>
            <a:ext cx="4818538" cy="442531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buFont typeface="Arial"/>
              <a:buChar char="•"/>
            </a:pPr>
            <a:r>
              <a:rPr lang="en-US" sz="2400" b="1">
                <a:solidFill>
                  <a:srgbClr val="754807">
                    <a:alpha val="100000"/>
                  </a:srgbClr>
                </a:solidFill>
                <a:latin typeface="Microsoft Yahei"/>
                <a:ea typeface="Microsoft Yahei"/>
                <a:cs typeface="Microsoft Yahei"/>
              </a:rPr>
              <a:t>案例分析：某证券公司操作风险管理</a:t>
            </a:r>
          </a:p>
          <a:p>
            <a:pPr marL="203200" lvl="0" indent="-203200">
              <a:lnSpc>
                <a:spcPct val="140000"/>
              </a:lnSpc>
              <a:buFont typeface="Arial"/>
              <a:buChar char="•"/>
            </a:pPr>
            <a:r>
              <a:rPr lang="en-US" sz="2400" b="1">
                <a:solidFill>
                  <a:srgbClr val="754807">
                    <a:alpha val="100000"/>
                  </a:srgbClr>
                </a:solidFill>
                <a:latin typeface="Microsoft Yahei"/>
                <a:ea typeface="Microsoft Yahei"/>
                <a:cs typeface="Microsoft Yahei"/>
              </a:rPr>
              <a:t>跨案例分析：共性问题及解决方案</a:t>
            </a:r>
          </a:p>
          <a:p>
            <a:pPr marL="203200" lvl="0" indent="-203200">
              <a:lnSpc>
                <a:spcPct val="140000"/>
              </a:lnSpc>
              <a:buFont typeface="Arial"/>
              <a:buChar char="•"/>
            </a:pPr>
            <a:r>
              <a:rPr lang="en-US" sz="2400" b="1">
                <a:solidFill>
                  <a:srgbClr val="754807">
                    <a:alpha val="100000"/>
                  </a:srgbClr>
                </a:solidFill>
                <a:latin typeface="Microsoft Yahei"/>
                <a:ea typeface="Microsoft Yahei"/>
                <a:cs typeface="Microsoft Yahei"/>
              </a:rPr>
              <a:t>结论与展望</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990464" y="2536882"/>
            <a:ext cx="2922600" cy="712314"/>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975" b="1">
                <a:solidFill>
                  <a:srgbClr val="754807">
                    <a:alpha val="100000"/>
                  </a:srgbClr>
                </a:solidFill>
                <a:latin typeface="Microsoft Yahei"/>
                <a:ea typeface="Microsoft Yahei"/>
                <a:cs typeface="Microsoft Yahei"/>
              </a:rPr>
              <a:t>01</a:t>
            </a:r>
          </a:p>
        </p:txBody>
      </p:sp>
      <p:sp>
        <p:nvSpPr>
          <p:cNvPr id="3" name="TextBox 3"/>
          <p:cNvSpPr txBox="1"/>
          <p:nvPr/>
        </p:nvSpPr>
        <p:spPr>
          <a:xfrm>
            <a:off x="1863348" y="3329232"/>
            <a:ext cx="6574155" cy="1805940"/>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4500" b="1">
                <a:solidFill>
                  <a:srgbClr val="754807">
                    <a:alpha val="100000"/>
                  </a:srgbClr>
                </a:solidFill>
                <a:latin typeface="Microsoft Yahei"/>
                <a:ea typeface="Microsoft Yahei"/>
                <a:cs typeface="Microsoft Yahei"/>
              </a:rPr>
              <a:t>金融风险管理咨询概述</a:t>
            </a:r>
          </a:p>
        </p:txBody>
      </p:sp>
      <p:sp>
        <p:nvSpPr>
          <p:cNvPr id="4" name="AutoShape 4"/>
          <p:cNvSpPr/>
          <p:nvPr/>
        </p:nvSpPr>
        <p:spPr>
          <a:xfrm>
            <a:off x="352425" y="6254177"/>
            <a:ext cx="5497697" cy="508573"/>
          </a:xfrm>
          <a:prstGeom prst="rect">
            <a:avLst/>
          </a:prstGeom>
          <a:noFill/>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sz="1200">
                <a:solidFill>
                  <a:srgbClr val="DE9A39">
                    <a:alpha val="100000"/>
                  </a:srgbClr>
                </a:solidFill>
                <a:latin typeface="Microsoft Yahei"/>
                <a:ea typeface="Microsoft Yahei"/>
                <a:cs typeface="Microsoft Yahei"/>
              </a:rPr>
              <a:t>XX</a:t>
            </a:r>
            <a:endParaRPr lang="en-US" sz="1100"/>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16667" r="16667"/>
          <a:stretch>
            <a:fillRect/>
          </a:stretch>
        </p:blipFill>
        <p:spPr>
          <a:xfrm>
            <a:off x="939482" y="1415327"/>
            <a:ext cx="4843296"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金融风险管理咨询是指专业机构运用科学的方法和手段，对企业或机构在经营过程中面临的各类金融风险进行识别、评估、监控和应对，以帮助客户降低风险、提高收益的专业服务。</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定义</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随着金融市场的不断发展和金融创新的不断涌现，金融风险也呈现出多样化、复杂化的趋势。企业和机构对金融风险管理的需求日益迫切，金融风险管理咨询行业应运而生。</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背景</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定义与背景</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企业和机构对金融风险管理咨询的需求主要体现在风险识别、风险评估、风险监控和风险应对等方面。同时，随着监管政策的不断加强和市场环境的变化，对金融风险管理咨询的专业性和实时性要求也越来越高。</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市场需求</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未来，金融风险管理咨询行业将朝着更加专业化、智能化和综合化的方向发展。一方面，随着大数据、人工智能等技术的不断应用，金融风险管理咨询将更加精准和高效；另一方面，行业内的跨界合作和整合也将成为发展趋势，以提供更全面、一站式的风险管理服务。</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发展趋势</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tailEnd type="none"/>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市场需求与发展趋势</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24969" r="24969"/>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服务内容</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金融风险管理咨询的服务内容主要包括风险识别与评估、风险监控与预警、风险应对与解决方案等。具体包括但不限于对市场风险、信用风险、操作风险等各类金融风险的全面管理和控制。</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核心价值</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金融风险管理咨询的核心价值在于帮助客户有效识别和管理金融风险，保障企业或机构的稳健经营和持续发展。同时，通过提供专业的风险管理建议和解决方案，还能帮助客户提升市场竞争力，实现更大的商业价值。</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服务内容与核心价值</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990464" y="2536882"/>
            <a:ext cx="2922600" cy="712314"/>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975" b="1">
                <a:solidFill>
                  <a:srgbClr val="754807">
                    <a:alpha val="100000"/>
                  </a:srgbClr>
                </a:solidFill>
                <a:latin typeface="Microsoft Yahei"/>
                <a:ea typeface="Microsoft Yahei"/>
                <a:cs typeface="Microsoft Yahei"/>
              </a:rPr>
              <a:t>02</a:t>
            </a:r>
          </a:p>
        </p:txBody>
      </p:sp>
      <p:sp>
        <p:nvSpPr>
          <p:cNvPr id="3" name="TextBox 3"/>
          <p:cNvSpPr txBox="1"/>
          <p:nvPr/>
        </p:nvSpPr>
        <p:spPr>
          <a:xfrm>
            <a:off x="1863348" y="3329232"/>
            <a:ext cx="6574155" cy="1805940"/>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4500" b="1">
                <a:solidFill>
                  <a:srgbClr val="754807">
                    <a:alpha val="100000"/>
                  </a:srgbClr>
                </a:solidFill>
                <a:latin typeface="Microsoft Yahei"/>
                <a:ea typeface="Microsoft Yahei"/>
                <a:cs typeface="Microsoft Yahei"/>
              </a:rPr>
              <a:t>成功案例选取及标准</a:t>
            </a:r>
          </a:p>
        </p:txBody>
      </p:sp>
      <p:sp>
        <p:nvSpPr>
          <p:cNvPr id="4" name="AutoShape 4"/>
          <p:cNvSpPr/>
          <p:nvPr/>
        </p:nvSpPr>
        <p:spPr>
          <a:xfrm>
            <a:off x="352425" y="6254177"/>
            <a:ext cx="5497697" cy="508573"/>
          </a:xfrm>
          <a:prstGeom prst="rect">
            <a:avLst/>
          </a:prstGeom>
          <a:noFill/>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sz="1200">
                <a:solidFill>
                  <a:srgbClr val="DE9A39">
                    <a:alpha val="100000"/>
                  </a:srgbClr>
                </a:solidFill>
                <a:latin typeface="Microsoft Yahei"/>
                <a:ea typeface="Microsoft Yahei"/>
                <a:cs typeface="Microsoft Yahei"/>
              </a:rPr>
              <a:t>XX</a:t>
            </a:r>
            <a:endParaRPr lang="en-US" sz="1100"/>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0365" r="30365"/>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32546" r="32546"/>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30932" r="30932"/>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典型性、可复制性、创新性，确保案例在金融风险管理领域具有显著成效和借鉴意义。</a:t>
            </a:r>
            <a:endParaRPr lang="en-US" sz="1100"/>
          </a:p>
        </p:txBody>
      </p:sp>
      <p:sp>
        <p:nvSpPr>
          <p:cNvPr id="8" name="AutoShape 8"/>
          <p:cNvSpPr/>
          <p:nvPr/>
        </p:nvSpPr>
        <p:spPr>
          <a:xfrm>
            <a:off x="8901714" y="1901965"/>
            <a:ext cx="2084387" cy="46037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原则</a:t>
            </a:r>
            <a:endParaRPr lang="en-US" sz="1100"/>
          </a:p>
        </p:txBody>
      </p:sp>
      <p:sp>
        <p:nvSpPr>
          <p:cNvPr id="9" name="AutoShape 9"/>
          <p:cNvSpPr/>
          <p:nvPr/>
        </p:nvSpPr>
        <p:spPr>
          <a:xfrm>
            <a:off x="8406414" y="45259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通过市场调研、专家推荐、文献资料等多种渠道收集案例，并进行筛选和分类整理。</a:t>
            </a:r>
            <a:endParaRPr lang="en-US" sz="1100"/>
          </a:p>
        </p:txBody>
      </p:sp>
      <p:sp>
        <p:nvSpPr>
          <p:cNvPr id="10" name="AutoShape 10"/>
          <p:cNvSpPr/>
          <p:nvPr/>
        </p:nvSpPr>
        <p:spPr>
          <a:xfrm>
            <a:off x="8901714" y="4005263"/>
            <a:ext cx="2084387" cy="46037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方法</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案例选取原则与方法</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成功标准</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风险得到有效控制、业务稳健发展、客户满意度提升、监管要求达标等。</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评估指标</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风险控制效果、业务增长率、客户满意度调查结果、监管评级等定量和定性指标。</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blip>
          <a:srcRect l="12025" r="12025"/>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成功标准界定及评估指标</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6667" r="16667"/>
          <a:stretch>
            <a:fillRect/>
          </a:stretch>
        </p:blipFill>
        <p:spPr>
          <a:xfrm>
            <a:off x="705128" y="1258733"/>
            <a:ext cx="5140491" cy="5140490"/>
          </a:xfrm>
          <a:prstGeom prst="roundRect">
            <a:avLst/>
          </a:prstGeom>
        </p:spPr>
      </p:pic>
      <p:sp>
        <p:nvSpPr>
          <p:cNvPr id="3" name="TextBox 3"/>
          <p:cNvSpPr txBox="1"/>
          <p:nvPr/>
        </p:nvSpPr>
        <p:spPr>
          <a:xfrm>
            <a:off x="6422466" y="1924848"/>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某银行通过引入先进的风险管理理念和技术手段，成功降低了信贷风险，实现了业务规模和盈利水平的稳步增长。</a:t>
            </a:r>
          </a:p>
        </p:txBody>
      </p:sp>
      <p:sp>
        <p:nvSpPr>
          <p:cNvPr id="4" name="TextBox 4"/>
          <p:cNvSpPr txBox="1"/>
          <p:nvPr/>
        </p:nvSpPr>
        <p:spPr>
          <a:xfrm>
            <a:off x="6422466" y="1539657"/>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案例一</a:t>
            </a:r>
          </a:p>
        </p:txBody>
      </p:sp>
      <p:sp>
        <p:nvSpPr>
          <p:cNvPr id="5" name="TextBox 5"/>
          <p:cNvSpPr txBox="1"/>
          <p:nvPr/>
        </p:nvSpPr>
        <p:spPr>
          <a:xfrm>
            <a:off x="6422466" y="3539953"/>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某保险公司通过构建完善的风险管理体系和内部控制机制，有效应对了市场风险和操作风险，提升了公司的整体风险管理水平。</a:t>
            </a:r>
          </a:p>
        </p:txBody>
      </p:sp>
      <p:sp>
        <p:nvSpPr>
          <p:cNvPr id="6" name="TextBox 6"/>
          <p:cNvSpPr txBox="1"/>
          <p:nvPr/>
        </p:nvSpPr>
        <p:spPr>
          <a:xfrm>
            <a:off x="6422466" y="319133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案例二</a:t>
            </a:r>
          </a:p>
        </p:txBody>
      </p:sp>
      <p:sp>
        <p:nvSpPr>
          <p:cNvPr id="7" name="TextBox 7"/>
          <p:cNvSpPr txBox="1"/>
          <p:nvPr/>
        </p:nvSpPr>
        <p:spPr>
          <a:xfrm>
            <a:off x="6422466" y="5213997"/>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某证券公司通过加强风险文化建设、优化风险管理流程、提升风险管理信息化水平等措施，成功应对了股市波动带来的风险挑战，保障了客户的资产安全。</a:t>
            </a:r>
          </a:p>
        </p:txBody>
      </p:sp>
      <p:sp>
        <p:nvSpPr>
          <p:cNvPr id="8" name="TextBox 8"/>
          <p:cNvSpPr txBox="1"/>
          <p:nvPr/>
        </p:nvSpPr>
        <p:spPr>
          <a:xfrm>
            <a:off x="6422466" y="482355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案例三</a:t>
            </a:r>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代表性案例简介</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990464" y="2536882"/>
            <a:ext cx="2922600" cy="712314"/>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975" b="1">
                <a:solidFill>
                  <a:srgbClr val="754807">
                    <a:alpha val="100000"/>
                  </a:srgbClr>
                </a:solidFill>
                <a:latin typeface="Microsoft Yahei"/>
                <a:ea typeface="Microsoft Yahei"/>
                <a:cs typeface="Microsoft Yahei"/>
              </a:rPr>
              <a:t>03</a:t>
            </a:r>
          </a:p>
        </p:txBody>
      </p:sp>
      <p:sp>
        <p:nvSpPr>
          <p:cNvPr id="3" name="TextBox 3"/>
          <p:cNvSpPr txBox="1"/>
          <p:nvPr/>
        </p:nvSpPr>
        <p:spPr>
          <a:xfrm>
            <a:off x="1863348" y="3329232"/>
            <a:ext cx="6574155" cy="1805940"/>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4500" b="1">
                <a:solidFill>
                  <a:srgbClr val="754807">
                    <a:alpha val="100000"/>
                  </a:srgbClr>
                </a:solidFill>
                <a:latin typeface="Microsoft Yahei"/>
                <a:ea typeface="Microsoft Yahei"/>
                <a:cs typeface="Microsoft Yahei"/>
              </a:rPr>
              <a:t>案例分析：某银行信贷风险管理优化</a:t>
            </a:r>
          </a:p>
        </p:txBody>
      </p:sp>
      <p:sp>
        <p:nvSpPr>
          <p:cNvPr id="4" name="AutoShape 4"/>
          <p:cNvSpPr/>
          <p:nvPr/>
        </p:nvSpPr>
        <p:spPr>
          <a:xfrm>
            <a:off x="352425" y="6254177"/>
            <a:ext cx="5497697" cy="508573"/>
          </a:xfrm>
          <a:prstGeom prst="rect">
            <a:avLst/>
          </a:prstGeom>
          <a:noFill/>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sz="1200">
                <a:solidFill>
                  <a:srgbClr val="DE9A39">
                    <a:alpha val="100000"/>
                  </a:srgbClr>
                </a:solidFill>
                <a:latin typeface="Microsoft Yahei"/>
                <a:ea typeface="Microsoft Yahei"/>
                <a:cs typeface="Microsoft Yahei"/>
              </a:rPr>
              <a:t>XX</a:t>
            </a:r>
            <a:endParaRPr lang="en-US" sz="1100"/>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51" r="151"/>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该银行在信贷业务中面临风险识别不准确、审批流程繁琐、贷后管理不到位等问题，导致信贷风险不断累积。</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通过引入金融风险管理咨询团队，优化信贷风险管理流程，提高风险识别与防控能力，降低信贷风险水平。</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项目背景与目标设定</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目标设定</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项目背景</a:t>
            </a:r>
            <a:endParaRPr lang="en-US" sz="1100"/>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54963" y="93878"/>
            <a:ext cx="10641129" cy="914400"/>
            <a:chOff x="454963" y="93878"/>
            <a:chExt cx="10641129" cy="914400"/>
          </a:xfrm>
        </p:grpSpPr>
        <p:sp>
          <p:nvSpPr>
            <p:cNvPr id="3" name="AutoShape 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咨询过程与方法应用</a:t>
              </a:r>
            </a:p>
          </p:txBody>
        </p:sp>
      </p:grpSp>
      <p:sp>
        <p:nvSpPr>
          <p:cNvPr id="24" name="TextBox 24"/>
          <p:cNvSpPr txBox="1"/>
          <p:nvPr/>
        </p:nvSpPr>
        <p:spPr>
          <a:xfrm>
            <a:off x="3561535" y="2061200"/>
            <a:ext cx="7382690" cy="153140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7000"/>
              </a:lnSpc>
            </a:pPr>
            <a:r>
              <a:rPr lang="en-US" sz="1500">
                <a:solidFill>
                  <a:schemeClr val="dk1">
                    <a:alpha val="100000"/>
                  </a:schemeClr>
                </a:solidFill>
                <a:latin typeface="Microsoft Yahei"/>
                <a:ea typeface="Microsoft Yahei"/>
                <a:cs typeface="Microsoft Yahei"/>
              </a:rPr>
              <a:t>组建由金融风险管理专家、银行业务骨干等成员组成的咨询团队，确保项目顺利推进。</a:t>
            </a:r>
          </a:p>
        </p:txBody>
      </p:sp>
      <p:sp>
        <p:nvSpPr>
          <p:cNvPr id="25" name="TextBox 25"/>
          <p:cNvSpPr txBox="1"/>
          <p:nvPr/>
        </p:nvSpPr>
        <p:spPr>
          <a:xfrm>
            <a:off x="3561535" y="1520189"/>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chemeClr val="accent1">
                    <a:alpha val="100000"/>
                  </a:schemeClr>
                </a:solidFill>
                <a:latin typeface="Microsoft Yahei"/>
                <a:ea typeface="Microsoft Yahei"/>
                <a:cs typeface="Microsoft Yahei"/>
              </a:rPr>
              <a:t>咨询团队组建</a:t>
            </a:r>
          </a:p>
        </p:txBody>
      </p:sp>
      <p:sp>
        <p:nvSpPr>
          <p:cNvPr id="26" name="TextBox 26"/>
          <p:cNvSpPr txBox="1"/>
          <p:nvPr/>
        </p:nvSpPr>
        <p:spPr>
          <a:xfrm>
            <a:off x="3561535" y="4422893"/>
            <a:ext cx="7382690" cy="153140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7000"/>
              </a:lnSpc>
            </a:pPr>
            <a:r>
              <a:rPr lang="en-US" sz="1500">
                <a:solidFill>
                  <a:schemeClr val="dk1">
                    <a:alpha val="100000"/>
                  </a:schemeClr>
                </a:solidFill>
                <a:latin typeface="Microsoft Yahei"/>
                <a:ea typeface="Microsoft Yahei"/>
                <a:cs typeface="Microsoft Yahei"/>
              </a:rPr>
              <a:t>采用定性与定量相结合的风险评估方法，对银行信贷业务进行全面梳理和风险评估；运用流程优化技术，对信贷审批流程进行再造；借助信息化手段，建立贷后管理系统，实现风险动态监控。</a:t>
            </a:r>
          </a:p>
        </p:txBody>
      </p:sp>
      <p:sp>
        <p:nvSpPr>
          <p:cNvPr id="27" name="TextBox 27"/>
          <p:cNvSpPr txBox="1"/>
          <p:nvPr/>
        </p:nvSpPr>
        <p:spPr>
          <a:xfrm>
            <a:off x="3561535" y="3881882"/>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chemeClr val="accent1">
                    <a:alpha val="100000"/>
                  </a:schemeClr>
                </a:solidFill>
                <a:latin typeface="Microsoft Yahei"/>
                <a:ea typeface="Microsoft Yahei"/>
                <a:cs typeface="Microsoft Yahei"/>
              </a:rPr>
              <a:t>方法应用</a:t>
            </a:r>
          </a:p>
        </p:txBody>
      </p:sp>
      <p:sp>
        <p:nvSpPr>
          <p:cNvPr id="28" name="AutoShape 28"/>
          <p:cNvSpPr/>
          <p:nvPr/>
        </p:nvSpPr>
        <p:spPr>
          <a:xfrm>
            <a:off x="1075314" y="4179055"/>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1075314" y="1789318"/>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Freeform 30"/>
          <p:cNvSpPr/>
          <p:nvPr/>
        </p:nvSpPr>
        <p:spPr>
          <a:xfrm>
            <a:off x="1537812" y="4641553"/>
            <a:ext cx="822960" cy="822960"/>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Freeform 31"/>
          <p:cNvSpPr/>
          <p:nvPr/>
        </p:nvSpPr>
        <p:spPr>
          <a:xfrm>
            <a:off x="1537812" y="2251817"/>
            <a:ext cx="822960" cy="82296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实施效果与持续改进</a:t>
              </a:r>
            </a:p>
          </p:txBody>
        </p:sp>
      </p:grpSp>
      <p:sp>
        <p:nvSpPr>
          <p:cNvPr id="43" name="TextBox 43"/>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实施效果</a:t>
            </a:r>
          </a:p>
        </p:txBody>
      </p:sp>
      <p:sp>
        <p:nvSpPr>
          <p:cNvPr id="44" name="TextBox 44"/>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通过咨询项目的实施，银行信贷风险管理水平得到显著提升，风险识别与防控能力明显增强，信贷风险水平有效降低。</a:t>
            </a:r>
          </a:p>
        </p:txBody>
      </p:sp>
      <p:sp>
        <p:nvSpPr>
          <p:cNvPr id="45" name="TextBox 45"/>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持续改进</a:t>
            </a:r>
          </a:p>
        </p:txBody>
      </p:sp>
      <p:sp>
        <p:nvSpPr>
          <p:cNvPr id="46" name="TextBox 46"/>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银行在咨询团队的协助下，建立了持续改进机制，对信贷风险管理流程进行持续优化和完善；同时，加强员工培训，提高全员风险意识和管理能力。</a:t>
            </a: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990464" y="2536882"/>
            <a:ext cx="2922600" cy="712314"/>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975" b="1">
                <a:solidFill>
                  <a:srgbClr val="754807">
                    <a:alpha val="100000"/>
                  </a:srgbClr>
                </a:solidFill>
                <a:latin typeface="Microsoft Yahei"/>
                <a:ea typeface="Microsoft Yahei"/>
                <a:cs typeface="Microsoft Yahei"/>
              </a:rPr>
              <a:t>04</a:t>
            </a:r>
          </a:p>
        </p:txBody>
      </p:sp>
      <p:sp>
        <p:nvSpPr>
          <p:cNvPr id="3" name="TextBox 3"/>
          <p:cNvSpPr txBox="1"/>
          <p:nvPr/>
        </p:nvSpPr>
        <p:spPr>
          <a:xfrm>
            <a:off x="1863348" y="3329232"/>
            <a:ext cx="6574155" cy="1805940"/>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4500" b="1">
                <a:solidFill>
                  <a:srgbClr val="754807">
                    <a:alpha val="100000"/>
                  </a:srgbClr>
                </a:solidFill>
                <a:latin typeface="Microsoft Yahei"/>
                <a:ea typeface="Microsoft Yahei"/>
                <a:cs typeface="Microsoft Yahei"/>
              </a:rPr>
              <a:t>案例分析：某保险公司投资组合风险管理</a:t>
            </a:r>
          </a:p>
        </p:txBody>
      </p:sp>
      <p:sp>
        <p:nvSpPr>
          <p:cNvPr id="4" name="AutoShape 4"/>
          <p:cNvSpPr/>
          <p:nvPr/>
        </p:nvSpPr>
        <p:spPr>
          <a:xfrm>
            <a:off x="352425" y="6254177"/>
            <a:ext cx="5497697" cy="508573"/>
          </a:xfrm>
          <a:prstGeom prst="rect">
            <a:avLst/>
          </a:prstGeom>
          <a:noFill/>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sz="1200">
                <a:solidFill>
                  <a:srgbClr val="DE9A39">
                    <a:alpha val="100000"/>
                  </a:srgbClr>
                </a:solidFill>
                <a:latin typeface="Microsoft Yahei"/>
                <a:ea typeface="Microsoft Yahei"/>
                <a:cs typeface="Microsoft Yahei"/>
              </a:rPr>
              <a:t>XX</a:t>
            </a:r>
            <a:endParaRPr lang="en-US" sz="1100"/>
          </a:p>
        </p:txBody>
      </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https://d.book118.com/927200053126006042</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FFCFB"/>
      </a:lt1>
      <a:dk2>
        <a:srgbClr val="000000"/>
      </a:dk2>
      <a:lt2>
        <a:srgbClr val="FFFFFF"/>
      </a:lt2>
      <a:accent1>
        <a:srgbClr val="754807"/>
      </a:accent1>
      <a:accent2>
        <a:srgbClr val="B57016"/>
      </a:accent2>
      <a:accent3>
        <a:srgbClr val="DE9A39"/>
      </a:accent3>
      <a:accent4>
        <a:srgbClr val="F2B168"/>
      </a:accent4>
      <a:accent5>
        <a:srgbClr val="FDBE00"/>
      </a:accent5>
      <a:accent6>
        <a:srgbClr val="D16A15"/>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75</Paragraphs>
  <Slides>17</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17</vt:i4>
      </vt:variant>
    </vt:vector>
  </HeadingPairs>
  <TitlesOfParts>
    <vt:vector baseType="lpstr" size="21">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2024-09-16T02:20:49.549</cp:lastPrinted>
  <dcterms:created xsi:type="dcterms:W3CDTF">2024-09-15T18:20:49Z</dcterms:created>
  <dcterms:modified xsi:type="dcterms:W3CDTF">2024-09-15T18:20:51Z</dcterms:modified>
</cp:coreProperties>
</file>