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CCF48-B7CF-476C-81DD-7521C3D35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BF10C-81C6-4AB0-A234-490B5D003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5D608-4411-405D-A43E-699A2872D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5E054-3F59-45B1-93BC-75B869CAE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028509-29F5-4DB9-B69F-5AFB435E7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AC1A69-03D6-4D44-A088-249ACE8E6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85CE8E-0FCB-41A5-9B88-7E8B0FC33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DF350-7A81-493E-BE27-0A3770348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1762B-8DD9-4D2C-8109-77864BD15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EFAC3-2C65-4CCB-A9C0-D433E7DA9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A99D5-3C36-44FB-A90E-5DA27814B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w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0411605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标题 3073"/>
          <p:cNvSpPr>
            <a:spLocks noGrp="1" noRot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 anchor="ctr" anchorCtr="0"/>
          <a:lstStyle/>
          <a:p/>
        </p:txBody>
      </p:sp>
      <p:sp>
        <p:nvSpPr>
          <p:cNvPr id="3075" name="文本占位符 3074"/>
          <p:cNvSpPr>
            <a:spLocks noGrp="1" noRot="1"/>
          </p:cNvSpPr>
          <p:nvPr>
            <p:ph type="body" idx="4294967295"/>
          </p:nvPr>
        </p:nvSpPr>
        <p:spPr>
          <a:xfrm>
            <a:off x="304800" y="1981200"/>
            <a:ext cx="8540750" cy="3886200"/>
          </a:xfrm>
        </p:spPr>
        <p:txBody>
          <a:bodyPr/>
          <a:lstStyle/>
          <a:p/>
        </p:txBody>
      </p:sp>
      <p:pic>
        <p:nvPicPr>
          <p:cNvPr id="3076" name="图片 3075" descr="2007123201645668_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17500" y="0"/>
            <a:ext cx="9642475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7" name="矩形 3076"/>
          <p:cNvSpPr/>
          <p:nvPr/>
        </p:nvSpPr>
        <p:spPr>
          <a:xfrm>
            <a:off x="2771775" y="1125538"/>
            <a:ext cx="5761038" cy="5256212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8000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幼儿戏剧</a:t>
            </a:r>
            <a:endParaRPr lang="zh-CN" altLang="en-US" sz="8000"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078" name="TextBox 3077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标题 4097"/>
          <p:cNvSpPr>
            <a:spLocks noGrp="1" noRot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 anchor="ctr" anchorCtr="0"/>
          <a:lstStyle/>
          <a:p>
            <a:pPr algn="l"/>
            <a:r>
              <a:rPr lang="en-US" altLang="zh-CN"/>
              <a:t>    </a:t>
            </a:r>
            <a:r>
              <a:rPr lang="zh-CN" altLang="en-US" sz="6000" b="1"/>
              <a:t>幼儿戏剧</a:t>
            </a:r>
            <a:endParaRPr lang="zh-CN" altLang="en-US" sz="6000" b="1"/>
          </a:p>
        </p:txBody>
      </p:sp>
      <p:sp>
        <p:nvSpPr>
          <p:cNvPr id="4099" name="文本占位符 4098"/>
          <p:cNvSpPr>
            <a:spLocks noGrp="1" noRot="1"/>
          </p:cNvSpPr>
          <p:nvPr>
            <p:ph type="body" idx="4294967295"/>
          </p:nvPr>
        </p:nvSpPr>
        <p:spPr>
          <a:xfrm>
            <a:off x="304800" y="1981200"/>
            <a:ext cx="8540750" cy="3886200"/>
          </a:xfrm>
        </p:spPr>
        <p:txBody>
          <a:bodyPr/>
          <a:lstStyle/>
          <a:p>
            <a:r>
              <a:rPr lang="zh-CN" altLang="en-US" b="1">
                <a:ea typeface="华文中宋" panose="02010600040101010101" pitchFamily="2" charset="-122"/>
              </a:rPr>
              <a:t>幼儿戏剧的概念和发展</a:t>
            </a:r>
            <a:endParaRPr lang="zh-CN" altLang="en-US" b="1">
              <a:ea typeface="华文中宋" panose="02010600040101010101" pitchFamily="2" charset="-122"/>
            </a:endParaRPr>
          </a:p>
          <a:p>
            <a:r>
              <a:rPr lang="zh-CN" altLang="en-US" b="1">
                <a:ea typeface="华文中宋" panose="02010600040101010101" pitchFamily="2" charset="-122"/>
              </a:rPr>
              <a:t>幼儿戏剧的作用</a:t>
            </a:r>
            <a:endParaRPr lang="zh-CN" altLang="en-US" b="1">
              <a:ea typeface="华文中宋" panose="02010600040101010101" pitchFamily="2" charset="-122"/>
            </a:endParaRPr>
          </a:p>
          <a:p>
            <a:r>
              <a:rPr lang="zh-CN" altLang="en-US" b="1">
                <a:ea typeface="华文中宋" panose="02010600040101010101" pitchFamily="2" charset="-122"/>
              </a:rPr>
              <a:t>幼儿戏剧的特点</a:t>
            </a:r>
            <a:endParaRPr lang="zh-CN" altLang="en-US" b="1">
              <a:ea typeface="华文中宋" panose="02010600040101010101" pitchFamily="2" charset="-122"/>
            </a:endParaRPr>
          </a:p>
          <a:p>
            <a:r>
              <a:rPr lang="zh-CN" altLang="en-US" b="1">
                <a:ea typeface="华文中宋" panose="02010600040101010101" pitchFamily="2" charset="-122"/>
              </a:rPr>
              <a:t>幼儿戏剧的种类</a:t>
            </a:r>
            <a:endParaRPr lang="zh-CN" altLang="en-US" b="1">
              <a:ea typeface="华文中宋" panose="02010600040101010101" pitchFamily="2" charset="-122"/>
            </a:endParaRPr>
          </a:p>
          <a:p>
            <a:r>
              <a:rPr lang="zh-CN" altLang="en-US" b="1">
                <a:ea typeface="华文中宋" panose="02010600040101010101" pitchFamily="2" charset="-122"/>
              </a:rPr>
              <a:t>幼儿戏剧的改编</a:t>
            </a:r>
            <a:endParaRPr lang="zh-CN" altLang="en-US" b="1">
              <a:ea typeface="华文中宋" panose="02010600040101010101" pitchFamily="2" charset="-122"/>
            </a:endParaRPr>
          </a:p>
          <a:p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图片 5121" descr="PE01000_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1775" y="3048000"/>
            <a:ext cx="2139950" cy="35782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3" name="文本框 5122"/>
          <p:cNvSpPr txBox="1"/>
          <p:nvPr/>
        </p:nvSpPr>
        <p:spPr>
          <a:xfrm>
            <a:off x="1660525" y="534988"/>
            <a:ext cx="2978150" cy="7620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6699FF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儿童与戏剧</a:t>
            </a:r>
            <a:endParaRPr lang="zh-CN" altLang="en-US" sz="4400" b="1">
              <a:solidFill>
                <a:srgbClr val="6699FF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5124" name="文本框 5123"/>
          <p:cNvSpPr txBox="1"/>
          <p:nvPr/>
        </p:nvSpPr>
        <p:spPr>
          <a:xfrm>
            <a:off x="609600" y="3733800"/>
            <a:ext cx="5467350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Times New Roman" panose="02020603050405020304" pitchFamily="2" charset="0"/>
                <a:ea typeface="华文新魏" panose="02010800040101010101" pitchFamily="2" charset="-122"/>
              </a:rPr>
              <a:t>戏剧艺术满足了孩子的天性。</a:t>
            </a:r>
            <a:endParaRPr lang="zh-CN" altLang="en-US" sz="3200" b="1">
              <a:latin typeface="Times New Roman" panose="02020603050405020304" pitchFamily="2" charset="0"/>
              <a:ea typeface="华文新魏" panose="02010800040101010101" pitchFamily="2" charset="-122"/>
            </a:endParaRPr>
          </a:p>
        </p:txBody>
      </p:sp>
      <p:sp>
        <p:nvSpPr>
          <p:cNvPr id="5125" name="矩形 5124"/>
          <p:cNvSpPr/>
          <p:nvPr/>
        </p:nvSpPr>
        <p:spPr>
          <a:xfrm>
            <a:off x="457200" y="4648200"/>
            <a:ext cx="7092950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Times New Roman" panose="02020603050405020304" pitchFamily="2" charset="0"/>
                <a:ea typeface="华文新魏" panose="02010800040101010101" pitchFamily="2" charset="-122"/>
              </a:rPr>
              <a:t>戏剧艺术激起了孩子强烈的情感反映。</a:t>
            </a:r>
            <a:endParaRPr lang="zh-CN" altLang="en-US" sz="3200" b="1">
              <a:latin typeface="Times New Roman" panose="02020603050405020304" pitchFamily="2" charset="0"/>
              <a:ea typeface="华文新魏" panose="02010800040101010101" pitchFamily="2" charset="-122"/>
            </a:endParaRPr>
          </a:p>
        </p:txBody>
      </p:sp>
      <p:sp>
        <p:nvSpPr>
          <p:cNvPr id="5126" name="矩形 5125"/>
          <p:cNvSpPr/>
          <p:nvPr/>
        </p:nvSpPr>
        <p:spPr>
          <a:xfrm>
            <a:off x="533400" y="2209800"/>
            <a:ext cx="6705600" cy="1066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Times New Roman" panose="02020603050405020304" pitchFamily="2" charset="0"/>
                <a:ea typeface="华文新魏" panose="02010800040101010101" pitchFamily="2" charset="-122"/>
              </a:rPr>
              <a:t>戏剧是一门综合的艺术。通过视觉和听觉感观给人美的享受和启迪。</a:t>
            </a:r>
            <a:endParaRPr lang="zh-CN" altLang="en-US" sz="3200" b="1">
              <a:latin typeface="Times New Roman" panose="02020603050405020304" pitchFamily="2" charset="0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  <p:bldP spid="5125" grpId="0"/>
      <p:bldP spid="51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标题 6145"/>
          <p:cNvSpPr>
            <a:spLocks noGrp="1" noRot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 anchor="ctr" anchorCtr="0"/>
          <a:lstStyle/>
          <a:p>
            <a:r>
              <a:rPr lang="zh-CN" altLang="en-US" b="1"/>
              <a:t>中国儿童剧团的发展</a:t>
            </a:r>
            <a:endParaRPr lang="zh-CN" altLang="en-US" b="1"/>
          </a:p>
        </p:txBody>
      </p:sp>
      <p:sp>
        <p:nvSpPr>
          <p:cNvPr id="6147" name="文本占位符 6146"/>
          <p:cNvSpPr>
            <a:spLocks noGrp="1" noRot="1"/>
          </p:cNvSpPr>
          <p:nvPr>
            <p:ph type="body" idx="4294967295"/>
          </p:nvPr>
        </p:nvSpPr>
        <p:spPr>
          <a:xfrm>
            <a:off x="304800" y="1981200"/>
            <a:ext cx="8540750" cy="3886200"/>
          </a:xfrm>
        </p:spPr>
        <p:txBody>
          <a:bodyPr/>
          <a:lstStyle/>
          <a:p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中国有</a:t>
            </a:r>
            <a:r>
              <a:rPr lang="en-US" altLang="zh-CN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3</a:t>
            </a:r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亿</a:t>
            </a:r>
            <a:r>
              <a:rPr lang="en-US" altLang="zh-CN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8</a:t>
            </a:r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千万少年儿童，</a:t>
            </a:r>
            <a:endParaRPr lang="zh-CN" altLang="en-US" sz="36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巨大的潜在观众群使得儿童演出市场，</a:t>
            </a:r>
            <a:endParaRPr lang="zh-CN" altLang="en-US" sz="36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buNone/>
            </a:pPr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   拥有其他艺术形式所无法达到的广阔前景。</a:t>
            </a:r>
            <a:endParaRPr lang="zh-CN" altLang="en-US" sz="36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据行业统计数据显示，目前我国共有百余家儿童剧剧团，如中国木偶剧院等。</a:t>
            </a:r>
            <a:endParaRPr lang="zh-CN" altLang="en-US" sz="3600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标题 7169"/>
          <p:cNvSpPr>
            <a:spLocks noGrp="1" noRot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 anchor="ctr" anchorCtr="0"/>
          <a:lstStyle/>
          <a:p>
            <a:r>
              <a:rPr lang="zh-CN" altLang="en-US" b="1"/>
              <a:t>幼儿戏剧的存在意义</a:t>
            </a:r>
            <a:endParaRPr lang="zh-CN" altLang="en-US" b="1"/>
          </a:p>
        </p:txBody>
      </p:sp>
      <p:sp>
        <p:nvSpPr>
          <p:cNvPr id="7171" name="文本占位符 7170"/>
          <p:cNvSpPr>
            <a:spLocks noGrp="1" noRot="1"/>
          </p:cNvSpPr>
          <p:nvPr>
            <p:ph type="body" idx="4294967295"/>
          </p:nvPr>
        </p:nvSpPr>
        <p:spPr>
          <a:xfrm>
            <a:off x="323850" y="2349500"/>
            <a:ext cx="8540750" cy="3886200"/>
          </a:xfrm>
        </p:spPr>
        <p:txBody>
          <a:bodyPr/>
          <a:lstStyle/>
          <a:p>
            <a:pPr>
              <a:buNone/>
            </a:pPr>
            <a:r>
              <a:rPr lang="en-US" altLang="zh-CN"/>
              <a:t>   </a:t>
            </a:r>
            <a:endParaRPr lang="en-US" altLang="zh-CN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buNone/>
            </a:pPr>
            <a:r>
              <a:rPr lang="en-US" altLang="zh-CN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   </a:t>
            </a:r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家长有对孩子进行美育教育的需求，</a:t>
            </a:r>
            <a:endParaRPr lang="zh-CN" altLang="en-US" sz="36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buNone/>
            </a:pPr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   希望通过剧场这个平台和环境对孩子</a:t>
            </a:r>
            <a:endParaRPr lang="zh-CN" altLang="en-US" sz="36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buNone/>
            </a:pPr>
            <a:r>
              <a:rPr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   寓教于乐，提升审美，陶冶情操。</a:t>
            </a:r>
            <a:r>
              <a:rPr lang="zh-CN" altLang="en-US" sz="3600">
                <a:latin typeface="华文中宋" panose="02010600040101010101" pitchFamily="2" charset="-122"/>
                <a:ea typeface="华文中宋" panose="02010600040101010101" pitchFamily="2" charset="-122"/>
              </a:rPr>
              <a:t> </a:t>
            </a:r>
            <a:endParaRPr lang="zh-CN" altLang="en-US" sz="3600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标题 8193"/>
          <p:cNvSpPr>
            <a:spLocks noGrp="1" noRot="1"/>
          </p:cNvSpPr>
          <p:nvPr>
            <p:ph type="title"/>
          </p:nvPr>
        </p:nvSpPr>
        <p:spPr>
          <a:xfrm>
            <a:off x="323850" y="333375"/>
            <a:ext cx="8540750" cy="1143000"/>
          </a:xfrm>
        </p:spPr>
        <p:txBody>
          <a:bodyPr anchor="ctr" anchorCtr="0"/>
          <a:lstStyle/>
          <a:p>
            <a:r>
              <a:rPr lang="zh-CN" altLang="en-US" b="1"/>
              <a:t>（一）幼儿戏剧的概念和发展</a:t>
            </a:r>
            <a:endParaRPr lang="zh-CN" altLang="en-US" b="1"/>
          </a:p>
        </p:txBody>
      </p:sp>
      <p:sp>
        <p:nvSpPr>
          <p:cNvPr id="8195" name="文本占位符 8194"/>
          <p:cNvSpPr>
            <a:spLocks noGrp="1" noRot="1"/>
          </p:cNvSpPr>
          <p:nvPr>
            <p:ph type="body" idx="4294967295"/>
          </p:nvPr>
        </p:nvSpPr>
        <p:spPr>
          <a:xfrm>
            <a:off x="304800" y="1628775"/>
            <a:ext cx="8540750" cy="4895850"/>
          </a:xfrm>
        </p:spPr>
        <p:txBody>
          <a:bodyPr/>
          <a:lstStyle/>
          <a:p>
            <a:r>
              <a:rPr lang="zh-CN" altLang="en-US" b="1">
                <a:solidFill>
                  <a:schemeClr val="hlink"/>
                </a:solidFill>
              </a:rPr>
              <a:t>概念</a:t>
            </a:r>
            <a:endParaRPr lang="zh-CN" altLang="en-US" b="1">
              <a:solidFill>
                <a:schemeClr val="hlink"/>
              </a:solidFill>
            </a:endParaRPr>
          </a:p>
          <a:p>
            <a:pPr>
              <a:buNone/>
            </a:pPr>
            <a:r>
              <a:rPr lang="zh-CN" altLang="en-US"/>
              <a:t>   </a:t>
            </a:r>
            <a:r>
              <a:rPr lang="zh-CN" altLang="en-US" sz="2400" b="1"/>
              <a:t>幼儿戏剧是戏剧的一个分支，是指以幼儿为对象，适合于他们接受能力和欣赏趣味的戏剧。（幼儿观看或参与戏剧表演接受幼儿戏剧）</a:t>
            </a:r>
            <a:endParaRPr lang="zh-CN" altLang="en-US" sz="2400" b="1"/>
          </a:p>
          <a:p>
            <a:pPr>
              <a:buNone/>
            </a:pPr>
            <a:endParaRPr lang="zh-CN" altLang="en-US" sz="1400" b="1"/>
          </a:p>
          <a:p>
            <a:r>
              <a:rPr lang="zh-CN" altLang="en-US" b="1">
                <a:solidFill>
                  <a:schemeClr val="hlink"/>
                </a:solidFill>
              </a:rPr>
              <a:t>发展</a:t>
            </a:r>
            <a:r>
              <a:rPr lang="en-US" altLang="zh-CN" b="1">
                <a:latin typeface="Arial" pitchFamily="34" charset="0"/>
              </a:rPr>
              <a:t>—</a:t>
            </a:r>
            <a:r>
              <a:rPr lang="zh-CN" altLang="en-US" b="1"/>
              <a:t>近百年</a:t>
            </a:r>
            <a:endParaRPr lang="zh-CN" altLang="en-US" b="1"/>
          </a:p>
          <a:p>
            <a:pPr>
              <a:buNone/>
            </a:pPr>
            <a:r>
              <a:rPr lang="zh-CN" altLang="en-US" b="1"/>
              <a:t>   </a:t>
            </a:r>
            <a:r>
              <a:rPr lang="zh-CN" altLang="en-US" sz="2400" b="1">
                <a:latin typeface="宋体" panose="02010600030101010101" pitchFamily="2" charset="-122"/>
              </a:rPr>
              <a:t>我国最早的幼儿戏剧：</a:t>
            </a:r>
            <a:r>
              <a:rPr lang="en-US" altLang="zh-CN" sz="2400" b="1">
                <a:latin typeface="宋体" panose="02010600030101010101" pitchFamily="2" charset="-122"/>
              </a:rPr>
              <a:t>1922</a:t>
            </a:r>
            <a:r>
              <a:rPr lang="zh-CN" altLang="en-US" sz="2400" b="1">
                <a:latin typeface="宋体" panose="02010600030101010101" pitchFamily="2" charset="-122"/>
              </a:rPr>
              <a:t>年，黎锦辉</a:t>
            </a:r>
            <a:r>
              <a:rPr lang="en-US" altLang="zh-CN" sz="2400" b="1">
                <a:latin typeface="宋体" panose="02010600030101010101" pitchFamily="2" charset="-122"/>
              </a:rPr>
              <a:t>《</a:t>
            </a:r>
            <a:r>
              <a:rPr lang="zh-CN" altLang="en-US" sz="2400" b="1">
                <a:latin typeface="宋体" panose="02010600030101010101" pitchFamily="2" charset="-122"/>
              </a:rPr>
              <a:t>麻雀与小孩</a:t>
            </a:r>
            <a:r>
              <a:rPr lang="en-US" altLang="zh-CN" sz="2400" b="1">
                <a:latin typeface="宋体" panose="02010600030101010101" pitchFamily="2" charset="-122"/>
              </a:rPr>
              <a:t>》</a:t>
            </a:r>
            <a:endParaRPr lang="en-US" altLang="zh-CN" sz="2400" b="1">
              <a:latin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400" b="1">
                <a:latin typeface="宋体" panose="02010600030101010101" pitchFamily="2" charset="-122"/>
              </a:rPr>
              <a:t>  </a:t>
            </a:r>
            <a:r>
              <a:rPr lang="zh-CN" altLang="en-US" sz="2400" b="1">
                <a:latin typeface="宋体" panose="02010600030101010101" pitchFamily="2" charset="-122"/>
              </a:rPr>
              <a:t>黎锦辉是我国幼儿戏剧的开拓者、倡导者</a:t>
            </a:r>
            <a:endParaRPr lang="zh-CN" altLang="en-US" sz="2400" b="1">
              <a:latin typeface="宋体" panose="02010600030101010101" pitchFamily="2" charset="-122"/>
            </a:endParaRPr>
          </a:p>
          <a:p>
            <a:pPr>
              <a:buNone/>
            </a:pPr>
            <a:r>
              <a:rPr lang="zh-CN" altLang="en-US" sz="2400" b="1">
                <a:latin typeface="宋体" panose="02010600030101010101" pitchFamily="2" charset="-122"/>
              </a:rPr>
              <a:t>  建国后作家作品：包蕾</a:t>
            </a:r>
            <a:r>
              <a:rPr lang="en-US" altLang="zh-CN" sz="2400" b="1">
                <a:latin typeface="宋体" panose="02010600030101010101" pitchFamily="2" charset="-122"/>
              </a:rPr>
              <a:t>《</a:t>
            </a:r>
            <a:r>
              <a:rPr lang="zh-CN" altLang="en-US" sz="2400" b="1">
                <a:latin typeface="宋体" panose="02010600030101010101" pitchFamily="2" charset="-122"/>
              </a:rPr>
              <a:t>小熊请客</a:t>
            </a:r>
            <a:r>
              <a:rPr lang="en-US" altLang="zh-CN" sz="2400" b="1">
                <a:latin typeface="宋体" panose="02010600030101010101" pitchFamily="2" charset="-122"/>
              </a:rPr>
              <a:t>》</a:t>
            </a:r>
            <a:r>
              <a:rPr lang="zh-CN" altLang="en-US" sz="2400" b="1">
                <a:latin typeface="宋体" panose="02010600030101010101" pitchFamily="2" charset="-122"/>
              </a:rPr>
              <a:t>，柯岩</a:t>
            </a:r>
            <a:r>
              <a:rPr lang="en-US" altLang="zh-CN" sz="2400" b="1">
                <a:latin typeface="宋体" panose="02010600030101010101" pitchFamily="2" charset="-122"/>
              </a:rPr>
              <a:t>《</a:t>
            </a:r>
            <a:r>
              <a:rPr lang="zh-CN" altLang="en-US" sz="2400" b="1">
                <a:latin typeface="宋体" panose="02010600030101010101" pitchFamily="2" charset="-122"/>
              </a:rPr>
              <a:t>小熊拔牙</a:t>
            </a:r>
            <a:r>
              <a:rPr lang="en-US" altLang="zh-CN" sz="2400" b="1">
                <a:latin typeface="宋体" panose="02010600030101010101" pitchFamily="2" charset="-122"/>
              </a:rPr>
              <a:t>》</a:t>
            </a:r>
            <a:endParaRPr lang="en-US" altLang="zh-CN" sz="2400" b="1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9217"/>
          <p:cNvSpPr>
            <a:spLocks noGrp="1" noRot="1"/>
          </p:cNvSpPr>
          <p:nvPr>
            <p:ph type="title"/>
          </p:nvPr>
        </p:nvSpPr>
        <p:spPr>
          <a:xfrm>
            <a:off x="603250" y="188913"/>
            <a:ext cx="8540750" cy="1143000"/>
          </a:xfrm>
        </p:spPr>
        <p:txBody>
          <a:bodyPr anchor="ctr" anchorCtr="0"/>
          <a:lstStyle/>
          <a:p>
            <a:r>
              <a:rPr lang="zh-CN" altLang="en-US" b="1"/>
              <a:t>（二）幼儿戏剧的作用</a:t>
            </a:r>
            <a:endParaRPr lang="zh-CN" altLang="en-US" b="1"/>
          </a:p>
        </p:txBody>
      </p:sp>
      <p:sp>
        <p:nvSpPr>
          <p:cNvPr id="9219" name="文本占位符 9218"/>
          <p:cNvSpPr>
            <a:spLocks noGrp="1" noRot="1"/>
          </p:cNvSpPr>
          <p:nvPr>
            <p:ph type="body" idx="4294967295"/>
          </p:nvPr>
        </p:nvSpPr>
        <p:spPr>
          <a:xfrm>
            <a:off x="250825" y="1341438"/>
            <a:ext cx="8540750" cy="518318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zh-CN" altLang="en-US" sz="4000" b="1">
                <a:solidFill>
                  <a:schemeClr val="hlink"/>
                </a:solidFill>
              </a:rPr>
              <a:t>审美娱乐</a:t>
            </a:r>
            <a:endParaRPr lang="zh-CN" altLang="en-US" sz="4000" b="1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4000"/>
              <a:t>   </a:t>
            </a:r>
            <a:r>
              <a:rPr lang="zh-CN" altLang="en-US" b="1"/>
              <a:t>幼儿戏剧可以直接给幼儿以艺术熏陶，让他们获得娱乐和美的享受，并能丰富幼儿的精神世界，给他们增添生活的乐趣。</a:t>
            </a:r>
            <a:endParaRPr lang="zh-CN" altLang="en-US" b="1"/>
          </a:p>
          <a:p>
            <a:pPr>
              <a:lnSpc>
                <a:spcPct val="90000"/>
              </a:lnSpc>
            </a:pPr>
            <a:r>
              <a:rPr lang="zh-CN" altLang="en-US" sz="4000" b="1">
                <a:solidFill>
                  <a:schemeClr val="hlink"/>
                </a:solidFill>
              </a:rPr>
              <a:t>素质提升</a:t>
            </a:r>
            <a:endParaRPr lang="zh-CN" altLang="en-US" sz="4000" b="1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4000" b="1">
                <a:solidFill>
                  <a:schemeClr val="hlink"/>
                </a:solidFill>
              </a:rPr>
              <a:t>   </a:t>
            </a:r>
            <a:r>
              <a:rPr lang="zh-CN" altLang="en-US" b="1"/>
              <a:t>幼儿戏剧活动又能让孩子们的身心获得多种满足感，并提高他们的思维、想象、表演、创造及认识、审美等能力，在幼儿素质教育中起积极作用。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文本占位符 10241"/>
          <p:cNvSpPr>
            <a:spLocks noGrp="1" noRot="1"/>
          </p:cNvSpPr>
          <p:nvPr>
            <p:ph type="body" idx="4294967295"/>
          </p:nvPr>
        </p:nvSpPr>
        <p:spPr>
          <a:xfrm>
            <a:off x="684213" y="836613"/>
            <a:ext cx="8161337" cy="503078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zh-CN" altLang="en-US" sz="4000" b="1">
                <a:solidFill>
                  <a:schemeClr val="hlink"/>
                </a:solidFill>
              </a:rPr>
              <a:t>寓教于乐</a:t>
            </a:r>
            <a:endParaRPr lang="zh-CN" altLang="en-US" sz="4000" b="1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b="1"/>
              <a:t>   幼儿戏剧中塑造的形象鲜活生动、褒贬分明，主题明朗，教育意义一目了然。</a:t>
            </a:r>
            <a:endParaRPr lang="zh-CN" altLang="en-US" sz="4000" b="1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r>
              <a:rPr lang="zh-CN" altLang="en-US" sz="4000" b="1">
                <a:solidFill>
                  <a:schemeClr val="hlink"/>
                </a:solidFill>
              </a:rPr>
              <a:t>精神疗救</a:t>
            </a:r>
            <a:endParaRPr lang="zh-CN" altLang="en-US" sz="4000" b="1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/>
              <a:t>   </a:t>
            </a:r>
            <a:r>
              <a:rPr lang="zh-CN" altLang="en-US" b="1"/>
              <a:t>观剧时的现场感，正是儿童最佳的调节身心，抒发情绪的场合，给予自由抒发情绪和全场一齐发声的群体经验，孩子们由此可以自主地去建构和丰盈自己的精神世界。这是家长观察自己孩子内心世界的最佳时机。</a:t>
            </a:r>
            <a:endParaRPr lang="zh-CN" altLang="en-US" b="1"/>
          </a:p>
          <a:p>
            <a:pPr>
              <a:lnSpc>
                <a:spcPct val="90000"/>
              </a:lnSpc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1265"/>
          <p:cNvSpPr>
            <a:spLocks noGrp="1" noRot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 anchor="ctr" anchorCtr="0"/>
          <a:lstStyle/>
          <a:p/>
        </p:txBody>
      </p:sp>
      <p:sp>
        <p:nvSpPr>
          <p:cNvPr id="11267" name="文本占位符 11266"/>
          <p:cNvSpPr>
            <a:spLocks noGrp="1" noRot="1"/>
          </p:cNvSpPr>
          <p:nvPr>
            <p:ph type="body" idx="4294967295"/>
          </p:nvPr>
        </p:nvSpPr>
        <p:spPr>
          <a:xfrm>
            <a:off x="304800" y="1981200"/>
            <a:ext cx="8540750" cy="3886200"/>
          </a:xfrm>
        </p:spPr>
        <p:txBody>
          <a:bodyPr/>
          <a:lstStyle/>
          <a:p>
            <a:r>
              <a:rPr lang="zh-CN" altLang="en-US" sz="4000" b="1"/>
              <a:t>美国艺评家葛拉哈尼说：“儿童戏剧具有娱乐、心灵的成长、教育的发展、美学的欣赏及未来观众的培养等五价值。”</a:t>
            </a:r>
            <a:r>
              <a:rPr lang="zh-CN" altLang="en-US" b="1"/>
              <a:t> 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标题 12289"/>
          <p:cNvSpPr>
            <a:spLocks noGrp="1" noRot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 anchor="ctr" anchorCtr="0"/>
          <a:lstStyle/>
          <a:p/>
        </p:txBody>
      </p:sp>
      <p:sp>
        <p:nvSpPr>
          <p:cNvPr id="12291" name="文本占位符 12290"/>
          <p:cNvSpPr>
            <a:spLocks noGrp="1" noRot="1"/>
          </p:cNvSpPr>
          <p:nvPr>
            <p:ph type="body" idx="4294967295"/>
          </p:nvPr>
        </p:nvSpPr>
        <p:spPr>
          <a:xfrm>
            <a:off x="304800" y="1981200"/>
            <a:ext cx="8540750" cy="3886200"/>
          </a:xfrm>
        </p:spPr>
        <p:txBody>
          <a:bodyPr/>
          <a:lstStyle/>
          <a:p>
            <a:r>
              <a:rPr lang="zh-CN" altLang="en-US" b="1"/>
              <a:t>优秀的儿童戏剧，例如</a:t>
            </a:r>
            <a:r>
              <a:rPr lang="en-US" altLang="zh-CN" b="1"/>
              <a:t>《</a:t>
            </a:r>
            <a:r>
              <a:rPr lang="zh-CN" altLang="en-US" b="1"/>
              <a:t>十二个月</a:t>
            </a:r>
            <a:r>
              <a:rPr lang="en-US" altLang="zh-CN" b="1"/>
              <a:t>》</a:t>
            </a:r>
            <a:r>
              <a:rPr lang="zh-CN" altLang="en-US" b="1"/>
              <a:t>、</a:t>
            </a:r>
            <a:r>
              <a:rPr lang="en-US" altLang="zh-CN" b="1"/>
              <a:t>《</a:t>
            </a:r>
            <a:r>
              <a:rPr lang="zh-CN" altLang="en-US" b="1"/>
              <a:t>太阳鸟</a:t>
            </a:r>
            <a:r>
              <a:rPr lang="en-US" altLang="zh-CN" b="1"/>
              <a:t>》</a:t>
            </a:r>
            <a:r>
              <a:rPr lang="zh-CN" altLang="en-US" b="1"/>
              <a:t>、</a:t>
            </a:r>
            <a:r>
              <a:rPr lang="en-US" altLang="zh-CN" b="1"/>
              <a:t>《</a:t>
            </a:r>
            <a:r>
              <a:rPr lang="zh-CN" altLang="en-US" b="1"/>
              <a:t>皮皮</a:t>
            </a:r>
            <a:r>
              <a:rPr lang="en-US" altLang="zh-CN" b="1">
                <a:latin typeface="Arial" pitchFamily="34" charset="0"/>
              </a:rPr>
              <a:t>·</a:t>
            </a:r>
            <a:r>
              <a:rPr lang="zh-CN" altLang="en-US" b="1"/>
              <a:t>长袜子</a:t>
            </a:r>
            <a:r>
              <a:rPr lang="en-US" altLang="zh-CN" b="1"/>
              <a:t>》</a:t>
            </a:r>
            <a:r>
              <a:rPr lang="zh-CN" altLang="en-US" b="1"/>
              <a:t>、</a:t>
            </a:r>
            <a:r>
              <a:rPr lang="en-US" altLang="zh-CN" b="1"/>
              <a:t>《</a:t>
            </a:r>
            <a:r>
              <a:rPr lang="zh-CN" altLang="en-US" b="1"/>
              <a:t>小蝌蚪找妈妈</a:t>
            </a:r>
            <a:r>
              <a:rPr lang="en-US" altLang="zh-CN" b="1"/>
              <a:t>》</a:t>
            </a:r>
            <a:r>
              <a:rPr lang="zh-CN" altLang="en-US" b="1"/>
              <a:t>、</a:t>
            </a:r>
            <a:r>
              <a:rPr lang="en-US" altLang="zh-CN" b="1"/>
              <a:t>《</a:t>
            </a:r>
            <a:r>
              <a:rPr lang="zh-CN" altLang="en-US" b="1"/>
              <a:t>饼干小子</a:t>
            </a:r>
            <a:r>
              <a:rPr lang="en-US" altLang="zh-CN" b="1"/>
              <a:t>》</a:t>
            </a:r>
            <a:r>
              <a:rPr lang="zh-CN" altLang="en-US" b="1"/>
              <a:t>等等，把儿童的审美体验与人文精神相融合，激发孩子们对于美的事物的热烈向往，能够促进儿童的情感、态度与价值观的健康发展。</a:t>
            </a:r>
            <a:r>
              <a:rPr lang="zh-CN" altLang="en-US"/>
              <a:t> 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标题 13313"/>
          <p:cNvSpPr>
            <a:spLocks noGrp="1" noRot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 anchor="ctr" anchorCtr="0"/>
          <a:lstStyle/>
          <a:p>
            <a:r>
              <a:rPr lang="zh-CN" altLang="en-US"/>
              <a:t>疗救受虐儿童精神</a:t>
            </a:r>
            <a:endParaRPr lang="zh-CN" altLang="en-US"/>
          </a:p>
        </p:txBody>
      </p:sp>
      <p:sp>
        <p:nvSpPr>
          <p:cNvPr id="13315" name="文本占位符 13314"/>
          <p:cNvSpPr>
            <a:spLocks noGrp="1" noRot="1"/>
          </p:cNvSpPr>
          <p:nvPr>
            <p:ph type="body" idx="4294967295"/>
          </p:nvPr>
        </p:nvSpPr>
        <p:spPr>
          <a:xfrm>
            <a:off x="304800" y="1981200"/>
            <a:ext cx="8540750" cy="3886200"/>
          </a:xfrm>
        </p:spPr>
        <p:txBody>
          <a:bodyPr/>
          <a:lstStyle/>
          <a:p>
            <a:r>
              <a:rPr lang="zh-CN" altLang="en-US" b="1"/>
              <a:t>遭受虐待的儿童往往表现出愤怒、自伤、注意力不集中、自责、耻辱感、羞愧等情绪问题。团体的戏剧治疗可以让儿童感受到来自同龄人的支持，减少孤独的感觉，也同时可以学习到新的与他人建立关系的模式，从而修正甚至抛弃旧有不适宜模式 。如参与表演戏剧</a:t>
            </a:r>
            <a:r>
              <a:rPr lang="en-US" altLang="zh-CN" b="1"/>
              <a:t>《</a:t>
            </a:r>
            <a:r>
              <a:rPr lang="zh-CN" altLang="en-US" b="1"/>
              <a:t>三只小猪</a:t>
            </a:r>
            <a:r>
              <a:rPr lang="en-US" altLang="zh-CN" b="1"/>
              <a:t>》</a:t>
            </a:r>
            <a:endParaRPr lang="en-US" altLang="zh-CN" b="1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14337"/>
          <p:cNvSpPr>
            <a:spLocks noGrp="1" noRot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 anchor="ctr" anchorCtr="0"/>
          <a:lstStyle/>
          <a:p>
            <a:r>
              <a:rPr lang="zh-CN" altLang="en-US" b="1"/>
              <a:t>（三）幼儿戏剧的特点</a:t>
            </a:r>
            <a:endParaRPr lang="zh-CN" altLang="en-US" b="1"/>
          </a:p>
        </p:txBody>
      </p:sp>
      <p:sp>
        <p:nvSpPr>
          <p:cNvPr id="14339" name="文本占位符 14338"/>
          <p:cNvSpPr>
            <a:spLocks noGrp="1" noRot="1"/>
          </p:cNvSpPr>
          <p:nvPr>
            <p:ph type="body" idx="4294967295"/>
          </p:nvPr>
        </p:nvSpPr>
        <p:spPr>
          <a:xfrm>
            <a:off x="304800" y="1981200"/>
            <a:ext cx="8540750" cy="3886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zh-CN" altLang="en-US" b="1"/>
              <a:t>戏剧活动极富游戏性</a:t>
            </a:r>
            <a:endParaRPr lang="zh-CN" altLang="en-US" b="1"/>
          </a:p>
          <a:p>
            <a:pPr>
              <a:lnSpc>
                <a:spcPct val="90000"/>
              </a:lnSpc>
              <a:buNone/>
            </a:pPr>
            <a:endParaRPr lang="zh-CN" altLang="en-US" b="1"/>
          </a:p>
          <a:p>
            <a:pPr>
              <a:lnSpc>
                <a:spcPct val="90000"/>
              </a:lnSpc>
            </a:pPr>
            <a:r>
              <a:rPr lang="zh-CN" altLang="en-US" b="1"/>
              <a:t>戏剧冲突单纯而有趣</a:t>
            </a:r>
            <a:endParaRPr lang="zh-CN" altLang="en-US" b="1"/>
          </a:p>
          <a:p>
            <a:pPr>
              <a:lnSpc>
                <a:spcPct val="90000"/>
              </a:lnSpc>
            </a:pPr>
            <a:endParaRPr lang="zh-CN" altLang="en-US" b="1"/>
          </a:p>
          <a:p>
            <a:pPr>
              <a:lnSpc>
                <a:spcPct val="90000"/>
              </a:lnSpc>
            </a:pPr>
            <a:r>
              <a:rPr lang="zh-CN" altLang="en-US" b="1"/>
              <a:t>戏剧情节的幻想性</a:t>
            </a:r>
            <a:endParaRPr lang="zh-CN" altLang="en-US" b="1"/>
          </a:p>
          <a:p>
            <a:pPr>
              <a:lnSpc>
                <a:spcPct val="90000"/>
              </a:lnSpc>
            </a:pPr>
            <a:endParaRPr lang="zh-CN" altLang="en-US" b="1"/>
          </a:p>
          <a:p>
            <a:pPr>
              <a:lnSpc>
                <a:spcPct val="90000"/>
              </a:lnSpc>
            </a:pPr>
            <a:r>
              <a:rPr lang="zh-CN" altLang="en-US" b="1"/>
              <a:t>戏剧语言动作化形象化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https://d.book118.com/928004116054006031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宋体</vt:lpstr>
      <vt:lpstr>华文中宋</vt:lpstr>
      <vt:lpstr>华文行楷</vt:lpstr>
      <vt:lpstr>Times New Roman</vt:lpstr>
      <vt:lpstr>华文新魏</vt:lpstr>
      <vt:lpstr>Office Theme</vt:lpstr>
      <vt:lpstr>PowerPoint Presentation</vt:lpstr>
      <vt:lpstr>    幼儿戏剧</vt:lpstr>
      <vt:lpstr>PowerPoint Presentation</vt:lpstr>
      <vt:lpstr>中国儿童剧团的发展</vt:lpstr>
      <vt:lpstr>幼儿戏剧的存在意义</vt:lpstr>
      <vt:lpstr>（一）幼儿戏剧的概念和发展</vt:lpstr>
      <vt:lpstr>（二）幼儿戏剧的作用</vt:lpstr>
      <vt:lpstr>PowerPoint Presentation</vt:lpstr>
      <vt:lpstr>PowerPoint Presentation</vt:lpstr>
      <vt:lpstr>PowerPoint Presentation</vt:lpstr>
      <vt:lpstr>疗救受虐儿童精神</vt:lpstr>
      <vt:lpstr>（三）幼儿戏剧的特点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2024-09-08T07:56:41.135</cp:lastPrinted>
  <dcterms:created xsi:type="dcterms:W3CDTF">2024-09-07T23:56:41Z</dcterms:created>
  <dcterms:modified xsi:type="dcterms:W3CDTF">2024-09-07T23:56:42Z</dcterms:modified>
</cp:coreProperties>
</file>