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8191FF-1325-4F56-9BE4-7BDFB9A57E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63A911-1350-431F-8A6C-9A028E9AA3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2682CA-F262-4C7A-A447-AA63A04E3B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255686-688C-43D5-996C-BF7BF4C241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5B8E781-5749-435D-B515-4EB43B56FC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78BDB10-3358-4434-8901-12DB3BFE8A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9DE73E7-6EA5-4968-8E44-20CC8939E1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F46A99-349A-4816-87FC-2532F7BDF2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6739D4-A6B4-493F-A4C1-CA34C6F0B3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627AC6-3999-4A5C-A9E3-9AC0CB5C7F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424090-77B5-437E-B665-CEBC859BC3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00413510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安全生产管理制度与工会活动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工会活动在安全生产中的作用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安全生产管理制度的核心内容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工会活动在安全生产中的实践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安全生产管理制度与工会活动的互动关系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确保员工的安全和健康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通过建立和实施安全生产管理制度，企业可以最大限度地减少工作场所的危险和有害因素，从而保障员工的安全和健康。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促进企业的可持续发展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安全生产是企业稳定发展的基础。有效的安全生产管理制度可以帮助企业降低事故风险，减少财产损失和人员伤亡，进而保障企业的正常运营和持续发展。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履行社会责任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企业作为社会的一份子，有责任关注员工的安全和健康，并通过实施安全生产管理制度，积极履行社会责任，树立良好的企业形象。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安全生产管理制度的目的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安全生产管理制度适用于企业的所有员工，包括正式员工、临时工、实习生等，确保他们在工作过程中能够遵守安全规定，保障自身和他人的安全。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适用于所有员工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安全生产管理制度适用于企业的所有工作场所，包括生产车间、仓库、办公室等，确保这些场所的安全和卫生条件符合国家和企业的相关标准。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适用于所有工作场所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安全生产管理制度适用于企业的所有生产活动，包括生产、加工、运输、储存等环节，确保这些活动的安全顺利进行。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适用于所有生产活动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安全生产管理制度的适用范围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26880" y="4327928"/>
            <a:ext cx="816835" cy="816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15503" y="3252517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418023" y="2978511"/>
            <a:ext cx="741863" cy="7418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25419" y="2137218"/>
            <a:ext cx="951888" cy="9518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663043" y="2098623"/>
            <a:ext cx="684020" cy="684020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93287" y="4394336"/>
            <a:ext cx="684020" cy="68402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485811" y="3035533"/>
            <a:ext cx="617053" cy="61705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15209" y="4346502"/>
            <a:ext cx="923188" cy="9231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327263" y="3523107"/>
            <a:ext cx="536304" cy="536304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782217" y="3324986"/>
            <a:ext cx="536304" cy="53630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92083" y="2027663"/>
            <a:ext cx="825939" cy="82593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34516" y="4265809"/>
            <a:ext cx="1084575" cy="10845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60548" y="3456392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723341" y="2059085"/>
            <a:ext cx="1139031" cy="11390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5413642" y="2493745"/>
            <a:ext cx="1309700" cy="1348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Connector 17"/>
          <p:cNvCxnSpPr/>
          <p:nvPr/>
        </p:nvCxnSpPr>
        <p:spPr>
          <a:xfrm flipV="1">
            <a:off x="6102864" y="2883378"/>
            <a:ext cx="679174" cy="1521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V="1">
            <a:off x="6825419" y="3126459"/>
            <a:ext cx="191610" cy="44232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 flipV="1">
            <a:off x="7301364" y="3163040"/>
            <a:ext cx="133934" cy="116488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 flipH="1">
            <a:off x="5567348" y="4736345"/>
            <a:ext cx="1459532" cy="9172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Connector 21"/>
          <p:cNvCxnSpPr/>
          <p:nvPr/>
        </p:nvCxnSpPr>
        <p:spPr>
          <a:xfrm flipV="1">
            <a:off x="5576003" y="4059411"/>
            <a:ext cx="751260" cy="50081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Connector 22"/>
          <p:cNvCxnSpPr/>
          <p:nvPr/>
        </p:nvCxnSpPr>
        <p:spPr>
          <a:xfrm>
            <a:off x="4269332" y="3861290"/>
            <a:ext cx="443212" cy="5858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Connector 23"/>
          <p:cNvCxnSpPr/>
          <p:nvPr/>
        </p:nvCxnSpPr>
        <p:spPr>
          <a:xfrm flipV="1">
            <a:off x="4318522" y="2782643"/>
            <a:ext cx="344521" cy="542343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Connector 24"/>
          <p:cNvCxnSpPr/>
          <p:nvPr/>
        </p:nvCxnSpPr>
        <p:spPr>
          <a:xfrm flipV="1">
            <a:off x="4385236" y="3349442"/>
            <a:ext cx="1032786" cy="237941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Connector 25"/>
          <p:cNvCxnSpPr/>
          <p:nvPr/>
        </p:nvCxnSpPr>
        <p:spPr>
          <a:xfrm flipV="1">
            <a:off x="5428529" y="3720374"/>
            <a:ext cx="360425" cy="68618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5322679" y="2733875"/>
            <a:ext cx="236458" cy="29651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 flipH="1" flipV="1">
            <a:off x="6863567" y="4059411"/>
            <a:ext cx="334699" cy="36126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 flipH="1" flipV="1">
            <a:off x="6126369" y="3484076"/>
            <a:ext cx="200894" cy="39031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TextBox 29"/>
          <p:cNvSpPr txBox="1"/>
          <p:nvPr/>
        </p:nvSpPr>
        <p:spPr>
          <a:xfrm>
            <a:off x="183453" y="134826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安全生产责任制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51179" y="189924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明确各级管理人员和员工在安全生产中的职责和权利，形成全员参与的安全生产管理体系。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83453" y="432792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安全检查和评估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51179" y="487890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定期对工作场所进行安全检查和评估，及时发现和消除安全隐患，确保工作场所的安全和卫生条件符合标准。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966477" y="1432892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安全教育和培训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966477" y="2006039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定期开展安全教育和培训活动，提高员工的安全意识和操作技能，确保他们能够熟练掌握安全操作规程和应急处理措施。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966477" y="4251066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应急管理和救援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966477" y="4824213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建立健全的应急管理和救援机制，制定应急预案和救援措施，确保在发生突发事件时能够及时、有效地进行处置和救援。</a:t>
            </a:r>
          </a:p>
        </p:txBody>
      </p:sp>
      <p:sp>
        <p:nvSpPr>
          <p:cNvPr id="37" name="Freeform 37"/>
          <p:cNvSpPr/>
          <p:nvPr/>
        </p:nvSpPr>
        <p:spPr>
          <a:xfrm>
            <a:off x="6996367" y="2295973"/>
            <a:ext cx="585610" cy="585610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809097" y="2221251"/>
            <a:ext cx="391912" cy="391912"/>
          </a:xfrm>
          <a:custGeom>
            <a:rect l="l" t="t" r="r" b="b"/>
            <a:pathLst>
              <a:path w="304800" h="304800">
                <a:moveTo>
                  <a:pt x="95545" y="304800"/>
                </a:moveTo>
                <a:cubicBezTo>
                  <a:pt x="75228" y="262528"/>
                  <a:pt x="86049" y="238306"/>
                  <a:pt x="101660" y="215494"/>
                </a:cubicBezTo>
                <a:cubicBezTo>
                  <a:pt x="118758" y="190500"/>
                  <a:pt x="123168" y="165764"/>
                  <a:pt x="123168" y="165764"/>
                </a:cubicBezTo>
                <a:cubicBezTo>
                  <a:pt x="123168" y="165764"/>
                  <a:pt x="136608" y="183232"/>
                  <a:pt x="131235" y="210560"/>
                </a:cubicBezTo>
                <a:cubicBezTo>
                  <a:pt x="154981" y="184128"/>
                  <a:pt x="159458" y="142018"/>
                  <a:pt x="155877" y="125892"/>
                </a:cubicBezTo>
                <a:cubicBezTo>
                  <a:pt x="209550" y="163401"/>
                  <a:pt x="232486" y="244612"/>
                  <a:pt x="201578" y="304800"/>
                </a:cubicBezTo>
                <a:cubicBezTo>
                  <a:pt x="365998" y="211769"/>
                  <a:pt x="242478" y="72581"/>
                  <a:pt x="220970" y="56893"/>
                </a:cubicBezTo>
                <a:cubicBezTo>
                  <a:pt x="228143" y="72571"/>
                  <a:pt x="229495" y="99117"/>
                  <a:pt x="215017" y="111995"/>
                </a:cubicBezTo>
                <a:cubicBezTo>
                  <a:pt x="190510" y="19040"/>
                  <a:pt x="129892" y="-10"/>
                  <a:pt x="129892" y="-10"/>
                </a:cubicBezTo>
                <a:cubicBezTo>
                  <a:pt x="137065" y="47930"/>
                  <a:pt x="103908" y="100346"/>
                  <a:pt x="71942" y="139513"/>
                </a:cubicBezTo>
                <a:cubicBezTo>
                  <a:pt x="70818" y="120396"/>
                  <a:pt x="69628" y="107204"/>
                  <a:pt x="59579" y="88916"/>
                </a:cubicBezTo>
                <a:cubicBezTo>
                  <a:pt x="57321" y="123644"/>
                  <a:pt x="30785" y="151943"/>
                  <a:pt x="23603" y="186738"/>
                </a:cubicBezTo>
                <a:cubicBezTo>
                  <a:pt x="13868" y="233848"/>
                  <a:pt x="30890" y="268348"/>
                  <a:pt x="95564" y="30479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874749" y="4606042"/>
            <a:ext cx="404108" cy="404108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610694" y="3160417"/>
            <a:ext cx="367285" cy="36728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7251892" y="4540748"/>
            <a:ext cx="366812" cy="36681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6447722" y="3652586"/>
            <a:ext cx="295387" cy="295387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3896106" y="3429803"/>
            <a:ext cx="308527" cy="308527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5" name="AutoShape 4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TextBox 6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安全生产管理制度的体系结构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工会活动在安全生产中的作用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991" b="299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460" b="246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786" b="478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工会活动的目的和意义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提高员工安全意识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通过工会活动，宣传安全生产知识，提高员工对安全生产的认识和重视程度。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促进企业安全文化建设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工会活动可以推动企业形成良好的安全文化氛围，使员工自觉遵守安全规章制度。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维护员工合法权益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工会作为员工利益的代表，通过活动关注员工在安全生产方面的权益，保障员工的生命安全和身体健康。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监督安全生产工作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工会对企业安全生产工作进行监督，发现隐患和问题及时向企业反馈，并督促企业及时整改。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参与安全管理制度制定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工会应参与企业安全管理制度的制定，提出员工的意见和建议，确保制度的合理性和可行性。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组织安全培训和演练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工会应组织员工参加安全培训和演练，提高员工的安全技能和应急处理能力。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工会活动在安全生产中的职责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工会活动和安全生产相互促进，通过工会活动提高员工的安全意识，进而促进企业的安全生产工作。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相互促进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工会活动和安全生产的共同目标是保障员工的生命安全和身体健康，促进企业的稳定发展。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共同目标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在工会活动中，可以宣传安全生产的重要性，同时在安全生产工作中，也可以借助工会的力量，共同推动企业的安全工作。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相互支持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工会活动与安全生产的互动关系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安全生产管理制度的核心内容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安全责任制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明确各级管理人员和员工在安全生产中的职责和权利。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建立安全生产责任追究制度，对违反安全规定的行为进行严肃处理。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定期开展安全评估和隐患排查，确保及时发现和解决问题。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9125" r="1912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制定详细的安全检查计划，明确检查频次、内容和标准。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采用定期巡查、专项检查、季节性检查等多种方式，确保安全检查全面覆盖。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对发现的安全隐患进行及时整改，并跟踪验证整改效果。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安全检查制度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针对不同岗位和工种，制定个性化的安全培训计划。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采用理论授课、案例分析、实践操作等多种培训方式，提高员工的安全意识和操作技能。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定期对培训效果进行评估，不断完善培训内容和方法。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安全培训制度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https://d.book118.com/928004135107006036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2024-09-16T02:45:12.040</cp:lastPrinted>
  <dcterms:created xsi:type="dcterms:W3CDTF">2024-09-15T18:45:12Z</dcterms:created>
  <dcterms:modified xsi:type="dcterms:W3CDTF">2024-09-15T18:45:14Z</dcterms:modified>
</cp:coreProperties>
</file>