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10.xml" ContentType="application/vnd.openxmlformats-officedocument.drawingml.chart+xml"/>
  <Override PartName="/ppt/charts/chart11.xml" ContentType="application/vnd.openxmlformats-officedocument.drawingml.chart+xml"/>
  <Override PartName="/ppt/charts/chart12.xml" ContentType="application/vnd.openxmlformats-officedocument.drawingml.chart+xml"/>
  <Override PartName="/ppt/charts/chart13.xml" ContentType="application/vnd.openxmlformats-officedocument.drawingml.chart+xml"/>
  <Override PartName="/ppt/charts/chart14.xml" ContentType="application/vnd.openxmlformats-officedocument.drawingml.chart+xml"/>
  <Override PartName="/ppt/charts/chart15.xml" ContentType="application/vnd.openxmlformats-officedocument.drawingml.chart+xml"/>
  <Override PartName="/ppt/charts/chart16.xml" ContentType="application/vnd.openxmlformats-officedocument.drawingml.chart+xml"/>
  <Override PartName="/ppt/charts/chart17.xml" ContentType="application/vnd.openxmlformats-officedocument.drawingml.chart+xml"/>
  <Override PartName="/ppt/charts/chart18.xml" ContentType="application/vnd.openxmlformats-officedocument.drawingml.chart+xml"/>
  <Override PartName="/ppt/charts/chart19.xml" ContentType="application/vnd.openxmlformats-officedocument.drawingml.chart+xml"/>
  <Override PartName="/ppt/charts/chart2.xml" ContentType="application/vnd.openxmlformats-officedocument.drawingml.chart+xml"/>
  <Override PartName="/ppt/charts/chart20.xml" ContentType="application/vnd.openxmlformats-officedocument.drawingml.chart+xml"/>
  <Override PartName="/ppt/charts/chart21.xml" ContentType="application/vnd.openxmlformats-officedocument.drawingml.chart+xml"/>
  <Override PartName="/ppt/charts/chart22.xml" ContentType="application/vnd.openxmlformats-officedocument.drawingml.chart+xml"/>
  <Override PartName="/ppt/charts/chart23.xml" ContentType="application/vnd.openxmlformats-officedocument.drawingml.chart+xml"/>
  <Override PartName="/ppt/charts/chart24.xml" ContentType="application/vnd.openxmlformats-officedocument.drawingml.chart+xml"/>
  <Override PartName="/ppt/charts/chart25.xml" ContentType="application/vnd.openxmlformats-officedocument.drawingml.chart+xml"/>
  <Override PartName="/ppt/charts/chart26.xml" ContentType="application/vnd.openxmlformats-officedocument.drawingml.chart+xml"/>
  <Override PartName="/ppt/charts/chart27.xml" ContentType="application/vnd.openxmlformats-officedocument.drawingml.chart+xml"/>
  <Override PartName="/ppt/charts/chart28.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charts/chart7.xml" ContentType="application/vnd.openxmlformats-officedocument.drawingml.chart+xml"/>
  <Override PartName="/ppt/charts/chart8.xml" ContentType="application/vnd.openxmlformats-officedocument.drawingml.chart+xml"/>
  <Override PartName="/ppt/charts/chart9.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s>
</file>

<file path=ppt/charts/_rels/chart2.xml.rels>&#65279;<?xml version="1.0" encoding="utf-8" standalone="yes"?><Relationships xmlns="http://schemas.openxmlformats.org/package/2006/relationships"><Relationship Id="rId1" Type="http://schemas.openxmlformats.org/officeDocument/2006/relationships/package" Target="../embeddings/Microsoft_Excel_Worksheet2.xlsx" /></Relationships>
</file>

<file path=ppt/charts/_rels/chart3.xml.rels>&#65279;<?xml version="1.0" encoding="utf-8" standalone="yes"?><Relationships xmlns="http://schemas.openxmlformats.org/package/2006/relationships"><Relationship Id="rId1" Type="http://schemas.openxmlformats.org/officeDocument/2006/relationships/package" Target="../embeddings/Microsoft_Excel_Worksheet3.xlsx" /></Relationships>
</file>

<file path=ppt/charts/_rels/chart4.xml.rels>&#65279;<?xml version="1.0" encoding="utf-8" standalone="yes"?><Relationships xmlns="http://schemas.openxmlformats.org/package/2006/relationships"><Relationship Id="rId1" Type="http://schemas.openxmlformats.org/officeDocument/2006/relationships/package" Target="../embeddings/Microsoft_Excel_Worksheet4.xlsx" /></Relationships>
</file>

<file path=ppt/charts/_rels/chart5.xml.rels>&#65279;<?xml version="1.0" encoding="utf-8" standalone="yes"?><Relationships xmlns="http://schemas.openxmlformats.org/package/2006/relationships"><Relationship Id="rId1" Type="http://schemas.openxmlformats.org/officeDocument/2006/relationships/package" Target="../embeddings/Microsoft_Excel_Worksheet5.xlsx" /></Relationships>
</file>

<file path=ppt/charts/_rels/chart6.xml.rels>&#65279;<?xml version="1.0" encoding="utf-8" standalone="yes"?><Relationships xmlns="http://schemas.openxmlformats.org/package/2006/relationships"><Relationship Id="rId1" Type="http://schemas.openxmlformats.org/officeDocument/2006/relationships/package" Target="../embeddings/Microsoft_Excel_Worksheet6.xlsx" /></Relationships>
</file>

<file path=ppt/charts/_rels/chart7.xml.rels>&#65279;<?xml version="1.0" encoding="utf-8" standalone="yes"?><Relationships xmlns="http://schemas.openxmlformats.org/package/2006/relationships"><Relationship Id="rId1" Type="http://schemas.openxmlformats.org/officeDocument/2006/relationships/package" Target="../embeddings/Microsoft_Excel_Worksheet7.xlsx" /></Relationships>
</file>

<file path=ppt/charts/_rels/chart8.xml.rels>&#65279;<?xml version="1.0" encoding="utf-8" standalone="yes"?><Relationships xmlns="http://schemas.openxmlformats.org/package/2006/relationships"><Relationship Id="rId1" Type="http://schemas.openxmlformats.org/officeDocument/2006/relationships/package" Target="../embeddings/Microsoft_Excel_Worksheet8.xlsx" /></Relationships>
</file>

<file path=ppt/charts/_rels/chart9.xml.rels>&#65279;<?xml version="1.0" encoding="utf-8" standalone="yes"?><Relationships xmlns="http://schemas.openxmlformats.org/package/2006/relationships"><Relationship Id="rId1" Type="http://schemas.openxmlformats.org/officeDocument/2006/relationships/package" Target="../embeddings/Microsoft_Excel_Worksheet9.xlsx" /></Relationships>
</file>

<file path=ppt/charts/_rels/chart10.xml.rels>&#65279;<?xml version="1.0" encoding="utf-8" standalone="yes"?><Relationships xmlns="http://schemas.openxmlformats.org/package/2006/relationships"><Relationship Id="rId1" Type="http://schemas.openxmlformats.org/officeDocument/2006/relationships/package" Target="../embeddings/Microsoft_Excel_Worksheet10.xlsx" /></Relationships>
</file>

<file path=ppt/charts/_rels/chart11.xml.rels>&#65279;<?xml version="1.0" encoding="utf-8" standalone="yes"?><Relationships xmlns="http://schemas.openxmlformats.org/package/2006/relationships"><Relationship Id="rId1" Type="http://schemas.openxmlformats.org/officeDocument/2006/relationships/package" Target="../embeddings/Microsoft_Excel_Worksheet11.xlsx" /></Relationships>
</file>

<file path=ppt/charts/_rels/chart12.xml.rels>&#65279;<?xml version="1.0" encoding="utf-8" standalone="yes"?><Relationships xmlns="http://schemas.openxmlformats.org/package/2006/relationships"><Relationship Id="rId1" Type="http://schemas.openxmlformats.org/officeDocument/2006/relationships/package" Target="../embeddings/Microsoft_Excel_Worksheet12.xlsx" /></Relationships>
</file>

<file path=ppt/charts/_rels/chart13.xml.rels>&#65279;<?xml version="1.0" encoding="utf-8" standalone="yes"?><Relationships xmlns="http://schemas.openxmlformats.org/package/2006/relationships"><Relationship Id="rId1" Type="http://schemas.openxmlformats.org/officeDocument/2006/relationships/package" Target="../embeddings/Microsoft_Excel_Worksheet13.xlsx" /></Relationships>
</file>

<file path=ppt/charts/_rels/chart14.xml.rels>&#65279;<?xml version="1.0" encoding="utf-8" standalone="yes"?><Relationships xmlns="http://schemas.openxmlformats.org/package/2006/relationships"><Relationship Id="rId1" Type="http://schemas.openxmlformats.org/officeDocument/2006/relationships/package" Target="../embeddings/Microsoft_Excel_Worksheet14.xlsx" /></Relationships>
</file>

<file path=ppt/charts/_rels/chart15.xml.rels>&#65279;<?xml version="1.0" encoding="utf-8" standalone="yes"?><Relationships xmlns="http://schemas.openxmlformats.org/package/2006/relationships"><Relationship Id="rId1" Type="http://schemas.openxmlformats.org/officeDocument/2006/relationships/package" Target="../embeddings/Microsoft_Excel_Worksheet15.xlsx" /></Relationships>
</file>

<file path=ppt/charts/_rels/chart16.xml.rels>&#65279;<?xml version="1.0" encoding="utf-8" standalone="yes"?><Relationships xmlns="http://schemas.openxmlformats.org/package/2006/relationships"><Relationship Id="rId1" Type="http://schemas.openxmlformats.org/officeDocument/2006/relationships/package" Target="../embeddings/Microsoft_Excel_Worksheet16.xlsx" /></Relationships>
</file>

<file path=ppt/charts/_rels/chart17.xml.rels>&#65279;<?xml version="1.0" encoding="utf-8" standalone="yes"?><Relationships xmlns="http://schemas.openxmlformats.org/package/2006/relationships"><Relationship Id="rId1" Type="http://schemas.openxmlformats.org/officeDocument/2006/relationships/package" Target="../embeddings/Microsoft_Excel_Worksheet17.xlsx" /></Relationships>
</file>

<file path=ppt/charts/_rels/chart18.xml.rels>&#65279;<?xml version="1.0" encoding="utf-8" standalone="yes"?><Relationships xmlns="http://schemas.openxmlformats.org/package/2006/relationships"><Relationship Id="rId1" Type="http://schemas.openxmlformats.org/officeDocument/2006/relationships/package" Target="../embeddings/Microsoft_Excel_Worksheet18.xlsx" /></Relationships>
</file>

<file path=ppt/charts/_rels/chart19.xml.rels>&#65279;<?xml version="1.0" encoding="utf-8" standalone="yes"?><Relationships xmlns="http://schemas.openxmlformats.org/package/2006/relationships"><Relationship Id="rId1" Type="http://schemas.openxmlformats.org/officeDocument/2006/relationships/package" Target="../embeddings/Microsoft_Excel_Worksheet19.xlsx" /></Relationships>
</file>

<file path=ppt/charts/_rels/chart20.xml.rels>&#65279;<?xml version="1.0" encoding="utf-8" standalone="yes"?><Relationships xmlns="http://schemas.openxmlformats.org/package/2006/relationships"><Relationship Id="rId1" Type="http://schemas.openxmlformats.org/officeDocument/2006/relationships/package" Target="../embeddings/Microsoft_Excel_Worksheet20.xlsx" /></Relationships>
</file>

<file path=ppt/charts/_rels/chart21.xml.rels>&#65279;<?xml version="1.0" encoding="utf-8" standalone="yes"?><Relationships xmlns="http://schemas.openxmlformats.org/package/2006/relationships"><Relationship Id="rId1" Type="http://schemas.openxmlformats.org/officeDocument/2006/relationships/package" Target="../embeddings/Microsoft_Excel_Worksheet21.xlsx" /></Relationships>
</file>

<file path=ppt/charts/_rels/chart22.xml.rels>&#65279;<?xml version="1.0" encoding="utf-8" standalone="yes"?><Relationships xmlns="http://schemas.openxmlformats.org/package/2006/relationships"><Relationship Id="rId1" Type="http://schemas.openxmlformats.org/officeDocument/2006/relationships/package" Target="../embeddings/Microsoft_Excel_Worksheet22.xlsx" /></Relationships>
</file>

<file path=ppt/charts/_rels/chart23.xml.rels>&#65279;<?xml version="1.0" encoding="utf-8" standalone="yes"?><Relationships xmlns="http://schemas.openxmlformats.org/package/2006/relationships"><Relationship Id="rId1" Type="http://schemas.openxmlformats.org/officeDocument/2006/relationships/package" Target="../embeddings/Microsoft_Excel_Worksheet23.xlsx" /></Relationships>
</file>

<file path=ppt/charts/_rels/chart24.xml.rels>&#65279;<?xml version="1.0" encoding="utf-8" standalone="yes"?><Relationships xmlns="http://schemas.openxmlformats.org/package/2006/relationships"><Relationship Id="rId1" Type="http://schemas.openxmlformats.org/officeDocument/2006/relationships/package" Target="../embeddings/Microsoft_Excel_Worksheet24.xlsx" /></Relationships>
</file>

<file path=ppt/charts/_rels/chart25.xml.rels>&#65279;<?xml version="1.0" encoding="utf-8" standalone="yes"?><Relationships xmlns="http://schemas.openxmlformats.org/package/2006/relationships"><Relationship Id="rId1" Type="http://schemas.openxmlformats.org/officeDocument/2006/relationships/package" Target="../embeddings/Microsoft_Excel_Worksheet25.xlsx" /></Relationships>
</file>

<file path=ppt/charts/_rels/chart26.xml.rels>&#65279;<?xml version="1.0" encoding="utf-8" standalone="yes"?><Relationships xmlns="http://schemas.openxmlformats.org/package/2006/relationships"><Relationship Id="rId1" Type="http://schemas.openxmlformats.org/officeDocument/2006/relationships/package" Target="../embeddings/Microsoft_Excel_Worksheet26.xlsx" /></Relationships>
</file>

<file path=ppt/charts/_rels/chart27.xml.rels>&#65279;<?xml version="1.0" encoding="utf-8" standalone="yes"?><Relationships xmlns="http://schemas.openxmlformats.org/package/2006/relationships"><Relationship Id="rId1" Type="http://schemas.openxmlformats.org/officeDocument/2006/relationships/package" Target="../embeddings/Microsoft_Excel_Worksheet27.xlsx" /></Relationships>
</file>

<file path=ppt/charts/_rels/chart28.xml.rels>&#65279;<?xml version="1.0" encoding="utf-8" standalone="yes"?><Relationships xmlns="http://schemas.openxmlformats.org/package/2006/relationships"><Relationship Id="rId1" Type="http://schemas.openxmlformats.org/officeDocument/2006/relationships/package" Target="../embeddings/Microsoft_Excel_Worksheet28.xlsx"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Repared!$A$1:$A$1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Repared!$B$1:$B$2</c:f>
              <c:strCache>
                <c:ptCount val="2"/>
                <c:pt idx="0">
                  <c:v>第一季度</c:v>
                </c:pt>
                <c:pt idx="1">
                  <c:v>第二季度</c:v>
                </c:pt>
              </c:strCache>
            </c:strRef>
          </c:cat>
          <c:val>
            <c:numRef>
              <c:f>Repared!$C$1:$C$2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Repared!$D$1:$D$1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Repared!$E$1:$E$2</c:f>
              <c:strCache>
                <c:ptCount val="2"/>
                <c:pt idx="0">
                  <c:v>第一季度</c:v>
                </c:pt>
                <c:pt idx="1">
                  <c:v>第二季度</c:v>
                </c:pt>
              </c:strCache>
            </c:strRef>
          </c:cat>
          <c:val>
            <c:numRef>
              <c:f>Repared!$F$1:$F$2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Repared!$G$1:$G$1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Repared!$H$1:$H$2</c:f>
              <c:strCache>
                <c:ptCount val="2"/>
                <c:pt idx="0">
                  <c:v>第一季度</c:v>
                </c:pt>
                <c:pt idx="1">
                  <c:v>第二季度</c:v>
                </c:pt>
              </c:strCache>
            </c:strRef>
          </c:cat>
          <c:val>
            <c:numRef>
              <c:f>Repared!$I$1:$I$2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Repared!$J$1:$J$1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Repared!$K$1:$K$2</c:f>
              <c:strCache>
                <c:ptCount val="2"/>
                <c:pt idx="0">
                  <c:v>第一季度</c:v>
                </c:pt>
                <c:pt idx="1">
                  <c:v>第二季度</c:v>
                </c:pt>
              </c:strCache>
            </c:strRef>
          </c:cat>
          <c:val>
            <c:numRef>
              <c:f>Repared!$L$1:$L$2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Repared!$M$1:$M$1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Repared!$N$1:$N$2</c:f>
              <c:strCache>
                <c:ptCount val="2"/>
                <c:pt idx="0">
                  <c:v>第一季度</c:v>
                </c:pt>
                <c:pt idx="1">
                  <c:v>第二季度</c:v>
                </c:pt>
              </c:strCache>
            </c:strRef>
          </c:cat>
          <c:val>
            <c:numRef>
              <c:f>Repared!$O$1:$O$2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Repared!$P$1:$P$1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Repared!$Q$1:$Q$2</c:f>
              <c:strCache>
                <c:ptCount val="2"/>
                <c:pt idx="0">
                  <c:v>第一季度</c:v>
                </c:pt>
                <c:pt idx="1">
                  <c:v>第二季度</c:v>
                </c:pt>
              </c:strCache>
            </c:strRef>
          </c:cat>
          <c:val>
            <c:numRef>
              <c:f>Repared!$R$1:$R$2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Repared!$S$1:$S$1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Repared!$T$1:$T$2</c:f>
              <c:strCache>
                <c:ptCount val="2"/>
                <c:pt idx="0">
                  <c:v>第一季度</c:v>
                </c:pt>
                <c:pt idx="1">
                  <c:v>第二季度</c:v>
                </c:pt>
              </c:strCache>
            </c:strRef>
          </c:cat>
          <c:val>
            <c:numRef>
              <c:f>Repared!$U$1:$U$2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Repared!$V$1:$V$1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Repared!$W$1:$W$2</c:f>
              <c:strCache>
                <c:ptCount val="2"/>
                <c:pt idx="0">
                  <c:v>第一季度</c:v>
                </c:pt>
                <c:pt idx="1">
                  <c:v>第二季度</c:v>
                </c:pt>
              </c:strCache>
            </c:strRef>
          </c:cat>
          <c:val>
            <c:numRef>
              <c:f>Repared!$X$1:$X$2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Repared!$Y$1:$Y$1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Repared!$Z$1:$Z$2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Repared!$_$1:$_$1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Repared!$a$1:$a$2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Repared!$b$1:$b$1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Repared!$c$1:$c$2</c:f>
              <c:strCache>
                <c:ptCount val="2"/>
                <c:pt idx="0">
                  <c:v>第一季度</c:v>
                </c:pt>
                <c:pt idx="1">
                  <c:v>第二季度</c:v>
                </c:pt>
              </c:strCache>
            </c:strRef>
          </c:cat>
          <c:val>
            <c:numRef>
              <c:f>Repared!$d$1:$d$2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Repared!$e$1:$e$1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Repared!$f$1:$f$2</c:f>
              <c:strCache>
                <c:ptCount val="2"/>
                <c:pt idx="0">
                  <c:v>第一季度</c:v>
                </c:pt>
                <c:pt idx="1">
                  <c:v>第二季度</c:v>
                </c:pt>
              </c:strCache>
            </c:strRef>
          </c:cat>
          <c:val>
            <c:numRef>
              <c:f>Repared!$g$1:$g$2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Repared!$h$1:$h$1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Repared!$i$1:$i$2</c:f>
              <c:strCache>
                <c:ptCount val="2"/>
                <c:pt idx="0">
                  <c:v>第一季度</c:v>
                </c:pt>
                <c:pt idx="1">
                  <c:v>第二季度</c:v>
                </c:pt>
              </c:strCache>
            </c:strRef>
          </c:cat>
          <c:val>
            <c:numRef>
              <c:f>Repared!$j$1:$j$2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Repared!$k$1:$k$1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Repared!$l$1:$l$2</c:f>
              <c:strCache>
                <c:ptCount val="2"/>
                <c:pt idx="0">
                  <c:v>第一季度</c:v>
                </c:pt>
                <c:pt idx="1">
                  <c:v>第二季度</c:v>
                </c:pt>
              </c:strCache>
            </c:strRef>
          </c:cat>
          <c:val>
            <c:numRef>
              <c:f>Repared!$m$1:$m$2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Repared!$n$1:$n$1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Repared!$o$1:$o$2</c:f>
              <c:strCache>
                <c:ptCount val="2"/>
                <c:pt idx="0">
                  <c:v>第一季度</c:v>
                </c:pt>
                <c:pt idx="1">
                  <c:v>第二季度</c:v>
                </c:pt>
              </c:strCache>
            </c:strRef>
          </c:cat>
          <c:val>
            <c:numRef>
              <c:f>Repared!$p$1:$p$2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Repared!$q$1:$q$1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Repared!$r$1:$r$2</c:f>
              <c:strCache>
                <c:ptCount val="2"/>
                <c:pt idx="0">
                  <c:v>第一季度</c:v>
                </c:pt>
                <c:pt idx="1">
                  <c:v>第二季度</c:v>
                </c:pt>
              </c:strCache>
            </c:strRef>
          </c:cat>
          <c:val>
            <c:numRef>
              <c:f>Repared!$s$1:$s$2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Repared!$t$1:$t$1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Repared!$u$1:$u$2</c:f>
              <c:strCache>
                <c:ptCount val="2"/>
                <c:pt idx="0">
                  <c:v>第一季度</c:v>
                </c:pt>
                <c:pt idx="1">
                  <c:v>第二季度</c:v>
                </c:pt>
              </c:strCache>
            </c:strRef>
          </c:cat>
          <c:val>
            <c:numRef>
              <c:f>Repared!$v$1:$v$2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19.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Repared!$w$1:$w$1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Repared!$x$1:$x$2</c:f>
              <c:strCache>
                <c:ptCount val="2"/>
                <c:pt idx="0">
                  <c:v>第一季度</c:v>
                </c:pt>
                <c:pt idx="1">
                  <c:v>第二季度</c:v>
                </c:pt>
              </c:strCache>
            </c:strRef>
          </c:cat>
          <c:val>
            <c:numRef>
              <c:f>Repared!$y$1:$y$2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0.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Repared!$z$1:$z$1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2.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3.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Repared!$$1:$$2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4.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5.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8.2</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6.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5</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7.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094153"/>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charts/chart28.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doughnutChart>
        <c:varyColors val="1"/>
        <c:ser>
          <c:idx val="0"/>
          <c:order val="0"/>
          <c:tx>
            <c:strRef>
              <c:f>Repared!$$1:$$1</c:f>
              <c:strCache>
                <c:ptCount val="1"/>
                <c:pt idx="0">
                  <c:v>销售额</c:v>
                </c:pt>
              </c:strCache>
            </c:strRef>
          </c:tx>
          <c:spPr>
            <a:solidFill>
              <a:srgbClr val="4874CB"/>
            </a:solidFill>
            <a:ln w="0">
              <a:noFill/>
            </a:ln>
          </c:spPr>
          <c:dPt>
            <c:idx val="0"/>
            <c:invertIfNegative val="1"/>
            <c:spPr>
              <a:solidFill>
                <a:srgbClr val="6DBACE"/>
              </a:solidFill>
              <a:ln w="0">
                <a:noFill/>
              </a:ln>
            </c:spPr>
          </c:dPt>
          <c:dPt>
            <c:idx val="1"/>
            <c:invertIfNegative val="1"/>
            <c:spPr>
              <a:noFill/>
              <a:ln w="0">
                <a:noFill/>
              </a:ln>
            </c:spPr>
          </c:dPt>
          <c:dLbls>
            <c:dLbl>
              <c:idx val="0"/>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dLbl>
              <c:idx val="1"/>
              <c:numFmt formatCode="" sourceLinked="1"/>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extLst/>
            </c:dLbl>
            <c:txPr>
              <a:bodyPr wrap="none"/>
              <a:p>
                <a:pPr>
                  <a:defRPr sz="1000" b="0" strike="noStrike" spc="-1" smtId="4294967295">
                    <a:solidFill>
                      <a:srgbClr val="000000"/>
                    </a:solidFill>
                    <a:latin typeface="Arial"/>
                  </a:defRPr>
                </a:pPr>
                <a:endParaRPr sz="1000" b="0" strike="noStrike" spc="-1" smtId="4294967295">
                  <a:solidFill>
                    <a:srgbClr val="000000"/>
                  </a:solidFill>
                  <a:latin typeface="Arial"/>
                </a:endParaRPr>
              </a:p>
            </c:txPr>
            <c:showLegendKey val="0"/>
            <c:showVal val="0"/>
            <c:showCatName val="0"/>
            <c:showSerName val="0"/>
            <c:showPercent val="0"/>
            <c:showBubbleSize val="0"/>
            <c:separator> </c:separator>
            <c:showLeaderLines val="1"/>
            <c:extLst>
              <c:ext xmlns:c15="http://schemas.microsoft.com/office/drawing/2012/chart" uri="{CE6537A1-D6FC-4f65-9D91-7224C49458BB}">
                <c15:showLeaderLines val="1"/>
              </c:ext>
            </c:extLst>
          </c:dLbls>
          <c:cat>
            <c:strRef>
              <c:f>Repared!$$1:$$2</c:f>
              <c:strCache>
                <c:ptCount val="2"/>
                <c:pt idx="0">
                  <c:v>第一季度</c:v>
                </c:pt>
                <c:pt idx="1">
                  <c:v>第二季度</c:v>
                </c:pt>
              </c:strCache>
            </c:strRef>
          </c:cat>
          <c:val>
            <c:numRef>
              <c:f>Repared!$$1:$$2</c:f>
              <c:numCache>
                <c:formatCode>General</c:formatCode>
                <c:ptCount val="2"/>
                <c:pt idx="0">
                  <c:v>20</c:v>
                </c:pt>
                <c:pt idx="1">
                  <c:v>3.2</c:v>
                </c:pt>
              </c:numCache>
            </c:numRef>
          </c:val>
        </c:ser>
        <c:dLbls>
          <c:showLegendKey val="0"/>
          <c:showVal val="0"/>
          <c:showCatName val="0"/>
          <c:showSerName val="0"/>
          <c:showPercent val="0"/>
          <c:showBubbleSize val="0"/>
          <c:showLeaderLines val="0"/>
        </c:dLbls>
        <c:firstSliceAng/>
        <c:holeSize val="50"/>
      </c:doughnutChart>
      <c:spPr>
        <a:noFill/>
        <a:ln w="0">
          <a:noFill/>
        </a:ln>
      </c:spPr>
    </c:plotArea>
    <c:plotVisOnly val="1"/>
    <c:dispBlanksAs val="gap"/>
    <c:showDLblsOverMax val="1"/>
  </c:chart>
  <c:spPr>
    <a:noFill/>
    <a:ln w="0">
      <a:noFill/>
    </a:ln>
  </c:spPr>
  <c:externalData r:id="rId1"/>
</c:chartSpace>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AF0C5D4-8078-4DA2-8B9E-7958DC9D3F6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69" name="PlaceHolder 1"/>
          <p:cNvSpPr>
            <a:spLocks noGrp="1"/>
          </p:cNvSpPr>
          <p:nvPr>
            <p:ph type="sldImg"/>
          </p:nvPr>
        </p:nvSpPr>
        <p:spPr>
          <a:xfrm>
            <a:off x="685800" y="1143000"/>
            <a:ext cx="5486040" cy="3085920"/>
          </a:xfrm>
          <a:prstGeom prst="rect">
            <a:avLst/>
          </a:prstGeom>
          <a:ln w="0">
            <a:noFill/>
          </a:ln>
        </p:spPr>
      </p:sp>
      <p:sp>
        <p:nvSpPr>
          <p:cNvPr id="77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2" name="PlaceHolder 1"/>
          <p:cNvSpPr>
            <a:spLocks noGrp="1"/>
          </p:cNvSpPr>
          <p:nvPr>
            <p:ph type="sldImg"/>
          </p:nvPr>
        </p:nvSpPr>
        <p:spPr>
          <a:xfrm>
            <a:off x="685800" y="1143000"/>
            <a:ext cx="5486040" cy="3085920"/>
          </a:xfrm>
          <a:prstGeom prst="rect">
            <a:avLst/>
          </a:prstGeom>
          <a:ln w="0">
            <a:noFill/>
          </a:ln>
        </p:spPr>
      </p:sp>
      <p:sp>
        <p:nvSpPr>
          <p:cNvPr id="77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5" name="PlaceHolder 1"/>
          <p:cNvSpPr>
            <a:spLocks noGrp="1"/>
          </p:cNvSpPr>
          <p:nvPr>
            <p:ph type="sldImg"/>
          </p:nvPr>
        </p:nvSpPr>
        <p:spPr>
          <a:xfrm>
            <a:off x="685800" y="1143000"/>
            <a:ext cx="5486040" cy="3085920"/>
          </a:xfrm>
          <a:prstGeom prst="rect">
            <a:avLst/>
          </a:prstGeom>
          <a:ln w="0">
            <a:noFill/>
          </a:ln>
        </p:spPr>
      </p:sp>
      <p:sp>
        <p:nvSpPr>
          <p:cNvPr id="77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7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78" name="PlaceHolder 1"/>
          <p:cNvSpPr>
            <a:spLocks noGrp="1"/>
          </p:cNvSpPr>
          <p:nvPr>
            <p:ph type="sldImg"/>
          </p:nvPr>
        </p:nvSpPr>
        <p:spPr>
          <a:xfrm>
            <a:off x="685800" y="1143000"/>
            <a:ext cx="5486040" cy="3085920"/>
          </a:xfrm>
          <a:prstGeom prst="rect">
            <a:avLst/>
          </a:prstGeom>
          <a:ln w="0">
            <a:noFill/>
          </a:ln>
        </p:spPr>
      </p:sp>
      <p:sp>
        <p:nvSpPr>
          <p:cNvPr id="77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1" name="PlaceHolder 1"/>
          <p:cNvSpPr>
            <a:spLocks noGrp="1"/>
          </p:cNvSpPr>
          <p:nvPr>
            <p:ph type="sldImg"/>
          </p:nvPr>
        </p:nvSpPr>
        <p:spPr>
          <a:xfrm>
            <a:off x="685800" y="1143000"/>
            <a:ext cx="5486040" cy="3085920"/>
          </a:xfrm>
          <a:prstGeom prst="rect">
            <a:avLst/>
          </a:prstGeom>
          <a:ln w="0">
            <a:noFill/>
          </a:ln>
        </p:spPr>
      </p:sp>
      <p:sp>
        <p:nvSpPr>
          <p:cNvPr id="78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8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F33A8D-C13F-4C7D-9D5E-37880B91D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E973D2-0FA1-450A-AEB7-75C84E9917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3E2042-2F96-4BA8-ACF7-5BF4051500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C7752F-2556-43FB-BE49-0DA6CC7349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471ACD-7C9C-4DD1-A2FE-6A7B3F00DC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C4A0BB-1902-41C6-AEC2-91BF990E6A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C88AA4-4B46-4445-9FA0-87F795AC3C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A48086-0985-4385-88AF-A20BD2D588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82D497-EA4F-432B-810B-CAB36D5C8B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CCC43C-C7A5-43BC-9AA6-B4AFB79CE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771B54-5B2C-41D7-9876-AB5A5C1D7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F6804A4-E02B-41CA-AE76-91647272A91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134EAEE-5F53-4803-B2F5-E4D16F8B6B3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xml" /><Relationship Id="rId3" Type="http://schemas.openxmlformats.org/officeDocument/2006/relationships/chart" Target="../charts/chart2.xml" /><Relationship Id="rId4" Type="http://schemas.openxmlformats.org/officeDocument/2006/relationships/chart" Target="../charts/chart3.xml" /><Relationship Id="rId5" Type="http://schemas.openxmlformats.org/officeDocument/2006/relationships/chart" Target="../charts/chart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5.xml" /><Relationship Id="rId3" Type="http://schemas.openxmlformats.org/officeDocument/2006/relationships/chart" Target="../charts/chart6.xml" /><Relationship Id="rId4" Type="http://schemas.openxmlformats.org/officeDocument/2006/relationships/chart" Target="../charts/chart7.xml" /><Relationship Id="rId5" Type="http://schemas.openxmlformats.org/officeDocument/2006/relationships/chart" Target="../charts/chart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9.xml" /><Relationship Id="rId3" Type="http://schemas.openxmlformats.org/officeDocument/2006/relationships/chart" Target="../charts/chart10.xml" /><Relationship Id="rId4" Type="http://schemas.openxmlformats.org/officeDocument/2006/relationships/chart" Target="../charts/chart11.xml" /><Relationship Id="rId5" Type="http://schemas.openxmlformats.org/officeDocument/2006/relationships/chart" Target="../charts/char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3.xml" /><Relationship Id="rId3" Type="http://schemas.openxmlformats.org/officeDocument/2006/relationships/chart" Target="../charts/chart14.xml" /><Relationship Id="rId4" Type="http://schemas.openxmlformats.org/officeDocument/2006/relationships/chart" Target="../charts/chart15.xml" /><Relationship Id="rId5" Type="http://schemas.openxmlformats.org/officeDocument/2006/relationships/chart" Target="../charts/char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17.xml" /><Relationship Id="rId3" Type="http://schemas.openxmlformats.org/officeDocument/2006/relationships/chart" Target="../charts/chart18.xml" /><Relationship Id="rId4" Type="http://schemas.openxmlformats.org/officeDocument/2006/relationships/chart" Target="../charts/chart19.xml" /><Relationship Id="rId5" Type="http://schemas.openxmlformats.org/officeDocument/2006/relationships/chart" Target="../charts/char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1.xml" /><Relationship Id="rId3" Type="http://schemas.openxmlformats.org/officeDocument/2006/relationships/chart" Target="../charts/chart22.xml" /><Relationship Id="rId4" Type="http://schemas.openxmlformats.org/officeDocument/2006/relationships/chart" Target="../charts/chart23.xml" /><Relationship Id="rId5" Type="http://schemas.openxmlformats.org/officeDocument/2006/relationships/chart" Target="../charts/chart2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chart" Target="../charts/chart25.xml" /><Relationship Id="rId3" Type="http://schemas.openxmlformats.org/officeDocument/2006/relationships/chart" Target="../charts/chart26.xml" /><Relationship Id="rId4" Type="http://schemas.openxmlformats.org/officeDocument/2006/relationships/chart" Target="../charts/chart27.xml" /><Relationship Id="rId5" Type="http://schemas.openxmlformats.org/officeDocument/2006/relationships/chart" Target="../charts/chart2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07052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2" name="图片 4"/>
          <p:cNvPicPr/>
          <p:nvPr/>
        </p:nvPicPr>
        <p:blipFill>
          <a:blip r:embed="rId2"/>
          <a:srcRect l="22204" r="2142"/>
          <a:stretch>
            <a:fillRect/>
          </a:stretch>
        </p:blipFill>
        <p:spPr>
          <a:xfrm>
            <a:off x="0" y="0"/>
            <a:ext cx="12191760" cy="6857640"/>
          </a:xfrm>
          <a:prstGeom prst="rect">
            <a:avLst/>
          </a:prstGeom>
          <a:ln w="0">
            <a:noFill/>
          </a:ln>
        </p:spPr>
      </p:pic>
      <p:sp>
        <p:nvSpPr>
          <p:cNvPr id="73" name="PlaceHolder 1"/>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algn="ctr" defTabSz="914400">
              <a:lnSpc>
                <a:spcPct val="110000"/>
              </a:lnSpc>
              <a:spcAft>
                <a:spcPts val="1001"/>
              </a:spcAft>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74" name="PlaceHolder 2"/>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卫浴行业安全生产规章制度培训</a:t>
            </a:r>
            <a:endParaRPr lang="en-US" sz="6000" b="0" strike="noStrike" spc="-1">
              <a:solidFill>
                <a:schemeClr val="dk1"/>
              </a:solidFill>
              <a:latin typeface="Arial"/>
            </a:endParaRPr>
          </a:p>
        </p:txBody>
      </p:sp>
      <p:sp>
        <p:nvSpPr>
          <p:cNvPr id="75" name="文本框 3"/>
          <p:cNvSpPr/>
          <p:nvPr/>
        </p:nvSpPr>
        <p:spPr>
          <a:xfrm>
            <a:off x="2902680" y="513792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accent3"/>
                </a:solidFill>
                <a:latin typeface="Arial"/>
                <a:ea typeface="微软雅黑"/>
              </a:rPr>
              <a:t>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2" dur="500" fill="hold" nodeType="click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wipe(right)">
                                      <p:cBhvr additive="repl">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76" name="图片 15"/>
          <p:cNvPicPr/>
          <p:nvPr/>
        </p:nvPicPr>
        <p:blipFill>
          <a:blip r:embed="rId3"/>
          <a:srcRect l="22204" r="2142"/>
          <a:stretch>
            <a:fillRect/>
          </a:stretch>
        </p:blipFill>
        <p:spPr>
          <a:xfrm>
            <a:off x="0" y="0"/>
            <a:ext cx="12191760" cy="6857640"/>
          </a:xfrm>
          <a:prstGeom prst="rect">
            <a:avLst/>
          </a:prstGeom>
          <a:ln w="0">
            <a:noFill/>
          </a:ln>
        </p:spPr>
      </p:pic>
      <p:sp>
        <p:nvSpPr>
          <p:cNvPr id="77"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8"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安全生产管理体系</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安全设备及防护用品</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安全生产监督检查</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安全生产事故案例分析</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79" name="Shape 541"/>
          <p:cNvSpPr/>
          <p:nvPr/>
        </p:nvSpPr>
        <p:spPr>
          <a:xfrm rot="10800000" flipV="1">
            <a:off x="360" y="2880"/>
            <a:ext cx="1206360" cy="1256400"/>
          </a:xfrm>
          <a:custGeom>
            <a:gdLst>
              <a:gd name="textAreaLeft" fmla="*/ 0 w 1206360"/>
              <a:gd name="textAreaRight" fmla="*/ 1206720 w 1206360"/>
              <a:gd name="textAreaTop" fmla="*/ 360 h 1256400"/>
              <a:gd name="textAreaBottom" fmla="*/ 1257120 h 1256400"/>
            </a:gdLst>
            <a:rect l="textAreaLeft" t="textAreaTop" r="textAreaRight" b="textAreaBottom"/>
            <a:pathLst>
              <a:path w="21600" h="21600">
                <a:moveTo>
                  <a:pt x="0" y="0"/>
                </a:moveTo>
                <a:lnTo>
                  <a:pt x="21600" y="0"/>
                </a:lnTo>
                <a:lnTo>
                  <a:pt x="21600" y="21600"/>
                </a:lnTo>
                <a:lnTo>
                  <a:pt x="0" y="0"/>
                </a:lnTo>
                <a:close/>
              </a:path>
            </a:pathLst>
          </a:custGeom>
          <a:solidFill>
            <a:srgbClr val="6DBACE"/>
          </a:solidFill>
          <a:ln w="12700">
            <a:noFill/>
          </a:ln>
        </p:spPr>
        <p:style>
          <a:lnRef idx="0"/>
          <a:fillRef idx="0"/>
          <a:effectRef idx="0"/>
          <a:fontRef idx="minor"/>
        </p:style>
        <p:txBody>
          <a:bodyPr lIns="19080" tIns="19080" rIns="19080" bIns="19080" anchor="ctr">
            <a:noAutofit/>
          </a:bodyPr>
          <a:lstStyle/>
          <a:p>
            <a:pPr algn="ctr" defTabSz="412920">
              <a:lnSpc>
                <a:spcPct val="100000"/>
              </a:lnSpc>
            </a:pPr>
            <a:endParaRPr lang="en-US" sz="1500" b="0" strike="noStrike" spc="-1">
              <a:solidFill>
                <a:srgbClr val="000000"/>
              </a:solidFill>
              <a:latin typeface="Helvetica Light"/>
              <a:ea typeface="Helvetica Ligh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additive="repl">
                                        <p:cTn id="7" dur="50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0" name="图片 7"/>
          <p:cNvPicPr/>
          <p:nvPr/>
        </p:nvPicPr>
        <p:blipFill>
          <a:blip r:embed="rId3"/>
          <a:srcRect l="22204" r="2142"/>
          <a:stretch>
            <a:fillRect/>
          </a:stretch>
        </p:blipFill>
        <p:spPr>
          <a:xfrm>
            <a:off x="0" y="0"/>
            <a:ext cx="12191760" cy="6857640"/>
          </a:xfrm>
          <a:prstGeom prst="rect">
            <a:avLst/>
          </a:prstGeom>
          <a:ln w="0">
            <a:noFill/>
          </a:ln>
        </p:spPr>
      </p:pic>
      <p:sp>
        <p:nvSpPr>
          <p:cNvPr id="8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第一章 简介</a:t>
            </a:r>
            <a:endParaRPr lang="en-US" sz="3600" b="0" strike="noStrike" spc="-1">
              <a:solidFill>
                <a:schemeClr val="dk1"/>
              </a:solidFill>
              <a:latin typeface="Arial"/>
            </a:endParaRPr>
          </a:p>
        </p:txBody>
      </p:sp>
      <p:sp>
        <p:nvSpPr>
          <p:cNvPr id="8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8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卫浴行业安全生产规章制度培训概述</a:t>
            </a:r>
            <a:endParaRPr lang="en-US" sz="2800" b="0" strike="noStrike" spc="-1">
              <a:solidFill>
                <a:srgbClr val="000000"/>
              </a:solidFill>
              <a:latin typeface="Arial"/>
            </a:endParaRPr>
          </a:p>
        </p:txBody>
      </p:sp>
      <p:sp>
        <p:nvSpPr>
          <p:cNvPr id="8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卫浴行业是一个与人们日常生活息息相关的行业，安全生产规章制度的培训对于保障人们的生命财产安全至关重要。在卫浴行业，安全生产规章制度的落实是维护行业秩序和员工安全的基础，培训则是确保规章制度得以有效执行的关键。</a:t>
            </a:r>
            <a:endParaRPr lang="en-US" sz="1800" b="0" strike="noStrike" spc="-1">
              <a:solidFill>
                <a:srgbClr val="000000"/>
              </a:solidFill>
              <a:latin typeface="Arial"/>
            </a:endParaRPr>
          </a:p>
        </p:txBody>
      </p:sp>
      <p:sp>
        <p:nvSpPr>
          <p:cNvPr id="8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8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fade">
                                      <p:cBhvr additive="repl">
                                        <p:cTn id="7" dur="500"/>
                                        <p:tgtEl>
                                          <p:spTgt spid="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卫浴行业安全生产的定义</a:t>
            </a:r>
            <a:endParaRPr lang="en-US" sz="3600" b="0" strike="noStrike" spc="-1">
              <a:solidFill>
                <a:schemeClr val="dk1"/>
              </a:solidFill>
              <a:latin typeface="Arial"/>
            </a:endParaRPr>
          </a:p>
        </p:txBody>
      </p:sp>
      <p:sp>
        <p:nvSpPr>
          <p:cNvPr id="9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定义安全生产的内涵</a:t>
            </a:r>
            <a:endParaRPr lang="en-US" sz="1600" b="0" strike="noStrike" spc="-1">
              <a:solidFill>
                <a:srgbClr val="000000"/>
              </a:solidFill>
              <a:latin typeface="Arial"/>
            </a:endParaRPr>
          </a:p>
        </p:txBody>
      </p:sp>
      <p:sp>
        <p:nvSpPr>
          <p:cNvPr id="9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安全生产的概念</a:t>
            </a:r>
            <a:endParaRPr lang="en-US" sz="2000" b="0" strike="noStrike" spc="-1">
              <a:solidFill>
                <a:srgbClr val="000000"/>
              </a:solidFill>
              <a:latin typeface="Arial"/>
            </a:endParaRPr>
          </a:p>
        </p:txBody>
      </p:sp>
      <p:sp>
        <p:nvSpPr>
          <p:cNvPr id="9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介绍卫浴行业的安全生产特色</a:t>
            </a:r>
            <a:endParaRPr lang="en-US" sz="1600" b="0" strike="noStrike" spc="-1">
              <a:solidFill>
                <a:srgbClr val="000000"/>
              </a:solidFill>
              <a:latin typeface="Arial"/>
            </a:endParaRPr>
          </a:p>
        </p:txBody>
      </p:sp>
      <p:sp>
        <p:nvSpPr>
          <p:cNvPr id="9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卫浴行业安全生产的特点</a:t>
            </a:r>
            <a:endParaRPr lang="en-US" sz="2000" b="0" strike="noStrike" spc="-1">
              <a:solidFill>
                <a:srgbClr val="000000"/>
              </a:solidFill>
              <a:latin typeface="Arial"/>
            </a:endParaRPr>
          </a:p>
        </p:txBody>
      </p:sp>
      <p:sp>
        <p:nvSpPr>
          <p:cNvPr id="9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强调安全生产对行业的重要性</a:t>
            </a:r>
            <a:endParaRPr lang="en-US" sz="1600" b="0" strike="noStrike" spc="-1">
              <a:solidFill>
                <a:srgbClr val="000000"/>
              </a:solidFill>
              <a:latin typeface="Arial"/>
            </a:endParaRPr>
          </a:p>
        </p:txBody>
      </p:sp>
      <p:sp>
        <p:nvSpPr>
          <p:cNvPr id="9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安全生产的重要性</a:t>
            </a:r>
            <a:endParaRPr lang="en-US" sz="2000" b="0" strike="noStrike" spc="-1">
              <a:solidFill>
                <a:srgbClr val="000000"/>
              </a:solidFill>
              <a:latin typeface="Arial"/>
            </a:endParaRPr>
          </a:p>
        </p:txBody>
      </p:sp>
      <p:sp>
        <p:nvSpPr>
          <p:cNvPr id="9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00" name="组合 4"/>
          <p:cNvGrpSpPr/>
          <p:nvPr/>
        </p:nvGrpSpPr>
        <p:grpSpPr>
          <a:xfrm>
            <a:off x="577800" y="381240"/>
            <a:ext cx="3060720" cy="2445480"/>
            <a:chOff x="577800" y="381240"/>
            <a:chExt cx="3060720" cy="2445480"/>
          </a:xfrm>
        </p:grpSpPr>
        <p:grpSp>
          <p:nvGrpSpPr>
            <p:cNvPr id="101" name="组合 19"/>
            <p:cNvGrpSpPr/>
            <p:nvPr/>
          </p:nvGrpSpPr>
          <p:grpSpPr>
            <a:xfrm>
              <a:off x="577800" y="381240"/>
              <a:ext cx="3060720" cy="2040480"/>
              <a:chOff x="577800" y="381240"/>
              <a:chExt cx="3060720" cy="2040480"/>
            </a:xfrm>
          </p:grpSpPr>
          <p:graphicFrame>
            <p:nvGraphicFramePr>
              <p:cNvPr id="10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103" name="组合 25"/>
              <p:cNvGrpSpPr/>
              <p:nvPr/>
            </p:nvGrpSpPr>
            <p:grpSpPr>
              <a:xfrm>
                <a:off x="1387800" y="696600"/>
                <a:ext cx="1394640" cy="1394640"/>
                <a:chOff x="1387800" y="696600"/>
                <a:chExt cx="1394640" cy="1394640"/>
              </a:xfrm>
            </p:grpSpPr>
            <p:sp>
              <p:nvSpPr>
                <p:cNvPr id="10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0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0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07" name="组合 7"/>
          <p:cNvGrpSpPr/>
          <p:nvPr/>
        </p:nvGrpSpPr>
        <p:grpSpPr>
          <a:xfrm>
            <a:off x="3127320" y="385200"/>
            <a:ext cx="3060720" cy="2445480"/>
            <a:chOff x="3127320" y="385200"/>
            <a:chExt cx="3060720" cy="2445480"/>
          </a:xfrm>
        </p:grpSpPr>
        <p:sp>
          <p:nvSpPr>
            <p:cNvPr id="10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09" name="组合 9"/>
            <p:cNvGrpSpPr/>
            <p:nvPr/>
          </p:nvGrpSpPr>
          <p:grpSpPr>
            <a:xfrm>
              <a:off x="3127320" y="385200"/>
              <a:ext cx="3060720" cy="2445480"/>
              <a:chOff x="3127320" y="385200"/>
              <a:chExt cx="3060720" cy="2445480"/>
            </a:xfrm>
          </p:grpSpPr>
          <p:grpSp>
            <p:nvGrpSpPr>
              <p:cNvPr id="110" name="组合 13"/>
              <p:cNvGrpSpPr/>
              <p:nvPr/>
            </p:nvGrpSpPr>
            <p:grpSpPr>
              <a:xfrm>
                <a:off x="3127320" y="385200"/>
                <a:ext cx="3060720" cy="2040480"/>
                <a:chOff x="3127320" y="385200"/>
                <a:chExt cx="3060720" cy="2040480"/>
              </a:xfrm>
            </p:grpSpPr>
            <p:graphicFrame>
              <p:nvGraphicFramePr>
                <p:cNvPr id="11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11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14" name="组合 10"/>
          <p:cNvGrpSpPr/>
          <p:nvPr/>
        </p:nvGrpSpPr>
        <p:grpSpPr>
          <a:xfrm>
            <a:off x="5771880" y="380880"/>
            <a:ext cx="3060720" cy="2445480"/>
            <a:chOff x="5771880" y="380880"/>
            <a:chExt cx="3060720" cy="2445480"/>
          </a:xfrm>
        </p:grpSpPr>
        <p:grpSp>
          <p:nvGrpSpPr>
            <p:cNvPr id="115" name="组合 11"/>
            <p:cNvGrpSpPr/>
            <p:nvPr/>
          </p:nvGrpSpPr>
          <p:grpSpPr>
            <a:xfrm>
              <a:off x="5771880" y="380880"/>
              <a:ext cx="3060720" cy="2445480"/>
              <a:chOff x="5771880" y="380880"/>
              <a:chExt cx="3060720" cy="2445480"/>
            </a:xfrm>
          </p:grpSpPr>
          <p:grpSp>
            <p:nvGrpSpPr>
              <p:cNvPr id="116" name="组合 14"/>
              <p:cNvGrpSpPr/>
              <p:nvPr/>
            </p:nvGrpSpPr>
            <p:grpSpPr>
              <a:xfrm>
                <a:off x="5771880" y="380880"/>
                <a:ext cx="3060720" cy="2040480"/>
                <a:chOff x="5771880" y="380880"/>
                <a:chExt cx="3060720" cy="2040480"/>
              </a:xfrm>
            </p:grpSpPr>
            <p:graphicFrame>
              <p:nvGraphicFramePr>
                <p:cNvPr id="11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11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1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20" name="Group 65"/>
            <p:cNvGrpSpPr/>
            <p:nvPr/>
          </p:nvGrpSpPr>
          <p:grpSpPr>
            <a:xfrm>
              <a:off x="7055640" y="1229040"/>
              <a:ext cx="479880" cy="476640"/>
              <a:chOff x="7055640" y="1229040"/>
              <a:chExt cx="479880" cy="476640"/>
            </a:xfrm>
          </p:grpSpPr>
          <p:sp>
            <p:nvSpPr>
              <p:cNvPr id="12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2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24" name="组合 12"/>
          <p:cNvGrpSpPr/>
          <p:nvPr/>
        </p:nvGrpSpPr>
        <p:grpSpPr>
          <a:xfrm>
            <a:off x="8371800" y="384480"/>
            <a:ext cx="3060720" cy="2445480"/>
            <a:chOff x="8371800" y="384480"/>
            <a:chExt cx="3060720" cy="2445480"/>
          </a:xfrm>
        </p:grpSpPr>
        <p:sp>
          <p:nvSpPr>
            <p:cNvPr id="12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26" name="组合 13"/>
            <p:cNvGrpSpPr/>
            <p:nvPr/>
          </p:nvGrpSpPr>
          <p:grpSpPr>
            <a:xfrm>
              <a:off x="8371800" y="384480"/>
              <a:ext cx="3060720" cy="2445480"/>
              <a:chOff x="8371800" y="384480"/>
              <a:chExt cx="3060720" cy="2445480"/>
            </a:xfrm>
          </p:grpSpPr>
          <p:grpSp>
            <p:nvGrpSpPr>
              <p:cNvPr id="127" name="组合 14"/>
              <p:cNvGrpSpPr/>
              <p:nvPr/>
            </p:nvGrpSpPr>
            <p:grpSpPr>
              <a:xfrm>
                <a:off x="8371800" y="384480"/>
                <a:ext cx="3060720" cy="2040480"/>
                <a:chOff x="8371800" y="384480"/>
                <a:chExt cx="3060720" cy="2040480"/>
              </a:xfrm>
            </p:grpSpPr>
            <p:graphicFrame>
              <p:nvGraphicFramePr>
                <p:cNvPr id="12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12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3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9"/>
                                        </p:tgtEl>
                                        <p:attrNameLst>
                                          <p:attrName>style.visibility</p:attrName>
                                        </p:attrNameLst>
                                      </p:cBhvr>
                                      <p:to>
                                        <p:strVal val="visible"/>
                                      </p:to>
                                    </p:set>
                                    <p:anim calcmode="lin" valueType="num">
                                      <p:cBhvr additive="repl">
                                        <p:cTn id="7" dur="500" fill="hold"/>
                                        <p:tgtEl>
                                          <p:spTgt spid="99"/>
                                        </p:tgtEl>
                                        <p:attrNameLst>
                                          <p:attrName>ppt_x</p:attrName>
                                        </p:attrNameLst>
                                      </p:cBhvr>
                                      <p:tavLst>
                                        <p:tav tm="0">
                                          <p:val>
                                            <p:strVal val="#ppt_x"/>
                                          </p:val>
                                        </p:tav>
                                        <p:tav tm="100000">
                                          <p:val>
                                            <p:strVal val="#ppt_x"/>
                                          </p:val>
                                        </p:tav>
                                      </p:tavLst>
                                    </p:anim>
                                    <p:anim calcmode="lin" valueType="num">
                                      <p:cBhvr additive="repl">
                                        <p:cTn id="8" dur="500" fill="hold"/>
                                        <p:tgtEl>
                                          <p:spTgt spid="9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00"/>
                                        </p:tgtEl>
                                        <p:attrNameLst>
                                          <p:attrName>style.visibility</p:attrName>
                                        </p:attrNameLst>
                                      </p:cBhvr>
                                      <p:to>
                                        <p:strVal val="visible"/>
                                      </p:to>
                                    </p:set>
                                    <p:anim calcmode="lin" valueType="num">
                                      <p:cBhvr additive="repl">
                                        <p:cTn id="11" dur="500" fill="hold"/>
                                        <p:tgtEl>
                                          <p:spTgt spid="100"/>
                                        </p:tgtEl>
                                        <p:attrNameLst>
                                          <p:attrName>ppt_w</p:attrName>
                                        </p:attrNameLst>
                                      </p:cBhvr>
                                      <p:tavLst>
                                        <p:tav tm="0">
                                          <p:val>
                                            <p:fltVal val="0"/>
                                          </p:val>
                                        </p:tav>
                                        <p:tav tm="100000">
                                          <p:val>
                                            <p:strVal val="#ppt_w"/>
                                          </p:val>
                                        </p:tav>
                                      </p:tavLst>
                                    </p:anim>
                                    <p:anim calcmode="lin" valueType="num">
                                      <p:cBhvr additive="repl">
                                        <p:cTn id="12" dur="500" fill="hold"/>
                                        <p:tgtEl>
                                          <p:spTgt spid="100"/>
                                        </p:tgtEl>
                                        <p:attrNameLst>
                                          <p:attrName>ppt_h</p:attrName>
                                        </p:attrNameLst>
                                      </p:cBhvr>
                                      <p:tavLst>
                                        <p:tav tm="0">
                                          <p:val>
                                            <p:fltVal val="0"/>
                                          </p:val>
                                        </p:tav>
                                        <p:tav tm="100000">
                                          <p:val>
                                            <p:strVal val="#ppt_h"/>
                                          </p:val>
                                        </p:tav>
                                      </p:tavLst>
                                    </p:anim>
                                    <p:animEffect transition="in" filter="fade">
                                      <p:cBhvr additive="repl">
                                        <p:cTn id="13" dur="500"/>
                                        <p:tgtEl>
                                          <p:spTgt spid="10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07"/>
                                        </p:tgtEl>
                                        <p:attrNameLst>
                                          <p:attrName>style.visibility</p:attrName>
                                        </p:attrNameLst>
                                      </p:cBhvr>
                                      <p:to>
                                        <p:strVal val="visible"/>
                                      </p:to>
                                    </p:set>
                                    <p:anim calcmode="lin" valueType="num">
                                      <p:cBhvr additive="repl">
                                        <p:cTn id="18" dur="500" fill="hold"/>
                                        <p:tgtEl>
                                          <p:spTgt spid="107"/>
                                        </p:tgtEl>
                                        <p:attrNameLst>
                                          <p:attrName>ppt_w</p:attrName>
                                        </p:attrNameLst>
                                      </p:cBhvr>
                                      <p:tavLst>
                                        <p:tav tm="0">
                                          <p:val>
                                            <p:fltVal val="0"/>
                                          </p:val>
                                        </p:tav>
                                        <p:tav tm="100000">
                                          <p:val>
                                            <p:strVal val="#ppt_w"/>
                                          </p:val>
                                        </p:tav>
                                      </p:tavLst>
                                    </p:anim>
                                    <p:anim calcmode="lin" valueType="num">
                                      <p:cBhvr additive="repl">
                                        <p:cTn id="19" dur="500" fill="hold"/>
                                        <p:tgtEl>
                                          <p:spTgt spid="107"/>
                                        </p:tgtEl>
                                        <p:attrNameLst>
                                          <p:attrName>ppt_h</p:attrName>
                                        </p:attrNameLst>
                                      </p:cBhvr>
                                      <p:tavLst>
                                        <p:tav tm="0">
                                          <p:val>
                                            <p:fltVal val="0"/>
                                          </p:val>
                                        </p:tav>
                                        <p:tav tm="100000">
                                          <p:val>
                                            <p:strVal val="#ppt_h"/>
                                          </p:val>
                                        </p:tav>
                                      </p:tavLst>
                                    </p:anim>
                                    <p:animEffect transition="in" filter="fade">
                                      <p:cBhvr additive="repl">
                                        <p:cTn id="20" dur="500"/>
                                        <p:tgtEl>
                                          <p:spTgt spid="10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14"/>
                                        </p:tgtEl>
                                        <p:attrNameLst>
                                          <p:attrName>style.visibility</p:attrName>
                                        </p:attrNameLst>
                                      </p:cBhvr>
                                      <p:to>
                                        <p:strVal val="visible"/>
                                      </p:to>
                                    </p:set>
                                    <p:anim calcmode="lin" valueType="num">
                                      <p:cBhvr additive="repl">
                                        <p:cTn id="23" dur="500" fill="hold"/>
                                        <p:tgtEl>
                                          <p:spTgt spid="114"/>
                                        </p:tgtEl>
                                        <p:attrNameLst>
                                          <p:attrName>ppt_w</p:attrName>
                                        </p:attrNameLst>
                                      </p:cBhvr>
                                      <p:tavLst>
                                        <p:tav tm="0">
                                          <p:val>
                                            <p:fltVal val="0"/>
                                          </p:val>
                                        </p:tav>
                                        <p:tav tm="100000">
                                          <p:val>
                                            <p:strVal val="#ppt_w"/>
                                          </p:val>
                                        </p:tav>
                                      </p:tavLst>
                                    </p:anim>
                                    <p:anim calcmode="lin" valueType="num">
                                      <p:cBhvr additive="repl">
                                        <p:cTn id="24" dur="500" fill="hold"/>
                                        <p:tgtEl>
                                          <p:spTgt spid="114"/>
                                        </p:tgtEl>
                                        <p:attrNameLst>
                                          <p:attrName>ppt_h</p:attrName>
                                        </p:attrNameLst>
                                      </p:cBhvr>
                                      <p:tavLst>
                                        <p:tav tm="0">
                                          <p:val>
                                            <p:fltVal val="0"/>
                                          </p:val>
                                        </p:tav>
                                        <p:tav tm="100000">
                                          <p:val>
                                            <p:strVal val="#ppt_h"/>
                                          </p:val>
                                        </p:tav>
                                      </p:tavLst>
                                    </p:anim>
                                    <p:animEffect transition="in" filter="fade">
                                      <p:cBhvr additive="repl">
                                        <p:cTn id="25" dur="500"/>
                                        <p:tgtEl>
                                          <p:spTgt spid="11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24"/>
                                        </p:tgtEl>
                                        <p:attrNameLst>
                                          <p:attrName>style.visibility</p:attrName>
                                        </p:attrNameLst>
                                      </p:cBhvr>
                                      <p:to>
                                        <p:strVal val="visible"/>
                                      </p:to>
                                    </p:set>
                                    <p:anim calcmode="lin" valueType="num">
                                      <p:cBhvr additive="repl">
                                        <p:cTn id="28" dur="500" fill="hold"/>
                                        <p:tgtEl>
                                          <p:spTgt spid="124"/>
                                        </p:tgtEl>
                                        <p:attrNameLst>
                                          <p:attrName>ppt_w</p:attrName>
                                        </p:attrNameLst>
                                      </p:cBhvr>
                                      <p:tavLst>
                                        <p:tav tm="0">
                                          <p:val>
                                            <p:fltVal val="0"/>
                                          </p:val>
                                        </p:tav>
                                        <p:tav tm="100000">
                                          <p:val>
                                            <p:strVal val="#ppt_w"/>
                                          </p:val>
                                        </p:tav>
                                      </p:tavLst>
                                    </p:anim>
                                    <p:anim calcmode="lin" valueType="num">
                                      <p:cBhvr additive="repl">
                                        <p:cTn id="29" dur="500" fill="hold"/>
                                        <p:tgtEl>
                                          <p:spTgt spid="124"/>
                                        </p:tgtEl>
                                        <p:attrNameLst>
                                          <p:attrName>ppt_h</p:attrName>
                                        </p:attrNameLst>
                                      </p:cBhvr>
                                      <p:tavLst>
                                        <p:tav tm="0">
                                          <p:val>
                                            <p:fltVal val="0"/>
                                          </p:val>
                                        </p:tav>
                                        <p:tav tm="100000">
                                          <p:val>
                                            <p:strVal val="#ppt_h"/>
                                          </p:val>
                                        </p:tav>
                                      </p:tavLst>
                                    </p:anim>
                                    <p:animEffect transition="in" filter="fade">
                                      <p:cBhvr additive="repl">
                                        <p:cTn id="30" dur="500"/>
                                        <p:tgtEl>
                                          <p:spTgt spid="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32"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3"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预防措施</a:t>
            </a:r>
            <a:endParaRPr lang="en-US" sz="1800" b="0" strike="noStrike" spc="-1">
              <a:solidFill>
                <a:srgbClr val="000000"/>
              </a:solidFill>
              <a:latin typeface="Arial"/>
            </a:endParaRPr>
          </a:p>
        </p:txBody>
      </p:sp>
      <p:sp>
        <p:nvSpPr>
          <p:cNvPr id="134"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加强员工安全意识培训</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定期检查设备安全性</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建立安全生产管理体系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制定应急预案</a:t>
            </a:r>
            <a:endParaRPr lang="en-US" sz="1400" b="0" strike="noStrike" spc="-1">
              <a:solidFill>
                <a:srgbClr val="000000"/>
              </a:solidFill>
              <a:latin typeface="Arial"/>
            </a:endParaRPr>
          </a:p>
        </p:txBody>
      </p:sp>
      <p:sp>
        <p:nvSpPr>
          <p:cNvPr id="135"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应急处理方法</a:t>
            </a:r>
            <a:endParaRPr lang="en-US" sz="1800" b="0" strike="noStrike" spc="-1">
              <a:solidFill>
                <a:srgbClr val="000000"/>
              </a:solidFill>
              <a:latin typeface="Arial"/>
            </a:endParaRPr>
          </a:p>
        </p:txBody>
      </p:sp>
      <p:sp>
        <p:nvSpPr>
          <p:cNvPr id="137"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制定危险品泄漏处置方案</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安全事故发生后第一时间报警</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立即启动应急预案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保障员工生命安全</a:t>
            </a:r>
            <a:endParaRPr lang="en-US" sz="1400" b="0" strike="noStrike" spc="-1">
              <a:solidFill>
                <a:srgbClr val="000000"/>
              </a:solidFill>
              <a:latin typeface="Arial"/>
            </a:endParaRPr>
          </a:p>
        </p:txBody>
      </p:sp>
      <p:sp>
        <p:nvSpPr>
          <p:cNvPr id="138"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9"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40"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4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卫浴行业安全生产的风险和隐患</a:t>
            </a:r>
            <a:endParaRPr lang="en-US" sz="3600" b="0" strike="noStrike" spc="-1">
              <a:solidFill>
                <a:schemeClr val="dk1"/>
              </a:solidFill>
              <a:latin typeface="Arial"/>
            </a:endParaRPr>
          </a:p>
        </p:txBody>
      </p:sp>
      <p:sp>
        <p:nvSpPr>
          <p:cNvPr id="142"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3"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常见的安全隐患</a:t>
            </a:r>
            <a:endParaRPr lang="en-US" sz="1800" b="0" strike="noStrike" spc="-1">
              <a:solidFill>
                <a:srgbClr val="000000"/>
              </a:solidFill>
              <a:latin typeface="Arial"/>
            </a:endParaRPr>
          </a:p>
        </p:txBody>
      </p:sp>
      <p:sp>
        <p:nvSpPr>
          <p:cNvPr id="144"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水电安全隐患</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施工现场安全隐患</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设备运行安全隐患</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化学品使用安全隐患</a:t>
            </a:r>
            <a:endParaRPr lang="en-US" sz="1400" b="0" strike="noStrike" spc="-1">
              <a:solidFill>
                <a:srgbClr val="000000"/>
              </a:solidFill>
              <a:latin typeface="Arial"/>
            </a:endParaRPr>
          </a:p>
        </p:txBody>
      </p:sp>
      <p:grpSp>
        <p:nvGrpSpPr>
          <p:cNvPr id="145" name="组合 4"/>
          <p:cNvGrpSpPr/>
          <p:nvPr/>
        </p:nvGrpSpPr>
        <p:grpSpPr>
          <a:xfrm>
            <a:off x="0" y="497520"/>
            <a:ext cx="3060720" cy="2445480"/>
            <a:chOff x="0" y="497520"/>
            <a:chExt cx="3060720" cy="2445480"/>
          </a:xfrm>
        </p:grpSpPr>
        <p:grpSp>
          <p:nvGrpSpPr>
            <p:cNvPr id="146" name="组合 19"/>
            <p:cNvGrpSpPr/>
            <p:nvPr/>
          </p:nvGrpSpPr>
          <p:grpSpPr>
            <a:xfrm>
              <a:off x="0" y="497520"/>
              <a:ext cx="3060720" cy="2040480"/>
              <a:chOff x="0" y="497520"/>
              <a:chExt cx="3060720" cy="2040480"/>
            </a:xfrm>
          </p:grpSpPr>
          <p:graphicFrame>
            <p:nvGraphicFramePr>
              <p:cNvPr id="147"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148" name="组合 25"/>
              <p:cNvGrpSpPr/>
              <p:nvPr/>
            </p:nvGrpSpPr>
            <p:grpSpPr>
              <a:xfrm>
                <a:off x="810000" y="812520"/>
                <a:ext cx="1394640" cy="1394640"/>
                <a:chOff x="810000" y="812520"/>
                <a:chExt cx="1394640" cy="1394640"/>
              </a:xfrm>
            </p:grpSpPr>
            <p:sp>
              <p:nvSpPr>
                <p:cNvPr id="149"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150"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151"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52" name="组合 8"/>
          <p:cNvGrpSpPr/>
          <p:nvPr/>
        </p:nvGrpSpPr>
        <p:grpSpPr>
          <a:xfrm>
            <a:off x="2778120" y="497520"/>
            <a:ext cx="3060720" cy="2445480"/>
            <a:chOff x="2778120" y="497520"/>
            <a:chExt cx="3060720" cy="2445480"/>
          </a:xfrm>
        </p:grpSpPr>
        <p:sp>
          <p:nvSpPr>
            <p:cNvPr id="153"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54" name="组合 6"/>
            <p:cNvGrpSpPr/>
            <p:nvPr/>
          </p:nvGrpSpPr>
          <p:grpSpPr>
            <a:xfrm>
              <a:off x="2778120" y="497520"/>
              <a:ext cx="3060720" cy="2445480"/>
              <a:chOff x="2778120" y="497520"/>
              <a:chExt cx="3060720" cy="2445480"/>
            </a:xfrm>
          </p:grpSpPr>
          <p:grpSp>
            <p:nvGrpSpPr>
              <p:cNvPr id="155" name="组合 13"/>
              <p:cNvGrpSpPr/>
              <p:nvPr/>
            </p:nvGrpSpPr>
            <p:grpSpPr>
              <a:xfrm>
                <a:off x="2778120" y="497520"/>
                <a:ext cx="3060720" cy="2040480"/>
                <a:chOff x="2778120" y="497520"/>
                <a:chExt cx="3060720" cy="2040480"/>
              </a:xfrm>
            </p:grpSpPr>
            <p:graphicFrame>
              <p:nvGraphicFramePr>
                <p:cNvPr id="156"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157"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58"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159" name="组合 10"/>
          <p:cNvGrpSpPr/>
          <p:nvPr/>
        </p:nvGrpSpPr>
        <p:grpSpPr>
          <a:xfrm>
            <a:off x="5469480" y="508320"/>
            <a:ext cx="3060720" cy="2445480"/>
            <a:chOff x="5469480" y="508320"/>
            <a:chExt cx="3060720" cy="2445480"/>
          </a:xfrm>
        </p:grpSpPr>
        <p:grpSp>
          <p:nvGrpSpPr>
            <p:cNvPr id="160" name="组合 11"/>
            <p:cNvGrpSpPr/>
            <p:nvPr/>
          </p:nvGrpSpPr>
          <p:grpSpPr>
            <a:xfrm>
              <a:off x="5469480" y="508320"/>
              <a:ext cx="3060720" cy="2445480"/>
              <a:chOff x="5469480" y="508320"/>
              <a:chExt cx="3060720" cy="2445480"/>
            </a:xfrm>
          </p:grpSpPr>
          <p:grpSp>
            <p:nvGrpSpPr>
              <p:cNvPr id="161" name="组合 14"/>
              <p:cNvGrpSpPr/>
              <p:nvPr/>
            </p:nvGrpSpPr>
            <p:grpSpPr>
              <a:xfrm>
                <a:off x="5469480" y="508320"/>
                <a:ext cx="3060720" cy="2040480"/>
                <a:chOff x="5469480" y="508320"/>
                <a:chExt cx="3060720" cy="2040480"/>
              </a:xfrm>
            </p:grpSpPr>
            <p:graphicFrame>
              <p:nvGraphicFramePr>
                <p:cNvPr id="162"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163"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64"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165" name="Group 65"/>
            <p:cNvGrpSpPr/>
            <p:nvPr/>
          </p:nvGrpSpPr>
          <p:grpSpPr>
            <a:xfrm>
              <a:off x="6753240" y="1356480"/>
              <a:ext cx="479880" cy="476640"/>
              <a:chOff x="6753240" y="1356480"/>
              <a:chExt cx="479880" cy="476640"/>
            </a:xfrm>
          </p:grpSpPr>
          <p:sp>
            <p:nvSpPr>
              <p:cNvPr id="166"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7"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168"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169" name="组合 15"/>
          <p:cNvGrpSpPr/>
          <p:nvPr/>
        </p:nvGrpSpPr>
        <p:grpSpPr>
          <a:xfrm>
            <a:off x="8161920" y="389520"/>
            <a:ext cx="3060720" cy="2445840"/>
            <a:chOff x="8161920" y="389520"/>
            <a:chExt cx="3060720" cy="2445840"/>
          </a:xfrm>
        </p:grpSpPr>
        <p:sp>
          <p:nvSpPr>
            <p:cNvPr id="170"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171" name="组合 16"/>
            <p:cNvGrpSpPr/>
            <p:nvPr/>
          </p:nvGrpSpPr>
          <p:grpSpPr>
            <a:xfrm>
              <a:off x="8161920" y="389520"/>
              <a:ext cx="3060720" cy="2445840"/>
              <a:chOff x="8161920" y="389520"/>
              <a:chExt cx="3060720" cy="2445840"/>
            </a:xfrm>
          </p:grpSpPr>
          <p:grpSp>
            <p:nvGrpSpPr>
              <p:cNvPr id="172" name="组合 14"/>
              <p:cNvGrpSpPr/>
              <p:nvPr/>
            </p:nvGrpSpPr>
            <p:grpSpPr>
              <a:xfrm>
                <a:off x="8161920" y="389520"/>
                <a:ext cx="3060720" cy="2040480"/>
                <a:chOff x="8161920" y="389520"/>
                <a:chExt cx="3060720" cy="2040480"/>
              </a:xfrm>
            </p:grpSpPr>
            <p:graphicFrame>
              <p:nvGraphicFramePr>
                <p:cNvPr id="173"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174"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175"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repl">
                                        <p:cTn id="7" dur="500" fill="hold"/>
                                        <p:tgtEl>
                                          <p:spTgt spid="131"/>
                                        </p:tgtEl>
                                        <p:attrNameLst>
                                          <p:attrName>ppt_x</p:attrName>
                                        </p:attrNameLst>
                                      </p:cBhvr>
                                      <p:tavLst>
                                        <p:tav tm="0">
                                          <p:val>
                                            <p:strVal val="#ppt_x"/>
                                          </p:val>
                                        </p:tav>
                                        <p:tav tm="100000">
                                          <p:val>
                                            <p:strVal val="#ppt_x"/>
                                          </p:val>
                                        </p:tav>
                                      </p:tavLst>
                                    </p:anim>
                                    <p:anim calcmode="lin" valueType="num">
                                      <p:cBhvr additive="repl">
                                        <p:cTn id="8" dur="500" fill="hold"/>
                                        <p:tgtEl>
                                          <p:spTgt spid="13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45"/>
                                        </p:tgtEl>
                                        <p:attrNameLst>
                                          <p:attrName>style.visibility</p:attrName>
                                        </p:attrNameLst>
                                      </p:cBhvr>
                                      <p:to>
                                        <p:strVal val="visible"/>
                                      </p:to>
                                    </p:set>
                                    <p:anim calcmode="lin" valueType="num">
                                      <p:cBhvr additive="repl">
                                        <p:cTn id="11" dur="500" fill="hold"/>
                                        <p:tgtEl>
                                          <p:spTgt spid="145"/>
                                        </p:tgtEl>
                                        <p:attrNameLst>
                                          <p:attrName>ppt_w</p:attrName>
                                        </p:attrNameLst>
                                      </p:cBhvr>
                                      <p:tavLst>
                                        <p:tav tm="0">
                                          <p:val>
                                            <p:fltVal val="0"/>
                                          </p:val>
                                        </p:tav>
                                        <p:tav tm="100000">
                                          <p:val>
                                            <p:strVal val="#ppt_w"/>
                                          </p:val>
                                        </p:tav>
                                      </p:tavLst>
                                    </p:anim>
                                    <p:anim calcmode="lin" valueType="num">
                                      <p:cBhvr additive="repl">
                                        <p:cTn id="12" dur="500" fill="hold"/>
                                        <p:tgtEl>
                                          <p:spTgt spid="145"/>
                                        </p:tgtEl>
                                        <p:attrNameLst>
                                          <p:attrName>ppt_h</p:attrName>
                                        </p:attrNameLst>
                                      </p:cBhvr>
                                      <p:tavLst>
                                        <p:tav tm="0">
                                          <p:val>
                                            <p:fltVal val="0"/>
                                          </p:val>
                                        </p:tav>
                                        <p:tav tm="100000">
                                          <p:val>
                                            <p:strVal val="#ppt_h"/>
                                          </p:val>
                                        </p:tav>
                                      </p:tavLst>
                                    </p:anim>
                                    <p:animEffect transition="in" filter="fade">
                                      <p:cBhvr additive="repl">
                                        <p:cTn id="13" dur="500"/>
                                        <p:tgtEl>
                                          <p:spTgt spid="14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152"/>
                                        </p:tgtEl>
                                        <p:attrNameLst>
                                          <p:attrName>style.visibility</p:attrName>
                                        </p:attrNameLst>
                                      </p:cBhvr>
                                      <p:to>
                                        <p:strVal val="visible"/>
                                      </p:to>
                                    </p:set>
                                    <p:anim calcmode="lin" valueType="num">
                                      <p:cBhvr additive="repl">
                                        <p:cTn id="18" dur="500" fill="hold"/>
                                        <p:tgtEl>
                                          <p:spTgt spid="152"/>
                                        </p:tgtEl>
                                        <p:attrNameLst>
                                          <p:attrName>ppt_w</p:attrName>
                                        </p:attrNameLst>
                                      </p:cBhvr>
                                      <p:tavLst>
                                        <p:tav tm="0">
                                          <p:val>
                                            <p:fltVal val="0"/>
                                          </p:val>
                                        </p:tav>
                                        <p:tav tm="100000">
                                          <p:val>
                                            <p:strVal val="#ppt_w"/>
                                          </p:val>
                                        </p:tav>
                                      </p:tavLst>
                                    </p:anim>
                                    <p:anim calcmode="lin" valueType="num">
                                      <p:cBhvr additive="repl">
                                        <p:cTn id="19" dur="500" fill="hold"/>
                                        <p:tgtEl>
                                          <p:spTgt spid="152"/>
                                        </p:tgtEl>
                                        <p:attrNameLst>
                                          <p:attrName>ppt_h</p:attrName>
                                        </p:attrNameLst>
                                      </p:cBhvr>
                                      <p:tavLst>
                                        <p:tav tm="0">
                                          <p:val>
                                            <p:fltVal val="0"/>
                                          </p:val>
                                        </p:tav>
                                        <p:tav tm="100000">
                                          <p:val>
                                            <p:strVal val="#ppt_h"/>
                                          </p:val>
                                        </p:tav>
                                      </p:tavLst>
                                    </p:anim>
                                    <p:animEffect transition="in" filter="fade">
                                      <p:cBhvr additive="repl">
                                        <p:cTn id="20" dur="500"/>
                                        <p:tgtEl>
                                          <p:spTgt spid="15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159"/>
                                        </p:tgtEl>
                                        <p:attrNameLst>
                                          <p:attrName>style.visibility</p:attrName>
                                        </p:attrNameLst>
                                      </p:cBhvr>
                                      <p:to>
                                        <p:strVal val="visible"/>
                                      </p:to>
                                    </p:set>
                                    <p:anim calcmode="lin" valueType="num">
                                      <p:cBhvr additive="repl">
                                        <p:cTn id="23" dur="500" fill="hold"/>
                                        <p:tgtEl>
                                          <p:spTgt spid="159"/>
                                        </p:tgtEl>
                                        <p:attrNameLst>
                                          <p:attrName>ppt_w</p:attrName>
                                        </p:attrNameLst>
                                      </p:cBhvr>
                                      <p:tavLst>
                                        <p:tav tm="0">
                                          <p:val>
                                            <p:fltVal val="0"/>
                                          </p:val>
                                        </p:tav>
                                        <p:tav tm="100000">
                                          <p:val>
                                            <p:strVal val="#ppt_w"/>
                                          </p:val>
                                        </p:tav>
                                      </p:tavLst>
                                    </p:anim>
                                    <p:anim calcmode="lin" valueType="num">
                                      <p:cBhvr additive="repl">
                                        <p:cTn id="24" dur="500" fill="hold"/>
                                        <p:tgtEl>
                                          <p:spTgt spid="159"/>
                                        </p:tgtEl>
                                        <p:attrNameLst>
                                          <p:attrName>ppt_h</p:attrName>
                                        </p:attrNameLst>
                                      </p:cBhvr>
                                      <p:tavLst>
                                        <p:tav tm="0">
                                          <p:val>
                                            <p:fltVal val="0"/>
                                          </p:val>
                                        </p:tav>
                                        <p:tav tm="100000">
                                          <p:val>
                                            <p:strVal val="#ppt_h"/>
                                          </p:val>
                                        </p:tav>
                                      </p:tavLst>
                                    </p:anim>
                                    <p:animEffect transition="in" filter="fade">
                                      <p:cBhvr additive="repl">
                                        <p:cTn id="25" dur="500"/>
                                        <p:tgtEl>
                                          <p:spTgt spid="159"/>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169"/>
                                        </p:tgtEl>
                                        <p:attrNameLst>
                                          <p:attrName>style.visibility</p:attrName>
                                        </p:attrNameLst>
                                      </p:cBhvr>
                                      <p:to>
                                        <p:strVal val="visible"/>
                                      </p:to>
                                    </p:set>
                                    <p:anim calcmode="lin" valueType="num">
                                      <p:cBhvr additive="repl">
                                        <p:cTn id="28" dur="500" fill="hold"/>
                                        <p:tgtEl>
                                          <p:spTgt spid="169"/>
                                        </p:tgtEl>
                                        <p:attrNameLst>
                                          <p:attrName>ppt_w</p:attrName>
                                        </p:attrNameLst>
                                      </p:cBhvr>
                                      <p:tavLst>
                                        <p:tav tm="0">
                                          <p:val>
                                            <p:fltVal val="0"/>
                                          </p:val>
                                        </p:tav>
                                        <p:tav tm="100000">
                                          <p:val>
                                            <p:strVal val="#ppt_w"/>
                                          </p:val>
                                        </p:tav>
                                      </p:tavLst>
                                    </p:anim>
                                    <p:anim calcmode="lin" valueType="num">
                                      <p:cBhvr additive="repl">
                                        <p:cTn id="29" dur="500" fill="hold"/>
                                        <p:tgtEl>
                                          <p:spTgt spid="169"/>
                                        </p:tgtEl>
                                        <p:attrNameLst>
                                          <p:attrName>ppt_h</p:attrName>
                                        </p:attrNameLst>
                                      </p:cBhvr>
                                      <p:tavLst>
                                        <p:tav tm="0">
                                          <p:val>
                                            <p:fltVal val="0"/>
                                          </p:val>
                                        </p:tav>
                                        <p:tav tm="100000">
                                          <p:val>
                                            <p:strVal val="#ppt_h"/>
                                          </p:val>
                                        </p:tav>
                                      </p:tavLst>
                                    </p:anim>
                                    <p:animEffect transition="in" filter="fade">
                                      <p:cBhvr additive="repl">
                                        <p:cTn id="30" dur="500"/>
                                        <p:tgtEl>
                                          <p:spTgt spid="1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卫浴行业安全生产的相关法律法规</a:t>
            </a:r>
            <a:endParaRPr lang="en-US" sz="3600" b="0" strike="noStrike" spc="-1">
              <a:solidFill>
                <a:schemeClr val="dk1"/>
              </a:solidFill>
              <a:latin typeface="Arial"/>
            </a:endParaRPr>
          </a:p>
        </p:txBody>
      </p:sp>
      <p:sp>
        <p:nvSpPr>
          <p:cNvPr id="17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法律保障生产安全</a:t>
            </a:r>
            <a:endParaRPr lang="en-US" sz="1600" b="0" strike="noStrike" spc="-1">
              <a:solidFill>
                <a:srgbClr val="000000"/>
              </a:solidFill>
              <a:latin typeface="Arial"/>
            </a:endParaRPr>
          </a:p>
        </p:txBody>
      </p:sp>
      <p:sp>
        <p:nvSpPr>
          <p:cNvPr id="17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《中华人民共和国安全生产法》</a:t>
            </a:r>
            <a:endParaRPr lang="en-US" sz="2000" b="0" strike="noStrike" spc="-1">
              <a:solidFill>
                <a:srgbClr val="000000"/>
              </a:solidFill>
              <a:latin typeface="Arial"/>
            </a:endParaRPr>
          </a:p>
        </p:txBody>
      </p:sp>
      <p:sp>
        <p:nvSpPr>
          <p:cNvPr id="17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8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8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遵守法规防范风险</a:t>
            </a:r>
            <a:endParaRPr lang="en-US" sz="1600" b="0" strike="noStrike" spc="-1">
              <a:solidFill>
                <a:srgbClr val="000000"/>
              </a:solidFill>
              <a:latin typeface="Arial"/>
            </a:endParaRPr>
          </a:p>
        </p:txBody>
      </p:sp>
      <p:sp>
        <p:nvSpPr>
          <p:cNvPr id="18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法规遵从的重要性</a:t>
            </a:r>
            <a:endParaRPr lang="en-US" sz="2000" b="0" strike="noStrike" spc="-1">
              <a:solidFill>
                <a:srgbClr val="000000"/>
              </a:solidFill>
              <a:latin typeface="Arial"/>
            </a:endParaRPr>
          </a:p>
        </p:txBody>
      </p:sp>
      <p:sp>
        <p:nvSpPr>
          <p:cNvPr id="18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8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行业规章制度</a:t>
            </a:r>
            <a:endParaRPr lang="en-US" sz="1600" b="0" strike="noStrike" spc="-1">
              <a:solidFill>
                <a:srgbClr val="000000"/>
              </a:solidFill>
              <a:latin typeface="Arial"/>
            </a:endParaRPr>
          </a:p>
        </p:txBody>
      </p:sp>
      <p:sp>
        <p:nvSpPr>
          <p:cNvPr id="18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卫浴行业相关法规</a:t>
            </a:r>
            <a:endParaRPr lang="en-US" sz="2000" b="0" strike="noStrike" spc="-1">
              <a:solidFill>
                <a:srgbClr val="000000"/>
              </a:solidFill>
              <a:latin typeface="Arial"/>
            </a:endParaRPr>
          </a:p>
        </p:txBody>
      </p:sp>
      <p:sp>
        <p:nvSpPr>
          <p:cNvPr id="186"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187"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86"/>
                                        </p:tgtEl>
                                        <p:attrNameLst>
                                          <p:attrName>style.visibility</p:attrName>
                                        </p:attrNameLst>
                                      </p:cBhvr>
                                      <p:to>
                                        <p:strVal val="visible"/>
                                      </p:to>
                                    </p:set>
                                    <p:animEffect transition="in" filter="fade">
                                      <p:cBhvr additive="repl">
                                        <p:cTn id="7" dur="500"/>
                                        <p:tgtEl>
                                          <p:spTgt spid="1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培训计划</a:t>
            </a:r>
            <a:endParaRPr lang="en-US" sz="3600" b="0" strike="noStrike" spc="-1">
              <a:solidFill>
                <a:schemeClr val="dk1"/>
              </a:solidFill>
              <a:latin typeface="Arial"/>
            </a:endParaRPr>
          </a:p>
        </p:txBody>
      </p:sp>
      <p:sp>
        <p:nvSpPr>
          <p:cNvPr id="189"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制定具体的培训大纲</a:t>
            </a:r>
            <a:endParaRPr lang="en-US" sz="1600" b="0" strike="noStrike" spc="-1">
              <a:solidFill>
                <a:srgbClr val="000000"/>
              </a:solidFill>
              <a:latin typeface="Arial"/>
            </a:endParaRPr>
          </a:p>
        </p:txBody>
      </p:sp>
      <p:sp>
        <p:nvSpPr>
          <p:cNvPr id="190"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培训内容安排</a:t>
            </a:r>
            <a:endParaRPr lang="en-US" sz="2000" b="0" strike="noStrike" spc="-1">
              <a:solidFill>
                <a:srgbClr val="000000"/>
              </a:solidFill>
              <a:latin typeface="Arial"/>
            </a:endParaRPr>
          </a:p>
        </p:txBody>
      </p:sp>
      <p:sp>
        <p:nvSpPr>
          <p:cNvPr id="191"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选择适合的培训形式</a:t>
            </a:r>
            <a:endParaRPr lang="en-US" sz="1600" b="0" strike="noStrike" spc="-1">
              <a:solidFill>
                <a:srgbClr val="000000"/>
              </a:solidFill>
              <a:latin typeface="Arial"/>
            </a:endParaRPr>
          </a:p>
        </p:txBody>
      </p:sp>
      <p:sp>
        <p:nvSpPr>
          <p:cNvPr id="192"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培训方式方法</a:t>
            </a:r>
            <a:endParaRPr lang="en-US" sz="2000" b="0" strike="noStrike" spc="-1">
              <a:solidFill>
                <a:srgbClr val="000000"/>
              </a:solidFill>
              <a:latin typeface="Arial"/>
            </a:endParaRPr>
          </a:p>
        </p:txBody>
      </p:sp>
      <p:sp>
        <p:nvSpPr>
          <p:cNvPr id="193"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检验培训成果</a:t>
            </a:r>
            <a:endParaRPr lang="en-US" sz="1600" b="0" strike="noStrike" spc="-1">
              <a:solidFill>
                <a:srgbClr val="000000"/>
              </a:solidFill>
              <a:latin typeface="Arial"/>
            </a:endParaRPr>
          </a:p>
        </p:txBody>
      </p:sp>
      <p:sp>
        <p:nvSpPr>
          <p:cNvPr id="194"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培训效果评估</a:t>
            </a:r>
            <a:endParaRPr lang="en-US" sz="2000" b="0" strike="noStrike" spc="-1">
              <a:solidFill>
                <a:srgbClr val="000000"/>
              </a:solidFill>
              <a:latin typeface="Arial"/>
            </a:endParaRPr>
          </a:p>
        </p:txBody>
      </p:sp>
      <p:sp>
        <p:nvSpPr>
          <p:cNvPr id="195"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6"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7"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198" name="组合 4"/>
          <p:cNvGrpSpPr/>
          <p:nvPr/>
        </p:nvGrpSpPr>
        <p:grpSpPr>
          <a:xfrm>
            <a:off x="577800" y="381240"/>
            <a:ext cx="3060720" cy="2445480"/>
            <a:chOff x="577800" y="381240"/>
            <a:chExt cx="3060720" cy="2445480"/>
          </a:xfrm>
        </p:grpSpPr>
        <p:grpSp>
          <p:nvGrpSpPr>
            <p:cNvPr id="199" name="组合 19"/>
            <p:cNvGrpSpPr/>
            <p:nvPr/>
          </p:nvGrpSpPr>
          <p:grpSpPr>
            <a:xfrm>
              <a:off x="577800" y="381240"/>
              <a:ext cx="3060720" cy="2040480"/>
              <a:chOff x="577800" y="381240"/>
              <a:chExt cx="3060720" cy="2040480"/>
            </a:xfrm>
          </p:grpSpPr>
          <p:graphicFrame>
            <p:nvGraphicFramePr>
              <p:cNvPr id="200"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01" name="组合 25"/>
              <p:cNvGrpSpPr/>
              <p:nvPr/>
            </p:nvGrpSpPr>
            <p:grpSpPr>
              <a:xfrm>
                <a:off x="1387800" y="696600"/>
                <a:ext cx="1394640" cy="1394640"/>
                <a:chOff x="1387800" y="696600"/>
                <a:chExt cx="1394640" cy="1394640"/>
              </a:xfrm>
            </p:grpSpPr>
            <p:sp>
              <p:nvSpPr>
                <p:cNvPr id="202"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03"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04"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05" name="组合 7"/>
          <p:cNvGrpSpPr/>
          <p:nvPr/>
        </p:nvGrpSpPr>
        <p:grpSpPr>
          <a:xfrm>
            <a:off x="3127320" y="385200"/>
            <a:ext cx="3060720" cy="2445480"/>
            <a:chOff x="3127320" y="385200"/>
            <a:chExt cx="3060720" cy="2445480"/>
          </a:xfrm>
        </p:grpSpPr>
        <p:sp>
          <p:nvSpPr>
            <p:cNvPr id="206"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07" name="组合 9"/>
            <p:cNvGrpSpPr/>
            <p:nvPr/>
          </p:nvGrpSpPr>
          <p:grpSpPr>
            <a:xfrm>
              <a:off x="3127320" y="385200"/>
              <a:ext cx="3060720" cy="2445480"/>
              <a:chOff x="3127320" y="385200"/>
              <a:chExt cx="3060720" cy="2445480"/>
            </a:xfrm>
          </p:grpSpPr>
          <p:grpSp>
            <p:nvGrpSpPr>
              <p:cNvPr id="208" name="组合 13"/>
              <p:cNvGrpSpPr/>
              <p:nvPr/>
            </p:nvGrpSpPr>
            <p:grpSpPr>
              <a:xfrm>
                <a:off x="3127320" y="385200"/>
                <a:ext cx="3060720" cy="2040480"/>
                <a:chOff x="3127320" y="385200"/>
                <a:chExt cx="3060720" cy="2040480"/>
              </a:xfrm>
            </p:grpSpPr>
            <p:graphicFrame>
              <p:nvGraphicFramePr>
                <p:cNvPr id="209"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10"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11"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12" name="组合 10"/>
          <p:cNvGrpSpPr/>
          <p:nvPr/>
        </p:nvGrpSpPr>
        <p:grpSpPr>
          <a:xfrm>
            <a:off x="5771880" y="380880"/>
            <a:ext cx="3060720" cy="2445480"/>
            <a:chOff x="5771880" y="380880"/>
            <a:chExt cx="3060720" cy="2445480"/>
          </a:xfrm>
        </p:grpSpPr>
        <p:grpSp>
          <p:nvGrpSpPr>
            <p:cNvPr id="213" name="组合 11"/>
            <p:cNvGrpSpPr/>
            <p:nvPr/>
          </p:nvGrpSpPr>
          <p:grpSpPr>
            <a:xfrm>
              <a:off x="5771880" y="380880"/>
              <a:ext cx="3060720" cy="2445480"/>
              <a:chOff x="5771880" y="380880"/>
              <a:chExt cx="3060720" cy="2445480"/>
            </a:xfrm>
          </p:grpSpPr>
          <p:grpSp>
            <p:nvGrpSpPr>
              <p:cNvPr id="214" name="组合 14"/>
              <p:cNvGrpSpPr/>
              <p:nvPr/>
            </p:nvGrpSpPr>
            <p:grpSpPr>
              <a:xfrm>
                <a:off x="5771880" y="380880"/>
                <a:ext cx="3060720" cy="2040480"/>
                <a:chOff x="5771880" y="380880"/>
                <a:chExt cx="3060720" cy="2040480"/>
              </a:xfrm>
            </p:grpSpPr>
            <p:graphicFrame>
              <p:nvGraphicFramePr>
                <p:cNvPr id="215"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16"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17"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18" name="Group 65"/>
            <p:cNvGrpSpPr/>
            <p:nvPr/>
          </p:nvGrpSpPr>
          <p:grpSpPr>
            <a:xfrm>
              <a:off x="7055640" y="1229040"/>
              <a:ext cx="479880" cy="476640"/>
              <a:chOff x="7055640" y="1229040"/>
              <a:chExt cx="479880" cy="476640"/>
            </a:xfrm>
          </p:grpSpPr>
          <p:sp>
            <p:nvSpPr>
              <p:cNvPr id="219"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20"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21"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22" name="组合 12"/>
          <p:cNvGrpSpPr/>
          <p:nvPr/>
        </p:nvGrpSpPr>
        <p:grpSpPr>
          <a:xfrm>
            <a:off x="8371800" y="384480"/>
            <a:ext cx="3060720" cy="2445480"/>
            <a:chOff x="8371800" y="384480"/>
            <a:chExt cx="3060720" cy="2445480"/>
          </a:xfrm>
        </p:grpSpPr>
        <p:sp>
          <p:nvSpPr>
            <p:cNvPr id="223"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24" name="组合 13"/>
            <p:cNvGrpSpPr/>
            <p:nvPr/>
          </p:nvGrpSpPr>
          <p:grpSpPr>
            <a:xfrm>
              <a:off x="8371800" y="384480"/>
              <a:ext cx="3060720" cy="2445480"/>
              <a:chOff x="8371800" y="384480"/>
              <a:chExt cx="3060720" cy="2445480"/>
            </a:xfrm>
          </p:grpSpPr>
          <p:grpSp>
            <p:nvGrpSpPr>
              <p:cNvPr id="225" name="组合 14"/>
              <p:cNvGrpSpPr/>
              <p:nvPr/>
            </p:nvGrpSpPr>
            <p:grpSpPr>
              <a:xfrm>
                <a:off x="8371800" y="384480"/>
                <a:ext cx="3060720" cy="2040480"/>
                <a:chOff x="8371800" y="384480"/>
                <a:chExt cx="3060720" cy="2040480"/>
              </a:xfrm>
            </p:grpSpPr>
            <p:graphicFrame>
              <p:nvGraphicFramePr>
                <p:cNvPr id="226"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27"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28"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7"/>
                                        </p:tgtEl>
                                        <p:attrNameLst>
                                          <p:attrName>style.visibility</p:attrName>
                                        </p:attrNameLst>
                                      </p:cBhvr>
                                      <p:to>
                                        <p:strVal val="visible"/>
                                      </p:to>
                                    </p:set>
                                    <p:anim calcmode="lin" valueType="num">
                                      <p:cBhvr additive="repl">
                                        <p:cTn id="7" dur="500" fill="hold"/>
                                        <p:tgtEl>
                                          <p:spTgt spid="197"/>
                                        </p:tgtEl>
                                        <p:attrNameLst>
                                          <p:attrName>ppt_x</p:attrName>
                                        </p:attrNameLst>
                                      </p:cBhvr>
                                      <p:tavLst>
                                        <p:tav tm="0">
                                          <p:val>
                                            <p:strVal val="#ppt_x"/>
                                          </p:val>
                                        </p:tav>
                                        <p:tav tm="100000">
                                          <p:val>
                                            <p:strVal val="#ppt_x"/>
                                          </p:val>
                                        </p:tav>
                                      </p:tavLst>
                                    </p:anim>
                                    <p:anim calcmode="lin" valueType="num">
                                      <p:cBhvr additive="repl">
                                        <p:cTn id="8" dur="500" fill="hold"/>
                                        <p:tgtEl>
                                          <p:spTgt spid="197"/>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198"/>
                                        </p:tgtEl>
                                        <p:attrNameLst>
                                          <p:attrName>style.visibility</p:attrName>
                                        </p:attrNameLst>
                                      </p:cBhvr>
                                      <p:to>
                                        <p:strVal val="visible"/>
                                      </p:to>
                                    </p:set>
                                    <p:anim calcmode="lin" valueType="num">
                                      <p:cBhvr additive="repl">
                                        <p:cTn id="11" dur="500" fill="hold"/>
                                        <p:tgtEl>
                                          <p:spTgt spid="198"/>
                                        </p:tgtEl>
                                        <p:attrNameLst>
                                          <p:attrName>ppt_w</p:attrName>
                                        </p:attrNameLst>
                                      </p:cBhvr>
                                      <p:tavLst>
                                        <p:tav tm="0">
                                          <p:val>
                                            <p:fltVal val="0"/>
                                          </p:val>
                                        </p:tav>
                                        <p:tav tm="100000">
                                          <p:val>
                                            <p:strVal val="#ppt_w"/>
                                          </p:val>
                                        </p:tav>
                                      </p:tavLst>
                                    </p:anim>
                                    <p:anim calcmode="lin" valueType="num">
                                      <p:cBhvr additive="repl">
                                        <p:cTn id="12" dur="500" fill="hold"/>
                                        <p:tgtEl>
                                          <p:spTgt spid="198"/>
                                        </p:tgtEl>
                                        <p:attrNameLst>
                                          <p:attrName>ppt_h</p:attrName>
                                        </p:attrNameLst>
                                      </p:cBhvr>
                                      <p:tavLst>
                                        <p:tav tm="0">
                                          <p:val>
                                            <p:fltVal val="0"/>
                                          </p:val>
                                        </p:tav>
                                        <p:tav tm="100000">
                                          <p:val>
                                            <p:strVal val="#ppt_h"/>
                                          </p:val>
                                        </p:tav>
                                      </p:tavLst>
                                    </p:anim>
                                    <p:animEffect transition="in" filter="fade">
                                      <p:cBhvr additive="repl">
                                        <p:cTn id="13" dur="500"/>
                                        <p:tgtEl>
                                          <p:spTgt spid="198"/>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05"/>
                                        </p:tgtEl>
                                        <p:attrNameLst>
                                          <p:attrName>style.visibility</p:attrName>
                                        </p:attrNameLst>
                                      </p:cBhvr>
                                      <p:to>
                                        <p:strVal val="visible"/>
                                      </p:to>
                                    </p:set>
                                    <p:anim calcmode="lin" valueType="num">
                                      <p:cBhvr additive="repl">
                                        <p:cTn id="18" dur="500" fill="hold"/>
                                        <p:tgtEl>
                                          <p:spTgt spid="205"/>
                                        </p:tgtEl>
                                        <p:attrNameLst>
                                          <p:attrName>ppt_w</p:attrName>
                                        </p:attrNameLst>
                                      </p:cBhvr>
                                      <p:tavLst>
                                        <p:tav tm="0">
                                          <p:val>
                                            <p:fltVal val="0"/>
                                          </p:val>
                                        </p:tav>
                                        <p:tav tm="100000">
                                          <p:val>
                                            <p:strVal val="#ppt_w"/>
                                          </p:val>
                                        </p:tav>
                                      </p:tavLst>
                                    </p:anim>
                                    <p:anim calcmode="lin" valueType="num">
                                      <p:cBhvr additive="repl">
                                        <p:cTn id="19" dur="500" fill="hold"/>
                                        <p:tgtEl>
                                          <p:spTgt spid="205"/>
                                        </p:tgtEl>
                                        <p:attrNameLst>
                                          <p:attrName>ppt_h</p:attrName>
                                        </p:attrNameLst>
                                      </p:cBhvr>
                                      <p:tavLst>
                                        <p:tav tm="0">
                                          <p:val>
                                            <p:fltVal val="0"/>
                                          </p:val>
                                        </p:tav>
                                        <p:tav tm="100000">
                                          <p:val>
                                            <p:strVal val="#ppt_h"/>
                                          </p:val>
                                        </p:tav>
                                      </p:tavLst>
                                    </p:anim>
                                    <p:animEffect transition="in" filter="fade">
                                      <p:cBhvr additive="repl">
                                        <p:cTn id="20" dur="500"/>
                                        <p:tgtEl>
                                          <p:spTgt spid="205"/>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12"/>
                                        </p:tgtEl>
                                        <p:attrNameLst>
                                          <p:attrName>style.visibility</p:attrName>
                                        </p:attrNameLst>
                                      </p:cBhvr>
                                      <p:to>
                                        <p:strVal val="visible"/>
                                      </p:to>
                                    </p:set>
                                    <p:anim calcmode="lin" valueType="num">
                                      <p:cBhvr additive="repl">
                                        <p:cTn id="23" dur="500" fill="hold"/>
                                        <p:tgtEl>
                                          <p:spTgt spid="212"/>
                                        </p:tgtEl>
                                        <p:attrNameLst>
                                          <p:attrName>ppt_w</p:attrName>
                                        </p:attrNameLst>
                                      </p:cBhvr>
                                      <p:tavLst>
                                        <p:tav tm="0">
                                          <p:val>
                                            <p:fltVal val="0"/>
                                          </p:val>
                                        </p:tav>
                                        <p:tav tm="100000">
                                          <p:val>
                                            <p:strVal val="#ppt_w"/>
                                          </p:val>
                                        </p:tav>
                                      </p:tavLst>
                                    </p:anim>
                                    <p:anim calcmode="lin" valueType="num">
                                      <p:cBhvr additive="repl">
                                        <p:cTn id="24" dur="500" fill="hold"/>
                                        <p:tgtEl>
                                          <p:spTgt spid="212"/>
                                        </p:tgtEl>
                                        <p:attrNameLst>
                                          <p:attrName>ppt_h</p:attrName>
                                        </p:attrNameLst>
                                      </p:cBhvr>
                                      <p:tavLst>
                                        <p:tav tm="0">
                                          <p:val>
                                            <p:fltVal val="0"/>
                                          </p:val>
                                        </p:tav>
                                        <p:tav tm="100000">
                                          <p:val>
                                            <p:strVal val="#ppt_h"/>
                                          </p:val>
                                        </p:tav>
                                      </p:tavLst>
                                    </p:anim>
                                    <p:animEffect transition="in" filter="fade">
                                      <p:cBhvr additive="repl">
                                        <p:cTn id="25" dur="500"/>
                                        <p:tgtEl>
                                          <p:spTgt spid="212"/>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22"/>
                                        </p:tgtEl>
                                        <p:attrNameLst>
                                          <p:attrName>style.visibility</p:attrName>
                                        </p:attrNameLst>
                                      </p:cBhvr>
                                      <p:to>
                                        <p:strVal val="visible"/>
                                      </p:to>
                                    </p:set>
                                    <p:anim calcmode="lin" valueType="num">
                                      <p:cBhvr additive="repl">
                                        <p:cTn id="28" dur="500" fill="hold"/>
                                        <p:tgtEl>
                                          <p:spTgt spid="222"/>
                                        </p:tgtEl>
                                        <p:attrNameLst>
                                          <p:attrName>ppt_w</p:attrName>
                                        </p:attrNameLst>
                                      </p:cBhvr>
                                      <p:tavLst>
                                        <p:tav tm="0">
                                          <p:val>
                                            <p:fltVal val="0"/>
                                          </p:val>
                                        </p:tav>
                                        <p:tav tm="100000">
                                          <p:val>
                                            <p:strVal val="#ppt_w"/>
                                          </p:val>
                                        </p:tav>
                                      </p:tavLst>
                                    </p:anim>
                                    <p:anim calcmode="lin" valueType="num">
                                      <p:cBhvr additive="repl">
                                        <p:cTn id="29" dur="500" fill="hold"/>
                                        <p:tgtEl>
                                          <p:spTgt spid="222"/>
                                        </p:tgtEl>
                                        <p:attrNameLst>
                                          <p:attrName>ppt_h</p:attrName>
                                        </p:attrNameLst>
                                      </p:cBhvr>
                                      <p:tavLst>
                                        <p:tav tm="0">
                                          <p:val>
                                            <p:fltVal val="0"/>
                                          </p:val>
                                        </p:tav>
                                        <p:tav tm="100000">
                                          <p:val>
                                            <p:strVal val="#ppt_h"/>
                                          </p:val>
                                        </p:tav>
                                      </p:tavLst>
                                    </p:anim>
                                    <p:animEffect transition="in" filter="fade">
                                      <p:cBhvr additive="repl">
                                        <p:cTn id="30" dur="500"/>
                                        <p:tgtEl>
                                          <p:spTgt spid="2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9" name="图片 7"/>
          <p:cNvPicPr/>
          <p:nvPr/>
        </p:nvPicPr>
        <p:blipFill>
          <a:blip r:embed="rId3"/>
          <a:srcRect l="22204" r="2142"/>
          <a:stretch>
            <a:fillRect/>
          </a:stretch>
        </p:blipFill>
        <p:spPr>
          <a:xfrm>
            <a:off x="0" y="0"/>
            <a:ext cx="12191760" cy="6857640"/>
          </a:xfrm>
          <a:prstGeom prst="rect">
            <a:avLst/>
          </a:prstGeom>
          <a:ln w="0">
            <a:noFill/>
          </a:ln>
        </p:spPr>
      </p:pic>
      <p:sp>
        <p:nvSpPr>
          <p:cNvPr id="23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3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安全生产管理体系</a:t>
            </a:r>
            <a:endParaRPr lang="en-US" sz="3600" b="0" strike="noStrike" spc="-1">
              <a:solidFill>
                <a:schemeClr val="dk1"/>
              </a:solidFill>
              <a:latin typeface="Arial"/>
            </a:endParaRPr>
          </a:p>
        </p:txBody>
      </p:sp>
      <p:sp>
        <p:nvSpPr>
          <p:cNvPr id="23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3"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安全生产管理体系的构建</a:t>
            </a:r>
            <a:endParaRPr lang="en-US" sz="2800" b="0" strike="noStrike" spc="-1">
              <a:solidFill>
                <a:srgbClr val="000000"/>
              </a:solidFill>
              <a:latin typeface="Arial"/>
            </a:endParaRPr>
          </a:p>
        </p:txBody>
      </p:sp>
      <p:sp>
        <p:nvSpPr>
          <p:cNvPr id="23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生产管理体系是企业安全生产的重要保障，包括制定各项安全规章制度、建立安全责任制、配备安全设施设备等。体系构建的基本原则包括合法合规、全员参与、风险防范等。构建体系的步骤包括确定目标、分工协作、执行跟踪等。</a:t>
            </a:r>
            <a:endParaRPr lang="en-US" sz="1800" b="0" strike="noStrike" spc="-1">
              <a:solidFill>
                <a:srgbClr val="000000"/>
              </a:solidFill>
              <a:latin typeface="Arial"/>
            </a:endParaRPr>
          </a:p>
        </p:txBody>
      </p:sp>
      <p:sp>
        <p:nvSpPr>
          <p:cNvPr id="2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38"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33"/>
                                        </p:tgtEl>
                                        <p:attrNameLst>
                                          <p:attrName>style.visibility</p:attrName>
                                        </p:attrNameLst>
                                      </p:cBhvr>
                                      <p:to>
                                        <p:strVal val="visible"/>
                                      </p:to>
                                    </p:set>
                                    <p:animEffect transition="in" filter="fade">
                                      <p:cBhvr additive="repl">
                                        <p:cTn id="7" dur="500"/>
                                        <p:tgtEl>
                                          <p:spTgt spid="2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安全生产主体责任</a:t>
            </a:r>
            <a:endParaRPr lang="en-US" sz="3600" b="0" strike="noStrike" spc="-1">
              <a:solidFill>
                <a:schemeClr val="dk1"/>
              </a:solidFill>
              <a:latin typeface="Arial"/>
            </a:endParaRPr>
          </a:p>
        </p:txBody>
      </p:sp>
      <p:sp>
        <p:nvSpPr>
          <p:cNvPr id="240"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责任明确、分工协作</a:t>
            </a:r>
            <a:endParaRPr lang="en-US" sz="1600" b="0" strike="noStrike" spc="-1">
              <a:solidFill>
                <a:srgbClr val="000000"/>
              </a:solidFill>
              <a:latin typeface="Arial"/>
            </a:endParaRPr>
          </a:p>
        </p:txBody>
      </p:sp>
      <p:sp>
        <p:nvSpPr>
          <p:cNvPr id="241"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主体责任的内容</a:t>
            </a:r>
            <a:endParaRPr lang="en-US" sz="2000" b="0" strike="noStrike" spc="-1">
              <a:solidFill>
                <a:srgbClr val="000000"/>
              </a:solidFill>
              <a:latin typeface="Arial"/>
            </a:endParaRPr>
          </a:p>
        </p:txBody>
      </p:sp>
      <p:sp>
        <p:nvSpPr>
          <p:cNvPr id="242"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领导带头、全员参与</a:t>
            </a:r>
            <a:endParaRPr lang="en-US" sz="1600" b="0" strike="noStrike" spc="-1">
              <a:solidFill>
                <a:srgbClr val="000000"/>
              </a:solidFill>
              <a:latin typeface="Arial"/>
            </a:endParaRPr>
          </a:p>
        </p:txBody>
      </p:sp>
      <p:sp>
        <p:nvSpPr>
          <p:cNvPr id="243"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主体责任的履行方式</a:t>
            </a:r>
            <a:endParaRPr lang="en-US" sz="2000" b="0" strike="noStrike" spc="-1">
              <a:solidFill>
                <a:srgbClr val="000000"/>
              </a:solidFill>
              <a:latin typeface="Arial"/>
            </a:endParaRPr>
          </a:p>
        </p:txBody>
      </p:sp>
      <p:sp>
        <p:nvSpPr>
          <p:cNvPr id="244"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定期检查、问题整改</a:t>
            </a:r>
            <a:endParaRPr lang="en-US" sz="1600" b="0" strike="noStrike" spc="-1">
              <a:solidFill>
                <a:srgbClr val="000000"/>
              </a:solidFill>
              <a:latin typeface="Arial"/>
            </a:endParaRPr>
          </a:p>
        </p:txBody>
      </p:sp>
      <p:sp>
        <p:nvSpPr>
          <p:cNvPr id="245"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主体责任的监督检查</a:t>
            </a:r>
            <a:endParaRPr lang="en-US" sz="2000" b="0" strike="noStrike" spc="-1">
              <a:solidFill>
                <a:srgbClr val="000000"/>
              </a:solidFill>
              <a:latin typeface="Arial"/>
            </a:endParaRPr>
          </a:p>
        </p:txBody>
      </p:sp>
      <p:sp>
        <p:nvSpPr>
          <p:cNvPr id="246"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47"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48"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249" name="组合 4"/>
          <p:cNvGrpSpPr/>
          <p:nvPr/>
        </p:nvGrpSpPr>
        <p:grpSpPr>
          <a:xfrm>
            <a:off x="577800" y="381240"/>
            <a:ext cx="3060720" cy="2445480"/>
            <a:chOff x="577800" y="381240"/>
            <a:chExt cx="3060720" cy="2445480"/>
          </a:xfrm>
        </p:grpSpPr>
        <p:grpSp>
          <p:nvGrpSpPr>
            <p:cNvPr id="250" name="组合 19"/>
            <p:cNvGrpSpPr/>
            <p:nvPr/>
          </p:nvGrpSpPr>
          <p:grpSpPr>
            <a:xfrm>
              <a:off x="577800" y="381240"/>
              <a:ext cx="3060720" cy="2040480"/>
              <a:chOff x="577800" y="381240"/>
              <a:chExt cx="3060720" cy="2040480"/>
            </a:xfrm>
          </p:grpSpPr>
          <p:graphicFrame>
            <p:nvGraphicFramePr>
              <p:cNvPr id="251"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252" name="组合 25"/>
              <p:cNvGrpSpPr/>
              <p:nvPr/>
            </p:nvGrpSpPr>
            <p:grpSpPr>
              <a:xfrm>
                <a:off x="1387800" y="696600"/>
                <a:ext cx="1394640" cy="1394640"/>
                <a:chOff x="1387800" y="696600"/>
                <a:chExt cx="1394640" cy="1394640"/>
              </a:xfrm>
            </p:grpSpPr>
            <p:sp>
              <p:nvSpPr>
                <p:cNvPr id="253"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54"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255"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56" name="组合 7"/>
          <p:cNvGrpSpPr/>
          <p:nvPr/>
        </p:nvGrpSpPr>
        <p:grpSpPr>
          <a:xfrm>
            <a:off x="3127320" y="385200"/>
            <a:ext cx="3060720" cy="2445480"/>
            <a:chOff x="3127320" y="385200"/>
            <a:chExt cx="3060720" cy="2445480"/>
          </a:xfrm>
        </p:grpSpPr>
        <p:sp>
          <p:nvSpPr>
            <p:cNvPr id="257"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58" name="组合 9"/>
            <p:cNvGrpSpPr/>
            <p:nvPr/>
          </p:nvGrpSpPr>
          <p:grpSpPr>
            <a:xfrm>
              <a:off x="3127320" y="385200"/>
              <a:ext cx="3060720" cy="2445480"/>
              <a:chOff x="3127320" y="385200"/>
              <a:chExt cx="3060720" cy="2445480"/>
            </a:xfrm>
          </p:grpSpPr>
          <p:grpSp>
            <p:nvGrpSpPr>
              <p:cNvPr id="259" name="组合 13"/>
              <p:cNvGrpSpPr/>
              <p:nvPr/>
            </p:nvGrpSpPr>
            <p:grpSpPr>
              <a:xfrm>
                <a:off x="3127320" y="385200"/>
                <a:ext cx="3060720" cy="2040480"/>
                <a:chOff x="3127320" y="385200"/>
                <a:chExt cx="3060720" cy="2040480"/>
              </a:xfrm>
            </p:grpSpPr>
            <p:graphicFrame>
              <p:nvGraphicFramePr>
                <p:cNvPr id="260"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261"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62"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263" name="组合 10"/>
          <p:cNvGrpSpPr/>
          <p:nvPr/>
        </p:nvGrpSpPr>
        <p:grpSpPr>
          <a:xfrm>
            <a:off x="5771880" y="380880"/>
            <a:ext cx="3060720" cy="2445480"/>
            <a:chOff x="5771880" y="380880"/>
            <a:chExt cx="3060720" cy="2445480"/>
          </a:xfrm>
        </p:grpSpPr>
        <p:grpSp>
          <p:nvGrpSpPr>
            <p:cNvPr id="264" name="组合 11"/>
            <p:cNvGrpSpPr/>
            <p:nvPr/>
          </p:nvGrpSpPr>
          <p:grpSpPr>
            <a:xfrm>
              <a:off x="5771880" y="380880"/>
              <a:ext cx="3060720" cy="2445480"/>
              <a:chOff x="5771880" y="380880"/>
              <a:chExt cx="3060720" cy="2445480"/>
            </a:xfrm>
          </p:grpSpPr>
          <p:grpSp>
            <p:nvGrpSpPr>
              <p:cNvPr id="265" name="组合 14"/>
              <p:cNvGrpSpPr/>
              <p:nvPr/>
            </p:nvGrpSpPr>
            <p:grpSpPr>
              <a:xfrm>
                <a:off x="5771880" y="380880"/>
                <a:ext cx="3060720" cy="2040480"/>
                <a:chOff x="5771880" y="380880"/>
                <a:chExt cx="3060720" cy="2040480"/>
              </a:xfrm>
            </p:grpSpPr>
            <p:graphicFrame>
              <p:nvGraphicFramePr>
                <p:cNvPr id="266"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267"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68"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269" name="Group 65"/>
            <p:cNvGrpSpPr/>
            <p:nvPr/>
          </p:nvGrpSpPr>
          <p:grpSpPr>
            <a:xfrm>
              <a:off x="7055640" y="1229040"/>
              <a:ext cx="479880" cy="476640"/>
              <a:chOff x="7055640" y="1229040"/>
              <a:chExt cx="479880" cy="476640"/>
            </a:xfrm>
          </p:grpSpPr>
          <p:sp>
            <p:nvSpPr>
              <p:cNvPr id="270"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71"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272"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273" name="组合 12"/>
          <p:cNvGrpSpPr/>
          <p:nvPr/>
        </p:nvGrpSpPr>
        <p:grpSpPr>
          <a:xfrm>
            <a:off x="8371800" y="384480"/>
            <a:ext cx="3060720" cy="2445480"/>
            <a:chOff x="8371800" y="384480"/>
            <a:chExt cx="3060720" cy="2445480"/>
          </a:xfrm>
        </p:grpSpPr>
        <p:sp>
          <p:nvSpPr>
            <p:cNvPr id="274"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275" name="组合 13"/>
            <p:cNvGrpSpPr/>
            <p:nvPr/>
          </p:nvGrpSpPr>
          <p:grpSpPr>
            <a:xfrm>
              <a:off x="8371800" y="384480"/>
              <a:ext cx="3060720" cy="2445480"/>
              <a:chOff x="8371800" y="384480"/>
              <a:chExt cx="3060720" cy="2445480"/>
            </a:xfrm>
          </p:grpSpPr>
          <p:grpSp>
            <p:nvGrpSpPr>
              <p:cNvPr id="276" name="组合 14"/>
              <p:cNvGrpSpPr/>
              <p:nvPr/>
            </p:nvGrpSpPr>
            <p:grpSpPr>
              <a:xfrm>
                <a:off x="8371800" y="384480"/>
                <a:ext cx="3060720" cy="2040480"/>
                <a:chOff x="8371800" y="384480"/>
                <a:chExt cx="3060720" cy="2040480"/>
              </a:xfrm>
            </p:grpSpPr>
            <p:graphicFrame>
              <p:nvGraphicFramePr>
                <p:cNvPr id="277"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278"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279"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48"/>
                                        </p:tgtEl>
                                        <p:attrNameLst>
                                          <p:attrName>style.visibility</p:attrName>
                                        </p:attrNameLst>
                                      </p:cBhvr>
                                      <p:to>
                                        <p:strVal val="visible"/>
                                      </p:to>
                                    </p:set>
                                    <p:anim calcmode="lin" valueType="num">
                                      <p:cBhvr additive="repl">
                                        <p:cTn id="7" dur="500" fill="hold"/>
                                        <p:tgtEl>
                                          <p:spTgt spid="248"/>
                                        </p:tgtEl>
                                        <p:attrNameLst>
                                          <p:attrName>ppt_x</p:attrName>
                                        </p:attrNameLst>
                                      </p:cBhvr>
                                      <p:tavLst>
                                        <p:tav tm="0">
                                          <p:val>
                                            <p:strVal val="#ppt_x"/>
                                          </p:val>
                                        </p:tav>
                                        <p:tav tm="100000">
                                          <p:val>
                                            <p:strVal val="#ppt_x"/>
                                          </p:val>
                                        </p:tav>
                                      </p:tavLst>
                                    </p:anim>
                                    <p:anim calcmode="lin" valueType="num">
                                      <p:cBhvr additive="repl">
                                        <p:cTn id="8" dur="500" fill="hold"/>
                                        <p:tgtEl>
                                          <p:spTgt spid="248"/>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249"/>
                                        </p:tgtEl>
                                        <p:attrNameLst>
                                          <p:attrName>style.visibility</p:attrName>
                                        </p:attrNameLst>
                                      </p:cBhvr>
                                      <p:to>
                                        <p:strVal val="visible"/>
                                      </p:to>
                                    </p:set>
                                    <p:anim calcmode="lin" valueType="num">
                                      <p:cBhvr additive="repl">
                                        <p:cTn id="11" dur="500" fill="hold"/>
                                        <p:tgtEl>
                                          <p:spTgt spid="249"/>
                                        </p:tgtEl>
                                        <p:attrNameLst>
                                          <p:attrName>ppt_w</p:attrName>
                                        </p:attrNameLst>
                                      </p:cBhvr>
                                      <p:tavLst>
                                        <p:tav tm="0">
                                          <p:val>
                                            <p:fltVal val="0"/>
                                          </p:val>
                                        </p:tav>
                                        <p:tav tm="100000">
                                          <p:val>
                                            <p:strVal val="#ppt_w"/>
                                          </p:val>
                                        </p:tav>
                                      </p:tavLst>
                                    </p:anim>
                                    <p:anim calcmode="lin" valueType="num">
                                      <p:cBhvr additive="repl">
                                        <p:cTn id="12" dur="500" fill="hold"/>
                                        <p:tgtEl>
                                          <p:spTgt spid="249"/>
                                        </p:tgtEl>
                                        <p:attrNameLst>
                                          <p:attrName>ppt_h</p:attrName>
                                        </p:attrNameLst>
                                      </p:cBhvr>
                                      <p:tavLst>
                                        <p:tav tm="0">
                                          <p:val>
                                            <p:fltVal val="0"/>
                                          </p:val>
                                        </p:tav>
                                        <p:tav tm="100000">
                                          <p:val>
                                            <p:strVal val="#ppt_h"/>
                                          </p:val>
                                        </p:tav>
                                      </p:tavLst>
                                    </p:anim>
                                    <p:animEffect transition="in" filter="fade">
                                      <p:cBhvr additive="repl">
                                        <p:cTn id="13" dur="500"/>
                                        <p:tgtEl>
                                          <p:spTgt spid="24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256"/>
                                        </p:tgtEl>
                                        <p:attrNameLst>
                                          <p:attrName>style.visibility</p:attrName>
                                        </p:attrNameLst>
                                      </p:cBhvr>
                                      <p:to>
                                        <p:strVal val="visible"/>
                                      </p:to>
                                    </p:set>
                                    <p:anim calcmode="lin" valueType="num">
                                      <p:cBhvr additive="repl">
                                        <p:cTn id="18" dur="500" fill="hold"/>
                                        <p:tgtEl>
                                          <p:spTgt spid="256"/>
                                        </p:tgtEl>
                                        <p:attrNameLst>
                                          <p:attrName>ppt_w</p:attrName>
                                        </p:attrNameLst>
                                      </p:cBhvr>
                                      <p:tavLst>
                                        <p:tav tm="0">
                                          <p:val>
                                            <p:fltVal val="0"/>
                                          </p:val>
                                        </p:tav>
                                        <p:tav tm="100000">
                                          <p:val>
                                            <p:strVal val="#ppt_w"/>
                                          </p:val>
                                        </p:tav>
                                      </p:tavLst>
                                    </p:anim>
                                    <p:anim calcmode="lin" valueType="num">
                                      <p:cBhvr additive="repl">
                                        <p:cTn id="19" dur="500" fill="hold"/>
                                        <p:tgtEl>
                                          <p:spTgt spid="256"/>
                                        </p:tgtEl>
                                        <p:attrNameLst>
                                          <p:attrName>ppt_h</p:attrName>
                                        </p:attrNameLst>
                                      </p:cBhvr>
                                      <p:tavLst>
                                        <p:tav tm="0">
                                          <p:val>
                                            <p:fltVal val="0"/>
                                          </p:val>
                                        </p:tav>
                                        <p:tav tm="100000">
                                          <p:val>
                                            <p:strVal val="#ppt_h"/>
                                          </p:val>
                                        </p:tav>
                                      </p:tavLst>
                                    </p:anim>
                                    <p:animEffect transition="in" filter="fade">
                                      <p:cBhvr additive="repl">
                                        <p:cTn id="20" dur="500"/>
                                        <p:tgtEl>
                                          <p:spTgt spid="256"/>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263"/>
                                        </p:tgtEl>
                                        <p:attrNameLst>
                                          <p:attrName>style.visibility</p:attrName>
                                        </p:attrNameLst>
                                      </p:cBhvr>
                                      <p:to>
                                        <p:strVal val="visible"/>
                                      </p:to>
                                    </p:set>
                                    <p:anim calcmode="lin" valueType="num">
                                      <p:cBhvr additive="repl">
                                        <p:cTn id="23" dur="500" fill="hold"/>
                                        <p:tgtEl>
                                          <p:spTgt spid="263"/>
                                        </p:tgtEl>
                                        <p:attrNameLst>
                                          <p:attrName>ppt_w</p:attrName>
                                        </p:attrNameLst>
                                      </p:cBhvr>
                                      <p:tavLst>
                                        <p:tav tm="0">
                                          <p:val>
                                            <p:fltVal val="0"/>
                                          </p:val>
                                        </p:tav>
                                        <p:tav tm="100000">
                                          <p:val>
                                            <p:strVal val="#ppt_w"/>
                                          </p:val>
                                        </p:tav>
                                      </p:tavLst>
                                    </p:anim>
                                    <p:anim calcmode="lin" valueType="num">
                                      <p:cBhvr additive="repl">
                                        <p:cTn id="24" dur="500" fill="hold"/>
                                        <p:tgtEl>
                                          <p:spTgt spid="263"/>
                                        </p:tgtEl>
                                        <p:attrNameLst>
                                          <p:attrName>ppt_h</p:attrName>
                                        </p:attrNameLst>
                                      </p:cBhvr>
                                      <p:tavLst>
                                        <p:tav tm="0">
                                          <p:val>
                                            <p:fltVal val="0"/>
                                          </p:val>
                                        </p:tav>
                                        <p:tav tm="100000">
                                          <p:val>
                                            <p:strVal val="#ppt_h"/>
                                          </p:val>
                                        </p:tav>
                                      </p:tavLst>
                                    </p:anim>
                                    <p:animEffect transition="in" filter="fade">
                                      <p:cBhvr additive="repl">
                                        <p:cTn id="25" dur="500"/>
                                        <p:tgtEl>
                                          <p:spTgt spid="263"/>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273"/>
                                        </p:tgtEl>
                                        <p:attrNameLst>
                                          <p:attrName>style.visibility</p:attrName>
                                        </p:attrNameLst>
                                      </p:cBhvr>
                                      <p:to>
                                        <p:strVal val="visible"/>
                                      </p:to>
                                    </p:set>
                                    <p:anim calcmode="lin" valueType="num">
                                      <p:cBhvr additive="repl">
                                        <p:cTn id="28" dur="500" fill="hold"/>
                                        <p:tgtEl>
                                          <p:spTgt spid="273"/>
                                        </p:tgtEl>
                                        <p:attrNameLst>
                                          <p:attrName>ppt_w</p:attrName>
                                        </p:attrNameLst>
                                      </p:cBhvr>
                                      <p:tavLst>
                                        <p:tav tm="0">
                                          <p:val>
                                            <p:fltVal val="0"/>
                                          </p:val>
                                        </p:tav>
                                        <p:tav tm="100000">
                                          <p:val>
                                            <p:strVal val="#ppt_w"/>
                                          </p:val>
                                        </p:tav>
                                      </p:tavLst>
                                    </p:anim>
                                    <p:anim calcmode="lin" valueType="num">
                                      <p:cBhvr additive="repl">
                                        <p:cTn id="29" dur="500" fill="hold"/>
                                        <p:tgtEl>
                                          <p:spTgt spid="273"/>
                                        </p:tgtEl>
                                        <p:attrNameLst>
                                          <p:attrName>ppt_h</p:attrName>
                                        </p:attrNameLst>
                                      </p:cBhvr>
                                      <p:tavLst>
                                        <p:tav tm="0">
                                          <p:val>
                                            <p:fltVal val="0"/>
                                          </p:val>
                                        </p:tav>
                                        <p:tav tm="100000">
                                          <p:val>
                                            <p:strVal val="#ppt_h"/>
                                          </p:val>
                                        </p:tav>
                                      </p:tavLst>
                                    </p:anim>
                                    <p:animEffect transition="in" filter="fade">
                                      <p:cBhvr additive="repl">
                                        <p:cTn id="30" dur="500"/>
                                        <p:tgtEl>
                                          <p:spTgt spid="2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安全生产教育培训</a:t>
            </a:r>
            <a:endParaRPr lang="en-US" sz="3600" b="0" strike="noStrike" spc="-1">
              <a:solidFill>
                <a:schemeClr val="dk1"/>
              </a:solidFill>
              <a:latin typeface="Arial"/>
            </a:endParaRPr>
          </a:p>
        </p:txBody>
      </p:sp>
      <p:sp>
        <p:nvSpPr>
          <p:cNvPr id="28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降低事故风险、提高安全意识</a:t>
            </a:r>
            <a:endParaRPr lang="en-US" sz="1600" b="0" strike="noStrike" spc="-1">
              <a:solidFill>
                <a:srgbClr val="000000"/>
              </a:solidFill>
              <a:latin typeface="Arial"/>
            </a:endParaRPr>
          </a:p>
        </p:txBody>
      </p:sp>
      <p:sp>
        <p:nvSpPr>
          <p:cNvPr id="28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安全培训的重要性</a:t>
            </a:r>
            <a:endParaRPr lang="en-US" sz="2000" b="0" strike="noStrike" spc="-1">
              <a:solidFill>
                <a:srgbClr val="000000"/>
              </a:solidFill>
              <a:latin typeface="Arial"/>
            </a:endParaRPr>
          </a:p>
        </p:txBody>
      </p:sp>
      <p:sp>
        <p:nvSpPr>
          <p:cNvPr id="2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持续改进、员工成长</a:t>
            </a:r>
            <a:endParaRPr lang="en-US" sz="1600" b="0" strike="noStrike" spc="-1">
              <a:solidFill>
                <a:srgbClr val="000000"/>
              </a:solidFill>
              <a:latin typeface="Arial"/>
            </a:endParaRPr>
          </a:p>
        </p:txBody>
      </p:sp>
      <p:sp>
        <p:nvSpPr>
          <p:cNvPr id="2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定期培训的必要性</a:t>
            </a:r>
            <a:endParaRPr lang="en-US" sz="2000" b="0" strike="noStrike" spc="-1">
              <a:solidFill>
                <a:srgbClr val="000000"/>
              </a:solidFill>
              <a:latin typeface="Arial"/>
            </a:endParaRPr>
          </a:p>
        </p:txBody>
      </p:sp>
      <p:sp>
        <p:nvSpPr>
          <p:cNvPr id="2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案例分析、实地演练</a:t>
            </a:r>
            <a:endParaRPr lang="en-US" sz="1600" b="0" strike="noStrike" spc="-1">
              <a:solidFill>
                <a:srgbClr val="000000"/>
              </a:solidFill>
              <a:latin typeface="Arial"/>
            </a:endParaRPr>
          </a:p>
        </p:txBody>
      </p:sp>
      <p:sp>
        <p:nvSpPr>
          <p:cNvPr id="2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培训内容与形式</a:t>
            </a:r>
            <a:endParaRPr lang="en-US" sz="2000" b="0" strike="noStrike" spc="-1">
              <a:solidFill>
                <a:srgbClr val="000000"/>
              </a:solidFill>
              <a:latin typeface="Arial"/>
            </a:endParaRPr>
          </a:p>
        </p:txBody>
      </p:sp>
      <p:sp>
        <p:nvSpPr>
          <p:cNvPr id="290" name="矩形 25"/>
          <p:cNvSpPr/>
          <p:nvPr/>
        </p:nvSpPr>
        <p:spPr>
          <a:xfrm>
            <a:off x="634104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pic>
        <p:nvPicPr>
          <p:cNvPr id="291" name="图片 7"/>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90"/>
                                        </p:tgtEl>
                                        <p:attrNameLst>
                                          <p:attrName>style.visibility</p:attrName>
                                        </p:attrNameLst>
                                      </p:cBhvr>
                                      <p:to>
                                        <p:strVal val="visible"/>
                                      </p:to>
                                    </p:set>
                                    <p:animEffect transition="in" filter="fade">
                                      <p:cBhvr additive="repl">
                                        <p:cTn id="7" dur="500"/>
                                        <p:tgtEl>
                                          <p:spTgt spid="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2"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293"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4"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应急演练的重要性</a:t>
            </a:r>
            <a:endParaRPr lang="en-US" sz="1800" b="0" strike="noStrike" spc="-1">
              <a:solidFill>
                <a:srgbClr val="000000"/>
              </a:solidFill>
              <a:latin typeface="Arial"/>
            </a:endParaRPr>
          </a:p>
        </p:txBody>
      </p:sp>
      <p:sp>
        <p:nvSpPr>
          <p:cNvPr id="295"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检验预案有效性</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提升应急响应速度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强化团队协作</a:t>
            </a:r>
            <a:endParaRPr lang="en-US" sz="1400" b="0" strike="noStrike" spc="-1">
              <a:solidFill>
                <a:srgbClr val="000000"/>
              </a:solidFill>
              <a:latin typeface="Arial"/>
            </a:endParaRPr>
          </a:p>
        </p:txBody>
      </p:sp>
      <p:sp>
        <p:nvSpPr>
          <p:cNvPr id="296"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7"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应急响应流程</a:t>
            </a:r>
            <a:endParaRPr lang="en-US" sz="1800" b="0" strike="noStrike" spc="-1">
              <a:solidFill>
                <a:srgbClr val="000000"/>
              </a:solidFill>
              <a:latin typeface="Arial"/>
            </a:endParaRPr>
          </a:p>
        </p:txBody>
      </p:sp>
      <p:sp>
        <p:nvSpPr>
          <p:cNvPr id="298"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发现异常立即报告</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启动应急预案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迅速处置事故</a:t>
            </a:r>
            <a:endParaRPr lang="en-US" sz="1400" b="0" strike="noStrike" spc="-1">
              <a:solidFill>
                <a:srgbClr val="000000"/>
              </a:solidFill>
              <a:latin typeface="Arial"/>
            </a:endParaRPr>
          </a:p>
        </p:txBody>
      </p:sp>
      <p:sp>
        <p:nvSpPr>
          <p:cNvPr id="299"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0"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301"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30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安全生产事故应急预案</a:t>
            </a:r>
            <a:endParaRPr lang="en-US" sz="3600" b="0" strike="noStrike" spc="-1">
              <a:solidFill>
                <a:schemeClr val="dk1"/>
              </a:solidFill>
              <a:latin typeface="Arial"/>
            </a:endParaRPr>
          </a:p>
        </p:txBody>
      </p:sp>
      <p:sp>
        <p:nvSpPr>
          <p:cNvPr id="303"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4"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应急预案的编制要点</a:t>
            </a:r>
            <a:endParaRPr lang="en-US" sz="1800" b="0" strike="noStrike" spc="-1">
              <a:solidFill>
                <a:srgbClr val="000000"/>
              </a:solidFill>
              <a:latin typeface="Arial"/>
            </a:endParaRPr>
          </a:p>
        </p:txBody>
      </p:sp>
      <p:sp>
        <p:nvSpPr>
          <p:cNvPr id="305"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明确责任人员</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紧急联系方式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应急处置流程</a:t>
            </a:r>
            <a:endParaRPr lang="en-US" sz="1400" b="0" strike="noStrike" spc="-1">
              <a:solidFill>
                <a:srgbClr val="000000"/>
              </a:solidFill>
              <a:latin typeface="Arial"/>
            </a:endParaRPr>
          </a:p>
        </p:txBody>
      </p:sp>
      <p:grpSp>
        <p:nvGrpSpPr>
          <p:cNvPr id="306" name="组合 4"/>
          <p:cNvGrpSpPr/>
          <p:nvPr/>
        </p:nvGrpSpPr>
        <p:grpSpPr>
          <a:xfrm>
            <a:off x="0" y="497520"/>
            <a:ext cx="3060720" cy="2445480"/>
            <a:chOff x="0" y="497520"/>
            <a:chExt cx="3060720" cy="2445480"/>
          </a:xfrm>
        </p:grpSpPr>
        <p:grpSp>
          <p:nvGrpSpPr>
            <p:cNvPr id="307" name="组合 19"/>
            <p:cNvGrpSpPr/>
            <p:nvPr/>
          </p:nvGrpSpPr>
          <p:grpSpPr>
            <a:xfrm>
              <a:off x="0" y="497520"/>
              <a:ext cx="3060720" cy="2040480"/>
              <a:chOff x="0" y="497520"/>
              <a:chExt cx="3060720" cy="2040480"/>
            </a:xfrm>
          </p:grpSpPr>
          <p:graphicFrame>
            <p:nvGraphicFramePr>
              <p:cNvPr id="308"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309" name="组合 25"/>
              <p:cNvGrpSpPr/>
              <p:nvPr/>
            </p:nvGrpSpPr>
            <p:grpSpPr>
              <a:xfrm>
                <a:off x="810000" y="812520"/>
                <a:ext cx="1394640" cy="1394640"/>
                <a:chOff x="810000" y="812520"/>
                <a:chExt cx="1394640" cy="1394640"/>
              </a:xfrm>
            </p:grpSpPr>
            <p:sp>
              <p:nvSpPr>
                <p:cNvPr id="310"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11"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12"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13" name="组合 8"/>
          <p:cNvGrpSpPr/>
          <p:nvPr/>
        </p:nvGrpSpPr>
        <p:grpSpPr>
          <a:xfrm>
            <a:off x="2778120" y="497520"/>
            <a:ext cx="3060720" cy="2445480"/>
            <a:chOff x="2778120" y="497520"/>
            <a:chExt cx="3060720" cy="2445480"/>
          </a:xfrm>
        </p:grpSpPr>
        <p:sp>
          <p:nvSpPr>
            <p:cNvPr id="314"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15" name="组合 6"/>
            <p:cNvGrpSpPr/>
            <p:nvPr/>
          </p:nvGrpSpPr>
          <p:grpSpPr>
            <a:xfrm>
              <a:off x="2778120" y="497520"/>
              <a:ext cx="3060720" cy="2445480"/>
              <a:chOff x="2778120" y="497520"/>
              <a:chExt cx="3060720" cy="2445480"/>
            </a:xfrm>
          </p:grpSpPr>
          <p:grpSp>
            <p:nvGrpSpPr>
              <p:cNvPr id="316" name="组合 13"/>
              <p:cNvGrpSpPr/>
              <p:nvPr/>
            </p:nvGrpSpPr>
            <p:grpSpPr>
              <a:xfrm>
                <a:off x="2778120" y="497520"/>
                <a:ext cx="3060720" cy="2040480"/>
                <a:chOff x="2778120" y="497520"/>
                <a:chExt cx="3060720" cy="2040480"/>
              </a:xfrm>
            </p:grpSpPr>
            <p:graphicFrame>
              <p:nvGraphicFramePr>
                <p:cNvPr id="317"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318"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19"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20" name="组合 10"/>
          <p:cNvGrpSpPr/>
          <p:nvPr/>
        </p:nvGrpSpPr>
        <p:grpSpPr>
          <a:xfrm>
            <a:off x="5469480" y="508320"/>
            <a:ext cx="3060720" cy="2445480"/>
            <a:chOff x="5469480" y="508320"/>
            <a:chExt cx="3060720" cy="2445480"/>
          </a:xfrm>
        </p:grpSpPr>
        <p:grpSp>
          <p:nvGrpSpPr>
            <p:cNvPr id="321" name="组合 11"/>
            <p:cNvGrpSpPr/>
            <p:nvPr/>
          </p:nvGrpSpPr>
          <p:grpSpPr>
            <a:xfrm>
              <a:off x="5469480" y="508320"/>
              <a:ext cx="3060720" cy="2445480"/>
              <a:chOff x="5469480" y="508320"/>
              <a:chExt cx="3060720" cy="2445480"/>
            </a:xfrm>
          </p:grpSpPr>
          <p:grpSp>
            <p:nvGrpSpPr>
              <p:cNvPr id="322" name="组合 14"/>
              <p:cNvGrpSpPr/>
              <p:nvPr/>
            </p:nvGrpSpPr>
            <p:grpSpPr>
              <a:xfrm>
                <a:off x="5469480" y="508320"/>
                <a:ext cx="3060720" cy="2040480"/>
                <a:chOff x="5469480" y="508320"/>
                <a:chExt cx="3060720" cy="2040480"/>
              </a:xfrm>
            </p:grpSpPr>
            <p:graphicFrame>
              <p:nvGraphicFramePr>
                <p:cNvPr id="323"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324"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25"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26" name="Group 65"/>
            <p:cNvGrpSpPr/>
            <p:nvPr/>
          </p:nvGrpSpPr>
          <p:grpSpPr>
            <a:xfrm>
              <a:off x="6753240" y="1356480"/>
              <a:ext cx="479880" cy="476640"/>
              <a:chOff x="6753240" y="1356480"/>
              <a:chExt cx="479880" cy="476640"/>
            </a:xfrm>
          </p:grpSpPr>
          <p:sp>
            <p:nvSpPr>
              <p:cNvPr id="327"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28"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29"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30" name="组合 15"/>
          <p:cNvGrpSpPr/>
          <p:nvPr/>
        </p:nvGrpSpPr>
        <p:grpSpPr>
          <a:xfrm>
            <a:off x="8161920" y="389520"/>
            <a:ext cx="3060720" cy="2445840"/>
            <a:chOff x="8161920" y="389520"/>
            <a:chExt cx="3060720" cy="2445840"/>
          </a:xfrm>
        </p:grpSpPr>
        <p:sp>
          <p:nvSpPr>
            <p:cNvPr id="331"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32" name="组合 16"/>
            <p:cNvGrpSpPr/>
            <p:nvPr/>
          </p:nvGrpSpPr>
          <p:grpSpPr>
            <a:xfrm>
              <a:off x="8161920" y="389520"/>
              <a:ext cx="3060720" cy="2445840"/>
              <a:chOff x="8161920" y="389520"/>
              <a:chExt cx="3060720" cy="2445840"/>
            </a:xfrm>
          </p:grpSpPr>
          <p:grpSp>
            <p:nvGrpSpPr>
              <p:cNvPr id="333" name="组合 14"/>
              <p:cNvGrpSpPr/>
              <p:nvPr/>
            </p:nvGrpSpPr>
            <p:grpSpPr>
              <a:xfrm>
                <a:off x="8161920" y="389520"/>
                <a:ext cx="3060720" cy="2040480"/>
                <a:chOff x="8161920" y="389520"/>
                <a:chExt cx="3060720" cy="2040480"/>
              </a:xfrm>
            </p:grpSpPr>
            <p:graphicFrame>
              <p:nvGraphicFramePr>
                <p:cNvPr id="334"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335"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36"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92"/>
                                        </p:tgtEl>
                                        <p:attrNameLst>
                                          <p:attrName>style.visibility</p:attrName>
                                        </p:attrNameLst>
                                      </p:cBhvr>
                                      <p:to>
                                        <p:strVal val="visible"/>
                                      </p:to>
                                    </p:set>
                                    <p:anim calcmode="lin" valueType="num">
                                      <p:cBhvr additive="repl">
                                        <p:cTn id="7" dur="500" fill="hold"/>
                                        <p:tgtEl>
                                          <p:spTgt spid="292"/>
                                        </p:tgtEl>
                                        <p:attrNameLst>
                                          <p:attrName>ppt_x</p:attrName>
                                        </p:attrNameLst>
                                      </p:cBhvr>
                                      <p:tavLst>
                                        <p:tav tm="0">
                                          <p:val>
                                            <p:strVal val="#ppt_x"/>
                                          </p:val>
                                        </p:tav>
                                        <p:tav tm="100000">
                                          <p:val>
                                            <p:strVal val="#ppt_x"/>
                                          </p:val>
                                        </p:tav>
                                      </p:tavLst>
                                    </p:anim>
                                    <p:anim calcmode="lin" valueType="num">
                                      <p:cBhvr additive="repl">
                                        <p:cTn id="8" dur="500" fill="hold"/>
                                        <p:tgtEl>
                                          <p:spTgt spid="292"/>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06"/>
                                        </p:tgtEl>
                                        <p:attrNameLst>
                                          <p:attrName>style.visibility</p:attrName>
                                        </p:attrNameLst>
                                      </p:cBhvr>
                                      <p:to>
                                        <p:strVal val="visible"/>
                                      </p:to>
                                    </p:set>
                                    <p:anim calcmode="lin" valueType="num">
                                      <p:cBhvr additive="repl">
                                        <p:cTn id="11" dur="500" fill="hold"/>
                                        <p:tgtEl>
                                          <p:spTgt spid="306"/>
                                        </p:tgtEl>
                                        <p:attrNameLst>
                                          <p:attrName>ppt_w</p:attrName>
                                        </p:attrNameLst>
                                      </p:cBhvr>
                                      <p:tavLst>
                                        <p:tav tm="0">
                                          <p:val>
                                            <p:fltVal val="0"/>
                                          </p:val>
                                        </p:tav>
                                        <p:tav tm="100000">
                                          <p:val>
                                            <p:strVal val="#ppt_w"/>
                                          </p:val>
                                        </p:tav>
                                      </p:tavLst>
                                    </p:anim>
                                    <p:anim calcmode="lin" valueType="num">
                                      <p:cBhvr additive="repl">
                                        <p:cTn id="12" dur="500" fill="hold"/>
                                        <p:tgtEl>
                                          <p:spTgt spid="306"/>
                                        </p:tgtEl>
                                        <p:attrNameLst>
                                          <p:attrName>ppt_h</p:attrName>
                                        </p:attrNameLst>
                                      </p:cBhvr>
                                      <p:tavLst>
                                        <p:tav tm="0">
                                          <p:val>
                                            <p:fltVal val="0"/>
                                          </p:val>
                                        </p:tav>
                                        <p:tav tm="100000">
                                          <p:val>
                                            <p:strVal val="#ppt_h"/>
                                          </p:val>
                                        </p:tav>
                                      </p:tavLst>
                                    </p:anim>
                                    <p:animEffect transition="in" filter="fade">
                                      <p:cBhvr additive="repl">
                                        <p:cTn id="13" dur="500"/>
                                        <p:tgtEl>
                                          <p:spTgt spid="306"/>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13"/>
                                        </p:tgtEl>
                                        <p:attrNameLst>
                                          <p:attrName>style.visibility</p:attrName>
                                        </p:attrNameLst>
                                      </p:cBhvr>
                                      <p:to>
                                        <p:strVal val="visible"/>
                                      </p:to>
                                    </p:set>
                                    <p:anim calcmode="lin" valueType="num">
                                      <p:cBhvr additive="repl">
                                        <p:cTn id="18" dur="500" fill="hold"/>
                                        <p:tgtEl>
                                          <p:spTgt spid="313"/>
                                        </p:tgtEl>
                                        <p:attrNameLst>
                                          <p:attrName>ppt_w</p:attrName>
                                        </p:attrNameLst>
                                      </p:cBhvr>
                                      <p:tavLst>
                                        <p:tav tm="0">
                                          <p:val>
                                            <p:fltVal val="0"/>
                                          </p:val>
                                        </p:tav>
                                        <p:tav tm="100000">
                                          <p:val>
                                            <p:strVal val="#ppt_w"/>
                                          </p:val>
                                        </p:tav>
                                      </p:tavLst>
                                    </p:anim>
                                    <p:anim calcmode="lin" valueType="num">
                                      <p:cBhvr additive="repl">
                                        <p:cTn id="19" dur="500" fill="hold"/>
                                        <p:tgtEl>
                                          <p:spTgt spid="313"/>
                                        </p:tgtEl>
                                        <p:attrNameLst>
                                          <p:attrName>ppt_h</p:attrName>
                                        </p:attrNameLst>
                                      </p:cBhvr>
                                      <p:tavLst>
                                        <p:tav tm="0">
                                          <p:val>
                                            <p:fltVal val="0"/>
                                          </p:val>
                                        </p:tav>
                                        <p:tav tm="100000">
                                          <p:val>
                                            <p:strVal val="#ppt_h"/>
                                          </p:val>
                                        </p:tav>
                                      </p:tavLst>
                                    </p:anim>
                                    <p:animEffect transition="in" filter="fade">
                                      <p:cBhvr additive="repl">
                                        <p:cTn id="20" dur="500"/>
                                        <p:tgtEl>
                                          <p:spTgt spid="313"/>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20"/>
                                        </p:tgtEl>
                                        <p:attrNameLst>
                                          <p:attrName>style.visibility</p:attrName>
                                        </p:attrNameLst>
                                      </p:cBhvr>
                                      <p:to>
                                        <p:strVal val="visible"/>
                                      </p:to>
                                    </p:set>
                                    <p:anim calcmode="lin" valueType="num">
                                      <p:cBhvr additive="repl">
                                        <p:cTn id="23" dur="500" fill="hold"/>
                                        <p:tgtEl>
                                          <p:spTgt spid="320"/>
                                        </p:tgtEl>
                                        <p:attrNameLst>
                                          <p:attrName>ppt_w</p:attrName>
                                        </p:attrNameLst>
                                      </p:cBhvr>
                                      <p:tavLst>
                                        <p:tav tm="0">
                                          <p:val>
                                            <p:fltVal val="0"/>
                                          </p:val>
                                        </p:tav>
                                        <p:tav tm="100000">
                                          <p:val>
                                            <p:strVal val="#ppt_w"/>
                                          </p:val>
                                        </p:tav>
                                      </p:tavLst>
                                    </p:anim>
                                    <p:anim calcmode="lin" valueType="num">
                                      <p:cBhvr additive="repl">
                                        <p:cTn id="24" dur="500" fill="hold"/>
                                        <p:tgtEl>
                                          <p:spTgt spid="320"/>
                                        </p:tgtEl>
                                        <p:attrNameLst>
                                          <p:attrName>ppt_h</p:attrName>
                                        </p:attrNameLst>
                                      </p:cBhvr>
                                      <p:tavLst>
                                        <p:tav tm="0">
                                          <p:val>
                                            <p:fltVal val="0"/>
                                          </p:val>
                                        </p:tav>
                                        <p:tav tm="100000">
                                          <p:val>
                                            <p:strVal val="#ppt_h"/>
                                          </p:val>
                                        </p:tav>
                                      </p:tavLst>
                                    </p:anim>
                                    <p:animEffect transition="in" filter="fade">
                                      <p:cBhvr additive="repl">
                                        <p:cTn id="25" dur="500"/>
                                        <p:tgtEl>
                                          <p:spTgt spid="320"/>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30"/>
                                        </p:tgtEl>
                                        <p:attrNameLst>
                                          <p:attrName>style.visibility</p:attrName>
                                        </p:attrNameLst>
                                      </p:cBhvr>
                                      <p:to>
                                        <p:strVal val="visible"/>
                                      </p:to>
                                    </p:set>
                                    <p:anim calcmode="lin" valueType="num">
                                      <p:cBhvr additive="repl">
                                        <p:cTn id="28" dur="500" fill="hold"/>
                                        <p:tgtEl>
                                          <p:spTgt spid="330"/>
                                        </p:tgtEl>
                                        <p:attrNameLst>
                                          <p:attrName>ppt_w</p:attrName>
                                        </p:attrNameLst>
                                      </p:cBhvr>
                                      <p:tavLst>
                                        <p:tav tm="0">
                                          <p:val>
                                            <p:fltVal val="0"/>
                                          </p:val>
                                        </p:tav>
                                        <p:tav tm="100000">
                                          <p:val>
                                            <p:strVal val="#ppt_w"/>
                                          </p:val>
                                        </p:tav>
                                      </p:tavLst>
                                    </p:anim>
                                    <p:anim calcmode="lin" valueType="num">
                                      <p:cBhvr additive="repl">
                                        <p:cTn id="29" dur="500" fill="hold"/>
                                        <p:tgtEl>
                                          <p:spTgt spid="330"/>
                                        </p:tgtEl>
                                        <p:attrNameLst>
                                          <p:attrName>ppt_h</p:attrName>
                                        </p:attrNameLst>
                                      </p:cBhvr>
                                      <p:tavLst>
                                        <p:tav tm="0">
                                          <p:val>
                                            <p:fltVal val="0"/>
                                          </p:val>
                                        </p:tav>
                                        <p:tav tm="100000">
                                          <p:val>
                                            <p:strVal val="#ppt_h"/>
                                          </p:val>
                                        </p:tav>
                                      </p:tavLst>
                                    </p:anim>
                                    <p:animEffect transition="in" filter="fade">
                                      <p:cBhvr additive="repl">
                                        <p:cTn id="30" dur="500"/>
                                        <p:tgtEl>
                                          <p:spTgt spid="3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总结</a:t>
            </a:r>
            <a:endParaRPr lang="en-US" sz="3600" b="0" strike="noStrike" spc="-1">
              <a:solidFill>
                <a:schemeClr val="dk1"/>
              </a:solidFill>
              <a:latin typeface="Arial"/>
            </a:endParaRPr>
          </a:p>
        </p:txBody>
      </p:sp>
      <p:sp>
        <p:nvSpPr>
          <p:cNvPr id="338" name="content"/>
          <p:cNvSpPr/>
          <p:nvPr/>
        </p:nvSpPr>
        <p:spPr>
          <a:xfrm>
            <a:off x="5199840" y="24674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安全生产管理体系是企业生产经营的基础，建立健全的安全管理制度和规章制度对于保障员工生命安全和企业财产安全至关重要。安全生产不仅仅是一项制度，更是一种文化，需要全员共同努力，形成浓厚的安全生产氛围。</a:t>
            </a:r>
            <a:endParaRPr lang="en-US" sz="2000" b="0" strike="noStrike" spc="-1">
              <a:solidFill>
                <a:srgbClr val="000000"/>
              </a:solidFill>
              <a:latin typeface="Arial"/>
            </a:endParaRPr>
          </a:p>
        </p:txBody>
      </p:sp>
      <p:pic>
        <p:nvPicPr>
          <p:cNvPr id="339" name="图片 1"/>
          <p:cNvPicPr/>
          <p:nvPr/>
        </p:nvPicPr>
        <p:blipFill>
          <a:blip r:embed="rId3"/>
          <a:srcRect l="5972" t="14324" r="70418" b="15094"/>
          <a:stretch>
            <a:fillRect/>
          </a:stretch>
        </p:blipFill>
        <p:spPr>
          <a:xfrm>
            <a:off x="-96840" y="847800"/>
            <a:ext cx="4601520" cy="58543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39"/>
                                        </p:tgtEl>
                                        <p:attrNameLst>
                                          <p:attrName>style.visibility</p:attrName>
                                        </p:attrNameLst>
                                      </p:cBhvr>
                                      <p:to>
                                        <p:strVal val="visible"/>
                                      </p:to>
                                    </p:set>
                                    <p:anim calcmode="lin" valueType="num">
                                      <p:cBhvr additive="repl">
                                        <p:cTn id="7" dur="500" fill="hold"/>
                                        <p:tgtEl>
                                          <p:spTgt spid="339"/>
                                        </p:tgtEl>
                                        <p:attrNameLst>
                                          <p:attrName>ppt_w</p:attrName>
                                        </p:attrNameLst>
                                      </p:cBhvr>
                                      <p:tavLst>
                                        <p:tav tm="0">
                                          <p:val>
                                            <p:fltVal val="0"/>
                                          </p:val>
                                        </p:tav>
                                        <p:tav tm="100000">
                                          <p:val>
                                            <p:strVal val="#ppt_w"/>
                                          </p:val>
                                        </p:tav>
                                      </p:tavLst>
                                    </p:anim>
                                    <p:anim calcmode="lin" valueType="num">
                                      <p:cBhvr additive="repl">
                                        <p:cTn id="8" dur="500" fill="hold"/>
                                        <p:tgtEl>
                                          <p:spTgt spid="339"/>
                                        </p:tgtEl>
                                        <p:attrNameLst>
                                          <p:attrName>ppt_h</p:attrName>
                                        </p:attrNameLst>
                                      </p:cBhvr>
                                      <p:tavLst>
                                        <p:tav tm="0">
                                          <p:val>
                                            <p:fltVal val="0"/>
                                          </p:val>
                                        </p:tav>
                                        <p:tav tm="100000">
                                          <p:val>
                                            <p:strVal val="#ppt_h"/>
                                          </p:val>
                                        </p:tav>
                                      </p:tavLst>
                                    </p:anim>
                                    <p:animEffect transition="in" filter="fade">
                                      <p:cBhvr additive="repl">
                                        <p:cTn id="9" dur="500"/>
                                        <p:tgtEl>
                                          <p:spTgt spid="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40" name="图片 7"/>
          <p:cNvPicPr/>
          <p:nvPr/>
        </p:nvPicPr>
        <p:blipFill>
          <a:blip r:embed="rId3"/>
          <a:srcRect l="22204" r="2142"/>
          <a:stretch>
            <a:fillRect/>
          </a:stretch>
        </p:blipFill>
        <p:spPr>
          <a:xfrm>
            <a:off x="0" y="0"/>
            <a:ext cx="12191760" cy="6857640"/>
          </a:xfrm>
          <a:prstGeom prst="rect">
            <a:avLst/>
          </a:prstGeom>
          <a:ln w="0">
            <a:noFill/>
          </a:ln>
        </p:spPr>
      </p:pic>
      <p:sp>
        <p:nvSpPr>
          <p:cNvPr id="34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34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安全设备及防护用品</a:t>
            </a:r>
            <a:endParaRPr lang="en-US" sz="3600" b="0" strike="noStrike" spc="-1">
              <a:solidFill>
                <a:schemeClr val="dk1"/>
              </a:solidFill>
              <a:latin typeface="Arial"/>
            </a:endParaRPr>
          </a:p>
        </p:txBody>
      </p:sp>
      <p:sp>
        <p:nvSpPr>
          <p:cNvPr id="34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4" name="矩形 25"/>
          <p:cNvSpPr/>
          <p:nvPr/>
        </p:nvSpPr>
        <p:spPr>
          <a:xfrm>
            <a:off x="0" y="0"/>
            <a:ext cx="5850360" cy="685764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安全设备的种类及作用</a:t>
            </a:r>
            <a:endParaRPr lang="en-US" sz="2800" b="0" strike="noStrike" spc="-1">
              <a:solidFill>
                <a:srgbClr val="000000"/>
              </a:solidFill>
              <a:latin typeface="Arial"/>
            </a:endParaRPr>
          </a:p>
        </p:txBody>
      </p:sp>
      <p:sp>
        <p:nvSpPr>
          <p:cNvPr id="34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安全设备包括头盔、安全带等，它们的作用是保护工作人员在工作时的安全。正确使用方法包括戴在正确位置、调整合适尺寸等。定期检查与维护是确保安全设备有效的重要步骤，如发现损坏要及时更换。</a:t>
            </a:r>
            <a:endParaRPr lang="en-US" sz="1800" b="0" strike="noStrike" spc="-1">
              <a:solidFill>
                <a:srgbClr val="000000"/>
              </a:solidFill>
              <a:latin typeface="Arial"/>
            </a:endParaRPr>
          </a:p>
        </p:txBody>
      </p:sp>
      <p:sp>
        <p:nvSpPr>
          <p:cNvPr id="3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49" name="图片 46"/>
          <p:cNvPicPr/>
          <p:nvPr/>
        </p:nvPicPr>
        <p:blipFill>
          <a:blip r:embed="rId2"/>
          <a:srcRect l="61707" t="1330" r="6548" b="22518"/>
          <a:stretch>
            <a:fillRect/>
          </a:stretch>
        </p:blipFill>
        <p:spPr>
          <a:xfrm>
            <a:off x="42120" y="30600"/>
            <a:ext cx="827280" cy="84528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344"/>
                                        </p:tgtEl>
                                        <p:attrNameLst>
                                          <p:attrName>style.visibility</p:attrName>
                                        </p:attrNameLst>
                                      </p:cBhvr>
                                      <p:to>
                                        <p:strVal val="visible"/>
                                      </p:to>
                                    </p:set>
                                    <p:animEffect transition="in" filter="fade">
                                      <p:cBhvr additive="repl">
                                        <p:cTn id="7" dur="500"/>
                                        <p:tgtEl>
                                          <p:spTgt spid="3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防护用品的种类及作用</a:t>
            </a:r>
            <a:endParaRPr lang="en-US" sz="3600" b="0" strike="noStrike" spc="-1">
              <a:solidFill>
                <a:schemeClr val="dk1"/>
              </a:solidFill>
              <a:latin typeface="Arial"/>
            </a:endParaRPr>
          </a:p>
        </p:txBody>
      </p:sp>
      <p:sp>
        <p:nvSpPr>
          <p:cNvPr id="351" name="content.1.subtitle"/>
          <p:cNvSpPr/>
          <p:nvPr/>
        </p:nvSpPr>
        <p:spPr>
          <a:xfrm>
            <a:off x="129672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保护手部免受伤害</a:t>
            </a:r>
            <a:endParaRPr lang="en-US" sz="1600" b="0" strike="noStrike" spc="-1">
              <a:solidFill>
                <a:srgbClr val="000000"/>
              </a:solidFill>
              <a:latin typeface="Arial"/>
            </a:endParaRPr>
          </a:p>
        </p:txBody>
      </p:sp>
      <p:sp>
        <p:nvSpPr>
          <p:cNvPr id="352" name="content.1.title"/>
          <p:cNvSpPr/>
          <p:nvPr/>
        </p:nvSpPr>
        <p:spPr>
          <a:xfrm>
            <a:off x="1297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防护手套</a:t>
            </a:r>
            <a:endParaRPr lang="en-US" sz="2000" b="0" strike="noStrike" spc="-1">
              <a:solidFill>
                <a:srgbClr val="000000"/>
              </a:solidFill>
              <a:latin typeface="Arial"/>
            </a:endParaRPr>
          </a:p>
        </p:txBody>
      </p:sp>
      <p:sp>
        <p:nvSpPr>
          <p:cNvPr id="353" name="content.2.subtitle"/>
          <p:cNvSpPr/>
          <p:nvPr/>
        </p:nvSpPr>
        <p:spPr>
          <a:xfrm>
            <a:off x="909180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防止目击伤害</a:t>
            </a:r>
            <a:endParaRPr lang="en-US" sz="1600" b="0" strike="noStrike" spc="-1">
              <a:solidFill>
                <a:srgbClr val="000000"/>
              </a:solidFill>
              <a:latin typeface="Arial"/>
            </a:endParaRPr>
          </a:p>
        </p:txBody>
      </p:sp>
      <p:sp>
        <p:nvSpPr>
          <p:cNvPr id="354" name="content.2.title"/>
          <p:cNvSpPr/>
          <p:nvPr/>
        </p:nvSpPr>
        <p:spPr>
          <a:xfrm>
            <a:off x="9091440" y="29350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护目镜</a:t>
            </a:r>
            <a:endParaRPr lang="en-US" sz="2000" b="0" strike="noStrike" spc="-1">
              <a:solidFill>
                <a:srgbClr val="000000"/>
              </a:solidFill>
              <a:latin typeface="Arial"/>
            </a:endParaRPr>
          </a:p>
        </p:txBody>
      </p:sp>
      <p:sp>
        <p:nvSpPr>
          <p:cNvPr id="355" name="content.3.subtitle"/>
          <p:cNvSpPr/>
          <p:nvPr/>
        </p:nvSpPr>
        <p:spPr>
          <a:xfrm>
            <a:off x="3895200" y="394524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提供全身防护</a:t>
            </a:r>
            <a:endParaRPr lang="en-US" sz="1600" b="0" strike="noStrike" spc="-1">
              <a:solidFill>
                <a:srgbClr val="000000"/>
              </a:solidFill>
              <a:latin typeface="Arial"/>
            </a:endParaRPr>
          </a:p>
        </p:txBody>
      </p:sp>
      <p:sp>
        <p:nvSpPr>
          <p:cNvPr id="356" name="content.3.title"/>
          <p:cNvSpPr/>
          <p:nvPr/>
        </p:nvSpPr>
        <p:spPr>
          <a:xfrm>
            <a:off x="389592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防护服</a:t>
            </a:r>
            <a:endParaRPr lang="en-US" sz="2000" b="0" strike="noStrike" spc="-1">
              <a:solidFill>
                <a:srgbClr val="000000"/>
              </a:solidFill>
              <a:latin typeface="Arial"/>
            </a:endParaRPr>
          </a:p>
        </p:txBody>
      </p:sp>
      <p:sp>
        <p:nvSpPr>
          <p:cNvPr id="357" name="content.4.subtitle"/>
          <p:cNvSpPr/>
          <p:nvPr/>
        </p:nvSpPr>
        <p:spPr>
          <a:xfrm>
            <a:off x="6493680" y="394524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58" name="content.4.title"/>
          <p:cNvSpPr/>
          <p:nvPr/>
        </p:nvSpPr>
        <p:spPr>
          <a:xfrm>
            <a:off x="6494040" y="2936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359"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nvGrpSpPr>
          <p:cNvPr id="360" name="组合 4"/>
          <p:cNvGrpSpPr/>
          <p:nvPr/>
        </p:nvGrpSpPr>
        <p:grpSpPr>
          <a:xfrm>
            <a:off x="577800" y="381240"/>
            <a:ext cx="3060720" cy="2445480"/>
            <a:chOff x="577800" y="381240"/>
            <a:chExt cx="3060720" cy="2445480"/>
          </a:xfrm>
        </p:grpSpPr>
        <p:grpSp>
          <p:nvGrpSpPr>
            <p:cNvPr id="361" name="组合 19"/>
            <p:cNvGrpSpPr/>
            <p:nvPr/>
          </p:nvGrpSpPr>
          <p:grpSpPr>
            <a:xfrm>
              <a:off x="577800" y="381240"/>
              <a:ext cx="3060720" cy="2040480"/>
              <a:chOff x="577800" y="381240"/>
              <a:chExt cx="3060720" cy="2040480"/>
            </a:xfrm>
          </p:grpSpPr>
          <p:graphicFrame>
            <p:nvGraphicFramePr>
              <p:cNvPr id="362" name="图表 6"/>
              <p:cNvGraphicFramePr/>
              <p:nvPr/>
            </p:nvGraphicFramePr>
            <p:xfrm>
              <a:off x="577800" y="381240"/>
              <a:ext cx="3060720" cy="2040480"/>
            </p:xfrm>
            <a:graphic>
              <a:graphicData uri="http://schemas.openxmlformats.org/drawingml/2006/chart">
                <c:chart xmlns:c="http://schemas.openxmlformats.org/drawingml/2006/chart" r:id="rId2"/>
              </a:graphicData>
            </a:graphic>
          </p:graphicFrame>
          <p:grpSp>
            <p:nvGrpSpPr>
              <p:cNvPr id="363" name="组合 25"/>
              <p:cNvGrpSpPr/>
              <p:nvPr/>
            </p:nvGrpSpPr>
            <p:grpSpPr>
              <a:xfrm>
                <a:off x="1387800" y="696600"/>
                <a:ext cx="1394640" cy="1394640"/>
                <a:chOff x="1387800" y="696600"/>
                <a:chExt cx="1394640" cy="1394640"/>
              </a:xfrm>
            </p:grpSpPr>
            <p:sp>
              <p:nvSpPr>
                <p:cNvPr id="364" name="椭圆 26"/>
                <p:cNvSpPr/>
                <p:nvPr/>
              </p:nvSpPr>
              <p:spPr>
                <a:xfrm>
                  <a:off x="1387800" y="69660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65" name="Freeform 178"/>
                <p:cNvSpPr/>
                <p:nvPr/>
              </p:nvSpPr>
              <p:spPr>
                <a:xfrm>
                  <a:off x="1918080" y="124704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366" name="TextBox 22"/>
            <p:cNvSpPr/>
            <p:nvPr/>
          </p:nvSpPr>
          <p:spPr>
            <a:xfrm>
              <a:off x="1616040" y="231012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67" name="组合 7"/>
          <p:cNvGrpSpPr/>
          <p:nvPr/>
        </p:nvGrpSpPr>
        <p:grpSpPr>
          <a:xfrm>
            <a:off x="3127320" y="385200"/>
            <a:ext cx="3060720" cy="2445480"/>
            <a:chOff x="3127320" y="385200"/>
            <a:chExt cx="3060720" cy="2445480"/>
          </a:xfrm>
        </p:grpSpPr>
        <p:sp>
          <p:nvSpPr>
            <p:cNvPr id="368" name="Freeform 185"/>
            <p:cNvSpPr/>
            <p:nvPr/>
          </p:nvSpPr>
          <p:spPr>
            <a:xfrm>
              <a:off x="4490280" y="124128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69" name="组合 9"/>
            <p:cNvGrpSpPr/>
            <p:nvPr/>
          </p:nvGrpSpPr>
          <p:grpSpPr>
            <a:xfrm>
              <a:off x="3127320" y="385200"/>
              <a:ext cx="3060720" cy="2445480"/>
              <a:chOff x="3127320" y="385200"/>
              <a:chExt cx="3060720" cy="2445480"/>
            </a:xfrm>
          </p:grpSpPr>
          <p:grpSp>
            <p:nvGrpSpPr>
              <p:cNvPr id="370" name="组合 13"/>
              <p:cNvGrpSpPr/>
              <p:nvPr/>
            </p:nvGrpSpPr>
            <p:grpSpPr>
              <a:xfrm>
                <a:off x="3127320" y="385200"/>
                <a:ext cx="3060720" cy="2040480"/>
                <a:chOff x="3127320" y="385200"/>
                <a:chExt cx="3060720" cy="2040480"/>
              </a:xfrm>
            </p:grpSpPr>
            <p:graphicFrame>
              <p:nvGraphicFramePr>
                <p:cNvPr id="371" name="图表 29"/>
                <p:cNvGraphicFramePr/>
                <p:nvPr/>
              </p:nvGraphicFramePr>
              <p:xfrm>
                <a:off x="3127320" y="385200"/>
                <a:ext cx="3060720" cy="2040480"/>
              </p:xfrm>
              <a:graphic>
                <a:graphicData uri="http://schemas.openxmlformats.org/drawingml/2006/chart">
                  <c:chart xmlns:c="http://schemas.openxmlformats.org/drawingml/2006/chart" r:id="rId3"/>
                </a:graphicData>
              </a:graphic>
            </p:graphicFrame>
            <p:sp>
              <p:nvSpPr>
                <p:cNvPr id="372" name="椭圆 30"/>
                <p:cNvSpPr/>
                <p:nvPr/>
              </p:nvSpPr>
              <p:spPr>
                <a:xfrm>
                  <a:off x="3937680" y="70056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73" name="TextBox 23"/>
              <p:cNvSpPr/>
              <p:nvPr/>
            </p:nvSpPr>
            <p:spPr>
              <a:xfrm>
                <a:off x="4142880" y="231408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374" name="组合 10"/>
          <p:cNvGrpSpPr/>
          <p:nvPr/>
        </p:nvGrpSpPr>
        <p:grpSpPr>
          <a:xfrm>
            <a:off x="5771880" y="380880"/>
            <a:ext cx="3060720" cy="2445480"/>
            <a:chOff x="5771880" y="380880"/>
            <a:chExt cx="3060720" cy="2445480"/>
          </a:xfrm>
        </p:grpSpPr>
        <p:grpSp>
          <p:nvGrpSpPr>
            <p:cNvPr id="375" name="组合 11"/>
            <p:cNvGrpSpPr/>
            <p:nvPr/>
          </p:nvGrpSpPr>
          <p:grpSpPr>
            <a:xfrm>
              <a:off x="5771880" y="380880"/>
              <a:ext cx="3060720" cy="2445480"/>
              <a:chOff x="5771880" y="380880"/>
              <a:chExt cx="3060720" cy="2445480"/>
            </a:xfrm>
          </p:grpSpPr>
          <p:grpSp>
            <p:nvGrpSpPr>
              <p:cNvPr id="376" name="组合 14"/>
              <p:cNvGrpSpPr/>
              <p:nvPr/>
            </p:nvGrpSpPr>
            <p:grpSpPr>
              <a:xfrm>
                <a:off x="5771880" y="380880"/>
                <a:ext cx="3060720" cy="2040480"/>
                <a:chOff x="5771880" y="380880"/>
                <a:chExt cx="3060720" cy="2040480"/>
              </a:xfrm>
            </p:grpSpPr>
            <p:graphicFrame>
              <p:nvGraphicFramePr>
                <p:cNvPr id="377" name="图表 32"/>
                <p:cNvGraphicFramePr/>
                <p:nvPr/>
              </p:nvGraphicFramePr>
              <p:xfrm>
                <a:off x="5771880" y="380880"/>
                <a:ext cx="3060720" cy="2040480"/>
              </p:xfrm>
              <a:graphic>
                <a:graphicData uri="http://schemas.openxmlformats.org/drawingml/2006/chart">
                  <c:chart xmlns:c="http://schemas.openxmlformats.org/drawingml/2006/chart" r:id="rId4"/>
                </a:graphicData>
              </a:graphic>
            </p:graphicFrame>
            <p:sp>
              <p:nvSpPr>
                <p:cNvPr id="378" name="椭圆 33"/>
                <p:cNvSpPr/>
                <p:nvPr/>
              </p:nvSpPr>
              <p:spPr>
                <a:xfrm>
                  <a:off x="6582240" y="695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79" name="TextBox 24"/>
              <p:cNvSpPr/>
              <p:nvPr/>
            </p:nvSpPr>
            <p:spPr>
              <a:xfrm>
                <a:off x="6809760" y="2309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380" name="Group 65"/>
            <p:cNvGrpSpPr/>
            <p:nvPr/>
          </p:nvGrpSpPr>
          <p:grpSpPr>
            <a:xfrm>
              <a:off x="7055640" y="1229040"/>
              <a:ext cx="479880" cy="476640"/>
              <a:chOff x="7055640" y="1229040"/>
              <a:chExt cx="479880" cy="476640"/>
            </a:xfrm>
          </p:grpSpPr>
          <p:sp>
            <p:nvSpPr>
              <p:cNvPr id="381" name="Freeform 38"/>
              <p:cNvSpPr/>
              <p:nvPr/>
            </p:nvSpPr>
            <p:spPr>
              <a:xfrm>
                <a:off x="7055640" y="122904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82" name="Freeform 39"/>
              <p:cNvSpPr/>
              <p:nvPr/>
            </p:nvSpPr>
            <p:spPr>
              <a:xfrm>
                <a:off x="7229880" y="135072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383" name="Oval 40"/>
              <p:cNvSpPr/>
              <p:nvPr/>
            </p:nvSpPr>
            <p:spPr>
              <a:xfrm>
                <a:off x="7285680" y="14623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384" name="组合 12"/>
          <p:cNvGrpSpPr/>
          <p:nvPr/>
        </p:nvGrpSpPr>
        <p:grpSpPr>
          <a:xfrm>
            <a:off x="8371800" y="384480"/>
            <a:ext cx="3060720" cy="2445480"/>
            <a:chOff x="8371800" y="384480"/>
            <a:chExt cx="3060720" cy="2445480"/>
          </a:xfrm>
        </p:grpSpPr>
        <p:sp>
          <p:nvSpPr>
            <p:cNvPr id="385" name="Freeform 176"/>
            <p:cNvSpPr/>
            <p:nvPr/>
          </p:nvSpPr>
          <p:spPr>
            <a:xfrm>
              <a:off x="9731880" y="123264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386" name="组合 13"/>
            <p:cNvGrpSpPr/>
            <p:nvPr/>
          </p:nvGrpSpPr>
          <p:grpSpPr>
            <a:xfrm>
              <a:off x="8371800" y="384480"/>
              <a:ext cx="3060720" cy="2445480"/>
              <a:chOff x="8371800" y="384480"/>
              <a:chExt cx="3060720" cy="2445480"/>
            </a:xfrm>
          </p:grpSpPr>
          <p:grpSp>
            <p:nvGrpSpPr>
              <p:cNvPr id="387" name="组合 14"/>
              <p:cNvGrpSpPr/>
              <p:nvPr/>
            </p:nvGrpSpPr>
            <p:grpSpPr>
              <a:xfrm>
                <a:off x="8371800" y="384480"/>
                <a:ext cx="3060720" cy="2040480"/>
                <a:chOff x="8371800" y="384480"/>
                <a:chExt cx="3060720" cy="2040480"/>
              </a:xfrm>
            </p:grpSpPr>
            <p:graphicFrame>
              <p:nvGraphicFramePr>
                <p:cNvPr id="388" name="图表 62"/>
                <p:cNvGraphicFramePr/>
                <p:nvPr/>
              </p:nvGraphicFramePr>
              <p:xfrm>
                <a:off x="8371800" y="384480"/>
                <a:ext cx="3060720" cy="2040480"/>
              </p:xfrm>
              <a:graphic>
                <a:graphicData uri="http://schemas.openxmlformats.org/drawingml/2006/chart">
                  <c:chart xmlns:c="http://schemas.openxmlformats.org/drawingml/2006/chart" r:id="rId5"/>
                </a:graphicData>
              </a:graphic>
            </p:graphicFrame>
            <p:sp>
              <p:nvSpPr>
                <p:cNvPr id="389" name="椭圆 63"/>
                <p:cNvSpPr/>
                <p:nvPr/>
              </p:nvSpPr>
              <p:spPr>
                <a:xfrm>
                  <a:off x="9182520" y="69984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390" name="TextBox 24"/>
              <p:cNvSpPr/>
              <p:nvPr/>
            </p:nvSpPr>
            <p:spPr>
              <a:xfrm>
                <a:off x="9410040" y="23133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59"/>
                                        </p:tgtEl>
                                        <p:attrNameLst>
                                          <p:attrName>style.visibility</p:attrName>
                                        </p:attrNameLst>
                                      </p:cBhvr>
                                      <p:to>
                                        <p:strVal val="visible"/>
                                      </p:to>
                                    </p:set>
                                    <p:anim calcmode="lin" valueType="num">
                                      <p:cBhvr additive="repl">
                                        <p:cTn id="7" dur="500" fill="hold"/>
                                        <p:tgtEl>
                                          <p:spTgt spid="359"/>
                                        </p:tgtEl>
                                        <p:attrNameLst>
                                          <p:attrName>ppt_x</p:attrName>
                                        </p:attrNameLst>
                                      </p:cBhvr>
                                      <p:tavLst>
                                        <p:tav tm="0">
                                          <p:val>
                                            <p:strVal val="#ppt_x"/>
                                          </p:val>
                                        </p:tav>
                                        <p:tav tm="100000">
                                          <p:val>
                                            <p:strVal val="#ppt_x"/>
                                          </p:val>
                                        </p:tav>
                                      </p:tavLst>
                                    </p:anim>
                                    <p:anim calcmode="lin" valueType="num">
                                      <p:cBhvr additive="repl">
                                        <p:cTn id="8" dur="500" fill="hold"/>
                                        <p:tgtEl>
                                          <p:spTgt spid="359"/>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360"/>
                                        </p:tgtEl>
                                        <p:attrNameLst>
                                          <p:attrName>style.visibility</p:attrName>
                                        </p:attrNameLst>
                                      </p:cBhvr>
                                      <p:to>
                                        <p:strVal val="visible"/>
                                      </p:to>
                                    </p:set>
                                    <p:anim calcmode="lin" valueType="num">
                                      <p:cBhvr additive="repl">
                                        <p:cTn id="11" dur="500" fill="hold"/>
                                        <p:tgtEl>
                                          <p:spTgt spid="360"/>
                                        </p:tgtEl>
                                        <p:attrNameLst>
                                          <p:attrName>ppt_w</p:attrName>
                                        </p:attrNameLst>
                                      </p:cBhvr>
                                      <p:tavLst>
                                        <p:tav tm="0">
                                          <p:val>
                                            <p:fltVal val="0"/>
                                          </p:val>
                                        </p:tav>
                                        <p:tav tm="100000">
                                          <p:val>
                                            <p:strVal val="#ppt_w"/>
                                          </p:val>
                                        </p:tav>
                                      </p:tavLst>
                                    </p:anim>
                                    <p:anim calcmode="lin" valueType="num">
                                      <p:cBhvr additive="repl">
                                        <p:cTn id="12" dur="500" fill="hold"/>
                                        <p:tgtEl>
                                          <p:spTgt spid="360"/>
                                        </p:tgtEl>
                                        <p:attrNameLst>
                                          <p:attrName>ppt_h</p:attrName>
                                        </p:attrNameLst>
                                      </p:cBhvr>
                                      <p:tavLst>
                                        <p:tav tm="0">
                                          <p:val>
                                            <p:fltVal val="0"/>
                                          </p:val>
                                        </p:tav>
                                        <p:tav tm="100000">
                                          <p:val>
                                            <p:strVal val="#ppt_h"/>
                                          </p:val>
                                        </p:tav>
                                      </p:tavLst>
                                    </p:anim>
                                    <p:animEffect transition="in" filter="fade">
                                      <p:cBhvr additive="repl">
                                        <p:cTn id="13" dur="500"/>
                                        <p:tgtEl>
                                          <p:spTgt spid="360"/>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367"/>
                                        </p:tgtEl>
                                        <p:attrNameLst>
                                          <p:attrName>style.visibility</p:attrName>
                                        </p:attrNameLst>
                                      </p:cBhvr>
                                      <p:to>
                                        <p:strVal val="visible"/>
                                      </p:to>
                                    </p:set>
                                    <p:anim calcmode="lin" valueType="num">
                                      <p:cBhvr additive="repl">
                                        <p:cTn id="18" dur="500" fill="hold"/>
                                        <p:tgtEl>
                                          <p:spTgt spid="367"/>
                                        </p:tgtEl>
                                        <p:attrNameLst>
                                          <p:attrName>ppt_w</p:attrName>
                                        </p:attrNameLst>
                                      </p:cBhvr>
                                      <p:tavLst>
                                        <p:tav tm="0">
                                          <p:val>
                                            <p:fltVal val="0"/>
                                          </p:val>
                                        </p:tav>
                                        <p:tav tm="100000">
                                          <p:val>
                                            <p:strVal val="#ppt_w"/>
                                          </p:val>
                                        </p:tav>
                                      </p:tavLst>
                                    </p:anim>
                                    <p:anim calcmode="lin" valueType="num">
                                      <p:cBhvr additive="repl">
                                        <p:cTn id="19" dur="500" fill="hold"/>
                                        <p:tgtEl>
                                          <p:spTgt spid="367"/>
                                        </p:tgtEl>
                                        <p:attrNameLst>
                                          <p:attrName>ppt_h</p:attrName>
                                        </p:attrNameLst>
                                      </p:cBhvr>
                                      <p:tavLst>
                                        <p:tav tm="0">
                                          <p:val>
                                            <p:fltVal val="0"/>
                                          </p:val>
                                        </p:tav>
                                        <p:tav tm="100000">
                                          <p:val>
                                            <p:strVal val="#ppt_h"/>
                                          </p:val>
                                        </p:tav>
                                      </p:tavLst>
                                    </p:anim>
                                    <p:animEffect transition="in" filter="fade">
                                      <p:cBhvr additive="repl">
                                        <p:cTn id="20" dur="500"/>
                                        <p:tgtEl>
                                          <p:spTgt spid="367"/>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374"/>
                                        </p:tgtEl>
                                        <p:attrNameLst>
                                          <p:attrName>style.visibility</p:attrName>
                                        </p:attrNameLst>
                                      </p:cBhvr>
                                      <p:to>
                                        <p:strVal val="visible"/>
                                      </p:to>
                                    </p:set>
                                    <p:anim calcmode="lin" valueType="num">
                                      <p:cBhvr additive="repl">
                                        <p:cTn id="23" dur="500" fill="hold"/>
                                        <p:tgtEl>
                                          <p:spTgt spid="374"/>
                                        </p:tgtEl>
                                        <p:attrNameLst>
                                          <p:attrName>ppt_w</p:attrName>
                                        </p:attrNameLst>
                                      </p:cBhvr>
                                      <p:tavLst>
                                        <p:tav tm="0">
                                          <p:val>
                                            <p:fltVal val="0"/>
                                          </p:val>
                                        </p:tav>
                                        <p:tav tm="100000">
                                          <p:val>
                                            <p:strVal val="#ppt_w"/>
                                          </p:val>
                                        </p:tav>
                                      </p:tavLst>
                                    </p:anim>
                                    <p:anim calcmode="lin" valueType="num">
                                      <p:cBhvr additive="repl">
                                        <p:cTn id="24" dur="500" fill="hold"/>
                                        <p:tgtEl>
                                          <p:spTgt spid="374"/>
                                        </p:tgtEl>
                                        <p:attrNameLst>
                                          <p:attrName>ppt_h</p:attrName>
                                        </p:attrNameLst>
                                      </p:cBhvr>
                                      <p:tavLst>
                                        <p:tav tm="0">
                                          <p:val>
                                            <p:fltVal val="0"/>
                                          </p:val>
                                        </p:tav>
                                        <p:tav tm="100000">
                                          <p:val>
                                            <p:strVal val="#ppt_h"/>
                                          </p:val>
                                        </p:tav>
                                      </p:tavLst>
                                    </p:anim>
                                    <p:animEffect transition="in" filter="fade">
                                      <p:cBhvr additive="repl">
                                        <p:cTn id="25" dur="500"/>
                                        <p:tgtEl>
                                          <p:spTgt spid="374"/>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384"/>
                                        </p:tgtEl>
                                        <p:attrNameLst>
                                          <p:attrName>style.visibility</p:attrName>
                                        </p:attrNameLst>
                                      </p:cBhvr>
                                      <p:to>
                                        <p:strVal val="visible"/>
                                      </p:to>
                                    </p:set>
                                    <p:anim calcmode="lin" valueType="num">
                                      <p:cBhvr additive="repl">
                                        <p:cTn id="28" dur="500" fill="hold"/>
                                        <p:tgtEl>
                                          <p:spTgt spid="384"/>
                                        </p:tgtEl>
                                        <p:attrNameLst>
                                          <p:attrName>ppt_w</p:attrName>
                                        </p:attrNameLst>
                                      </p:cBhvr>
                                      <p:tavLst>
                                        <p:tav tm="0">
                                          <p:val>
                                            <p:fltVal val="0"/>
                                          </p:val>
                                        </p:tav>
                                        <p:tav tm="100000">
                                          <p:val>
                                            <p:strVal val="#ppt_w"/>
                                          </p:val>
                                        </p:tav>
                                      </p:tavLst>
                                    </p:anim>
                                    <p:anim calcmode="lin" valueType="num">
                                      <p:cBhvr additive="repl">
                                        <p:cTn id="29" dur="500" fill="hold"/>
                                        <p:tgtEl>
                                          <p:spTgt spid="384"/>
                                        </p:tgtEl>
                                        <p:attrNameLst>
                                          <p:attrName>ppt_h</p:attrName>
                                        </p:attrNameLst>
                                      </p:cBhvr>
                                      <p:tavLst>
                                        <p:tav tm="0">
                                          <p:val>
                                            <p:fltVal val="0"/>
                                          </p:val>
                                        </p:tav>
                                        <p:tav tm="100000">
                                          <p:val>
                                            <p:strVal val="#ppt_h"/>
                                          </p:val>
                                        </p:tav>
                                      </p:tavLst>
                                    </p:anim>
                                    <p:animEffect transition="in" filter="fade">
                                      <p:cBhvr additive="repl">
                                        <p:cTn id="30" dur="500"/>
                                        <p:tgtEl>
                                          <p:spTgt spid="3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1" name="矩形 60"/>
          <p:cNvSpPr/>
          <p:nvPr/>
        </p:nvSpPr>
        <p:spPr>
          <a:xfrm>
            <a:off x="0" y="5474160"/>
            <a:ext cx="12191760" cy="1383480"/>
          </a:xfrm>
          <a:prstGeom prst="rect">
            <a:avLst/>
          </a:prstGeom>
          <a:solidFill>
            <a:srgbClr val="094153"/>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392" name="矩形 28"/>
          <p:cNvSpPr/>
          <p:nvPr/>
        </p:nvSpPr>
        <p:spPr>
          <a:xfrm>
            <a:off x="371592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93" name="content.2.title"/>
          <p:cNvSpPr/>
          <p:nvPr/>
        </p:nvSpPr>
        <p:spPr>
          <a:xfrm>
            <a:off x="393192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使用管理规定</a:t>
            </a:r>
            <a:endParaRPr lang="en-US" sz="1800" b="0" strike="noStrike" spc="-1">
              <a:solidFill>
                <a:srgbClr val="000000"/>
              </a:solidFill>
              <a:latin typeface="Arial"/>
            </a:endParaRPr>
          </a:p>
        </p:txBody>
      </p:sp>
      <p:sp>
        <p:nvSpPr>
          <p:cNvPr id="394" name="content.2.content"/>
          <p:cNvSpPr/>
          <p:nvPr/>
        </p:nvSpPr>
        <p:spPr>
          <a:xfrm>
            <a:off x="3909600" y="3797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明确使用场景</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规定使用方法</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制定管理制度</a:t>
            </a:r>
            <a:endParaRPr lang="en-US" sz="1400" b="0" strike="noStrike" spc="-1">
              <a:solidFill>
                <a:srgbClr val="000000"/>
              </a:solidFill>
              <a:latin typeface="Arial"/>
            </a:endParaRPr>
          </a:p>
        </p:txBody>
      </p:sp>
      <p:sp>
        <p:nvSpPr>
          <p:cNvPr id="395" name="矩形 33"/>
          <p:cNvSpPr/>
          <p:nvPr/>
        </p:nvSpPr>
        <p:spPr>
          <a:xfrm>
            <a:off x="645084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96" name="content.3.title"/>
          <p:cNvSpPr/>
          <p:nvPr/>
        </p:nvSpPr>
        <p:spPr>
          <a:xfrm>
            <a:off x="670320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丢失损坏的处理方法</a:t>
            </a:r>
            <a:endParaRPr lang="en-US" sz="1800" b="0" strike="noStrike" spc="-1">
              <a:solidFill>
                <a:srgbClr val="000000"/>
              </a:solidFill>
              <a:latin typeface="Arial"/>
            </a:endParaRPr>
          </a:p>
        </p:txBody>
      </p:sp>
      <p:sp>
        <p:nvSpPr>
          <p:cNvPr id="397" name="content.3.content"/>
          <p:cNvSpPr/>
          <p:nvPr/>
        </p:nvSpPr>
        <p:spPr>
          <a:xfrm>
            <a:off x="6666840" y="3798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立即报告主管</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查找原因避免再次发生</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记录处理过程</a:t>
            </a:r>
            <a:endParaRPr lang="en-US" sz="1400" b="0" strike="noStrike" spc="-1">
              <a:solidFill>
                <a:srgbClr val="000000"/>
              </a:solidFill>
              <a:latin typeface="Arial"/>
            </a:endParaRPr>
          </a:p>
        </p:txBody>
      </p:sp>
      <p:sp>
        <p:nvSpPr>
          <p:cNvPr id="398" name="矩形 38"/>
          <p:cNvSpPr/>
          <p:nvPr/>
        </p:nvSpPr>
        <p:spPr>
          <a:xfrm>
            <a:off x="9184680" y="2703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99" name="content.4.title"/>
          <p:cNvSpPr/>
          <p:nvPr/>
        </p:nvSpPr>
        <p:spPr>
          <a:xfrm>
            <a:off x="9420120" y="2931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400" name="content.4.content"/>
          <p:cNvSpPr/>
          <p:nvPr/>
        </p:nvSpPr>
        <p:spPr>
          <a:xfrm>
            <a:off x="9420840" y="3797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401"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安全设备和防护用品的采购与管理</a:t>
            </a:r>
            <a:endParaRPr lang="en-US" sz="3600" b="0" strike="noStrike" spc="-1">
              <a:solidFill>
                <a:schemeClr val="dk1"/>
              </a:solidFill>
              <a:latin typeface="Arial"/>
            </a:endParaRPr>
          </a:p>
        </p:txBody>
      </p:sp>
      <p:sp>
        <p:nvSpPr>
          <p:cNvPr id="402" name="矩形 19"/>
          <p:cNvSpPr/>
          <p:nvPr/>
        </p:nvSpPr>
        <p:spPr>
          <a:xfrm>
            <a:off x="972360" y="2703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403" name="content.1.title"/>
          <p:cNvSpPr/>
          <p:nvPr/>
        </p:nvSpPr>
        <p:spPr>
          <a:xfrm>
            <a:off x="1125000" y="2931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采购注意事项</a:t>
            </a:r>
            <a:endParaRPr lang="en-US" sz="1800" b="0" strike="noStrike" spc="-1">
              <a:solidFill>
                <a:srgbClr val="000000"/>
              </a:solidFill>
              <a:latin typeface="Arial"/>
            </a:endParaRPr>
          </a:p>
        </p:txBody>
      </p:sp>
      <p:sp>
        <p:nvSpPr>
          <p:cNvPr id="404" name="content.1.content"/>
          <p:cNvSpPr/>
          <p:nvPr/>
        </p:nvSpPr>
        <p:spPr>
          <a:xfrm>
            <a:off x="1105560" y="3797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选择正规生产厂家</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注意产品质量认证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对比不同产品性能</a:t>
            </a:r>
            <a:endParaRPr lang="en-US" sz="1400" b="0" strike="noStrike" spc="-1">
              <a:solidFill>
                <a:srgbClr val="000000"/>
              </a:solidFill>
              <a:latin typeface="Arial"/>
            </a:endParaRPr>
          </a:p>
        </p:txBody>
      </p:sp>
      <p:grpSp>
        <p:nvGrpSpPr>
          <p:cNvPr id="405" name="组合 4"/>
          <p:cNvGrpSpPr/>
          <p:nvPr/>
        </p:nvGrpSpPr>
        <p:grpSpPr>
          <a:xfrm>
            <a:off x="0" y="497520"/>
            <a:ext cx="3060720" cy="2445480"/>
            <a:chOff x="0" y="497520"/>
            <a:chExt cx="3060720" cy="2445480"/>
          </a:xfrm>
        </p:grpSpPr>
        <p:grpSp>
          <p:nvGrpSpPr>
            <p:cNvPr id="406" name="组合 19"/>
            <p:cNvGrpSpPr/>
            <p:nvPr/>
          </p:nvGrpSpPr>
          <p:grpSpPr>
            <a:xfrm>
              <a:off x="0" y="497520"/>
              <a:ext cx="3060720" cy="2040480"/>
              <a:chOff x="0" y="497520"/>
              <a:chExt cx="3060720" cy="2040480"/>
            </a:xfrm>
          </p:grpSpPr>
          <p:graphicFrame>
            <p:nvGraphicFramePr>
              <p:cNvPr id="407" name="图表 24"/>
              <p:cNvGraphicFramePr/>
              <p:nvPr/>
            </p:nvGraphicFramePr>
            <p:xfrm>
              <a:off x="0" y="497520"/>
              <a:ext cx="3060720" cy="2040480"/>
            </p:xfrm>
            <a:graphic>
              <a:graphicData uri="http://schemas.openxmlformats.org/drawingml/2006/chart">
                <c:chart xmlns:c="http://schemas.openxmlformats.org/drawingml/2006/chart" r:id="rId2"/>
              </a:graphicData>
            </a:graphic>
          </p:graphicFrame>
          <p:grpSp>
            <p:nvGrpSpPr>
              <p:cNvPr id="408" name="组合 25"/>
              <p:cNvGrpSpPr/>
              <p:nvPr/>
            </p:nvGrpSpPr>
            <p:grpSpPr>
              <a:xfrm>
                <a:off x="810000" y="812520"/>
                <a:ext cx="1394640" cy="1394640"/>
                <a:chOff x="810000" y="812520"/>
                <a:chExt cx="1394640" cy="1394640"/>
              </a:xfrm>
            </p:grpSpPr>
            <p:sp>
              <p:nvSpPr>
                <p:cNvPr id="409" name="椭圆 26"/>
                <p:cNvSpPr/>
                <p:nvPr/>
              </p:nvSpPr>
              <p:spPr>
                <a:xfrm>
                  <a:off x="810000" y="81252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sp>
              <p:nvSpPr>
                <p:cNvPr id="410" name="Freeform 178"/>
                <p:cNvSpPr/>
                <p:nvPr/>
              </p:nvSpPr>
              <p:spPr>
                <a:xfrm>
                  <a:off x="1340280" y="1363320"/>
                  <a:ext cx="334440" cy="293400"/>
                </a:xfrm>
                <a:custGeom>
                  <a:gdLst>
                    <a:gd name="textAreaLeft" fmla="*/ 0 w 334440"/>
                    <a:gd name="textAreaRight" fmla="*/ 334800 w 334440"/>
                    <a:gd name="textAreaTop" fmla="*/ 0 h 293400"/>
                    <a:gd name="textAreaBottom" fmla="*/ 293760 h 293400"/>
                  </a:gdLst>
                  <a:rect l="textAreaLeft" t="textAreaTop" r="textAreaRight" b="textAreaBottom"/>
                  <a:pathLst>
                    <a:path w="192" h="168">
                      <a:moveTo>
                        <a:pt x="171" y="168"/>
                      </a:moveTo>
                      <a:cubicBezTo>
                        <a:pt x="99" y="168"/>
                        <a:pt x="99" y="168"/>
                        <a:pt x="99" y="168"/>
                      </a:cubicBezTo>
                      <a:cubicBezTo>
                        <a:pt x="92" y="168"/>
                        <a:pt x="92" y="168"/>
                        <a:pt x="92" y="168"/>
                      </a:cubicBezTo>
                      <a:cubicBezTo>
                        <a:pt x="19" y="168"/>
                        <a:pt x="19" y="168"/>
                        <a:pt x="19" y="168"/>
                      </a:cubicBezTo>
                      <a:cubicBezTo>
                        <a:pt x="9" y="168"/>
                        <a:pt x="0" y="157"/>
                        <a:pt x="0" y="146"/>
                      </a:cubicBezTo>
                      <a:cubicBezTo>
                        <a:pt x="0" y="52"/>
                        <a:pt x="0" y="52"/>
                        <a:pt x="0" y="52"/>
                      </a:cubicBezTo>
                      <a:cubicBezTo>
                        <a:pt x="0" y="41"/>
                        <a:pt x="9" y="32"/>
                        <a:pt x="19" y="32"/>
                      </a:cubicBezTo>
                      <a:cubicBezTo>
                        <a:pt x="33" y="32"/>
                        <a:pt x="33" y="32"/>
                        <a:pt x="33" y="32"/>
                      </a:cubicBezTo>
                      <a:cubicBezTo>
                        <a:pt x="38" y="17"/>
                        <a:pt x="38" y="17"/>
                        <a:pt x="38" y="17"/>
                      </a:cubicBezTo>
                      <a:cubicBezTo>
                        <a:pt x="42" y="7"/>
                        <a:pt x="53" y="0"/>
                        <a:pt x="64" y="0"/>
                      </a:cubicBezTo>
                      <a:cubicBezTo>
                        <a:pt x="125" y="0"/>
                        <a:pt x="125" y="0"/>
                        <a:pt x="125" y="0"/>
                      </a:cubicBezTo>
                      <a:cubicBezTo>
                        <a:pt x="136" y="0"/>
                        <a:pt x="148" y="7"/>
                        <a:pt x="152" y="17"/>
                      </a:cubicBezTo>
                      <a:cubicBezTo>
                        <a:pt x="157" y="32"/>
                        <a:pt x="157" y="32"/>
                        <a:pt x="157" y="32"/>
                      </a:cubicBezTo>
                      <a:cubicBezTo>
                        <a:pt x="171" y="32"/>
                        <a:pt x="171" y="32"/>
                        <a:pt x="171" y="32"/>
                      </a:cubicBezTo>
                      <a:cubicBezTo>
                        <a:pt x="182" y="32"/>
                        <a:pt x="192" y="42"/>
                        <a:pt x="192" y="53"/>
                      </a:cubicBezTo>
                      <a:cubicBezTo>
                        <a:pt x="192" y="146"/>
                        <a:pt x="192" y="146"/>
                        <a:pt x="192" y="146"/>
                      </a:cubicBezTo>
                      <a:cubicBezTo>
                        <a:pt x="192" y="157"/>
                        <a:pt x="182" y="168"/>
                        <a:pt x="171" y="168"/>
                      </a:cubicBezTo>
                      <a:close/>
                      <a:moveTo>
                        <a:pt x="95" y="40"/>
                      </a:moveTo>
                      <a:cubicBezTo>
                        <a:pt x="54" y="41"/>
                        <a:pt x="39" y="75"/>
                        <a:pt x="39" y="94"/>
                      </a:cubicBezTo>
                      <a:cubicBezTo>
                        <a:pt x="39" y="113"/>
                        <a:pt x="44" y="150"/>
                        <a:pt x="95" y="152"/>
                      </a:cubicBezTo>
                      <a:cubicBezTo>
                        <a:pt x="147" y="150"/>
                        <a:pt x="152" y="113"/>
                        <a:pt x="152" y="94"/>
                      </a:cubicBezTo>
                      <a:cubicBezTo>
                        <a:pt x="152" y="75"/>
                        <a:pt x="137" y="41"/>
                        <a:pt x="95" y="40"/>
                      </a:cubicBezTo>
                      <a:close/>
                      <a:moveTo>
                        <a:pt x="96" y="140"/>
                      </a:moveTo>
                      <a:cubicBezTo>
                        <a:pt x="71" y="140"/>
                        <a:pt x="52" y="120"/>
                        <a:pt x="52" y="96"/>
                      </a:cubicBezTo>
                      <a:cubicBezTo>
                        <a:pt x="52" y="72"/>
                        <a:pt x="71" y="52"/>
                        <a:pt x="96" y="52"/>
                      </a:cubicBezTo>
                      <a:cubicBezTo>
                        <a:pt x="120" y="52"/>
                        <a:pt x="140" y="72"/>
                        <a:pt x="140" y="96"/>
                      </a:cubicBezTo>
                      <a:cubicBezTo>
                        <a:pt x="140" y="120"/>
                        <a:pt x="120" y="140"/>
                        <a:pt x="96" y="140"/>
                      </a:cubicBezTo>
                      <a:close/>
                    </a:path>
                  </a:pathLst>
                </a:custGeom>
                <a:solidFill>
                  <a:srgbClr val="094153"/>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sp>
          <p:nvSpPr>
            <p:cNvPr id="411" name="TextBox 22"/>
            <p:cNvSpPr/>
            <p:nvPr/>
          </p:nvSpPr>
          <p:spPr>
            <a:xfrm>
              <a:off x="103824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12" name="组合 8"/>
          <p:cNvGrpSpPr/>
          <p:nvPr/>
        </p:nvGrpSpPr>
        <p:grpSpPr>
          <a:xfrm>
            <a:off x="2778120" y="497520"/>
            <a:ext cx="3060720" cy="2445480"/>
            <a:chOff x="2778120" y="497520"/>
            <a:chExt cx="3060720" cy="2445480"/>
          </a:xfrm>
        </p:grpSpPr>
        <p:sp>
          <p:nvSpPr>
            <p:cNvPr id="413" name="Freeform 185"/>
            <p:cNvSpPr/>
            <p:nvPr/>
          </p:nvSpPr>
          <p:spPr>
            <a:xfrm>
              <a:off x="4141080" y="1353600"/>
              <a:ext cx="334440" cy="328320"/>
            </a:xfrm>
            <a:custGeom>
              <a:gdLst>
                <a:gd name="textAreaLeft" fmla="*/ 0 w 334440"/>
                <a:gd name="textAreaRight" fmla="*/ 334800 w 334440"/>
                <a:gd name="textAreaTop" fmla="*/ 0 h 328320"/>
                <a:gd name="textAreaBottom" fmla="*/ 328680 h 328320"/>
              </a:gdLst>
              <a:rect l="textAreaLeft" t="textAreaTop" r="textAreaRight" b="textAreaBottom"/>
              <a:pathLst>
                <a:path w="192" h="188">
                  <a:moveTo>
                    <a:pt x="123" y="175"/>
                  </a:moveTo>
                  <a:cubicBezTo>
                    <a:pt x="123" y="148"/>
                    <a:pt x="123" y="148"/>
                    <a:pt x="123" y="148"/>
                  </a:cubicBezTo>
                  <a:cubicBezTo>
                    <a:pt x="68" y="149"/>
                    <a:pt x="68" y="149"/>
                    <a:pt x="68" y="149"/>
                  </a:cubicBezTo>
                  <a:cubicBezTo>
                    <a:pt x="68" y="176"/>
                    <a:pt x="68" y="176"/>
                    <a:pt x="68" y="176"/>
                  </a:cubicBezTo>
                  <a:cubicBezTo>
                    <a:pt x="56" y="182"/>
                    <a:pt x="56" y="182"/>
                    <a:pt x="56" y="182"/>
                  </a:cubicBezTo>
                  <a:cubicBezTo>
                    <a:pt x="56" y="182"/>
                    <a:pt x="53" y="188"/>
                    <a:pt x="60" y="188"/>
                  </a:cubicBezTo>
                  <a:cubicBezTo>
                    <a:pt x="130" y="188"/>
                    <a:pt x="130" y="188"/>
                    <a:pt x="130" y="188"/>
                  </a:cubicBezTo>
                  <a:cubicBezTo>
                    <a:pt x="130" y="188"/>
                    <a:pt x="138" y="185"/>
                    <a:pt x="135" y="183"/>
                  </a:cubicBezTo>
                  <a:cubicBezTo>
                    <a:pt x="133" y="180"/>
                    <a:pt x="123" y="175"/>
                    <a:pt x="123" y="175"/>
                  </a:cubicBezTo>
                  <a:close/>
                  <a:moveTo>
                    <a:pt x="173" y="0"/>
                  </a:moveTo>
                  <a:cubicBezTo>
                    <a:pt x="18" y="0"/>
                    <a:pt x="18" y="0"/>
                    <a:pt x="18" y="0"/>
                  </a:cubicBezTo>
                  <a:cubicBezTo>
                    <a:pt x="8" y="0"/>
                    <a:pt x="0" y="9"/>
                    <a:pt x="0" y="19"/>
                  </a:cubicBezTo>
                  <a:cubicBezTo>
                    <a:pt x="0" y="126"/>
                    <a:pt x="0" y="126"/>
                    <a:pt x="0" y="126"/>
                  </a:cubicBezTo>
                  <a:cubicBezTo>
                    <a:pt x="0" y="136"/>
                    <a:pt x="8" y="144"/>
                    <a:pt x="18" y="144"/>
                  </a:cubicBezTo>
                  <a:cubicBezTo>
                    <a:pt x="173" y="144"/>
                    <a:pt x="173" y="144"/>
                    <a:pt x="173" y="144"/>
                  </a:cubicBezTo>
                  <a:cubicBezTo>
                    <a:pt x="183" y="144"/>
                    <a:pt x="192" y="136"/>
                    <a:pt x="192" y="126"/>
                  </a:cubicBezTo>
                  <a:cubicBezTo>
                    <a:pt x="192" y="19"/>
                    <a:pt x="192" y="19"/>
                    <a:pt x="192" y="19"/>
                  </a:cubicBezTo>
                  <a:cubicBezTo>
                    <a:pt x="192" y="9"/>
                    <a:pt x="183" y="0"/>
                    <a:pt x="173" y="0"/>
                  </a:cubicBezTo>
                  <a:close/>
                  <a:moveTo>
                    <a:pt x="180" y="100"/>
                  </a:moveTo>
                  <a:cubicBezTo>
                    <a:pt x="180" y="107"/>
                    <a:pt x="174" y="112"/>
                    <a:pt x="167" y="112"/>
                  </a:cubicBezTo>
                  <a:cubicBezTo>
                    <a:pt x="24" y="112"/>
                    <a:pt x="24" y="112"/>
                    <a:pt x="24" y="112"/>
                  </a:cubicBezTo>
                  <a:cubicBezTo>
                    <a:pt x="17" y="112"/>
                    <a:pt x="11" y="107"/>
                    <a:pt x="11" y="100"/>
                  </a:cubicBezTo>
                  <a:cubicBezTo>
                    <a:pt x="11" y="25"/>
                    <a:pt x="11" y="25"/>
                    <a:pt x="11" y="25"/>
                  </a:cubicBezTo>
                  <a:cubicBezTo>
                    <a:pt x="11" y="18"/>
                    <a:pt x="17" y="12"/>
                    <a:pt x="24" y="12"/>
                  </a:cubicBezTo>
                  <a:cubicBezTo>
                    <a:pt x="167" y="12"/>
                    <a:pt x="167" y="12"/>
                    <a:pt x="167" y="12"/>
                  </a:cubicBezTo>
                  <a:cubicBezTo>
                    <a:pt x="174" y="12"/>
                    <a:pt x="180" y="18"/>
                    <a:pt x="180" y="25"/>
                  </a:cubicBezTo>
                  <a:lnTo>
                    <a:pt x="180" y="100"/>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14" name="组合 6"/>
            <p:cNvGrpSpPr/>
            <p:nvPr/>
          </p:nvGrpSpPr>
          <p:grpSpPr>
            <a:xfrm>
              <a:off x="2778120" y="497520"/>
              <a:ext cx="3060720" cy="2445480"/>
              <a:chOff x="2778120" y="497520"/>
              <a:chExt cx="3060720" cy="2445480"/>
            </a:xfrm>
          </p:grpSpPr>
          <p:grpSp>
            <p:nvGrpSpPr>
              <p:cNvPr id="415" name="组合 13"/>
              <p:cNvGrpSpPr/>
              <p:nvPr/>
            </p:nvGrpSpPr>
            <p:grpSpPr>
              <a:xfrm>
                <a:off x="2778120" y="497520"/>
                <a:ext cx="3060720" cy="2040480"/>
                <a:chOff x="2778120" y="497520"/>
                <a:chExt cx="3060720" cy="2040480"/>
              </a:xfrm>
            </p:grpSpPr>
            <p:graphicFrame>
              <p:nvGraphicFramePr>
                <p:cNvPr id="416" name="图表 29"/>
                <p:cNvGraphicFramePr/>
                <p:nvPr/>
              </p:nvGraphicFramePr>
              <p:xfrm>
                <a:off x="2778120" y="497520"/>
                <a:ext cx="3060720" cy="2040480"/>
              </p:xfrm>
              <a:graphic>
                <a:graphicData uri="http://schemas.openxmlformats.org/drawingml/2006/chart">
                  <c:chart xmlns:c="http://schemas.openxmlformats.org/drawingml/2006/chart" r:id="rId3"/>
                </a:graphicData>
              </a:graphic>
            </p:graphicFrame>
            <p:sp>
              <p:nvSpPr>
                <p:cNvPr id="417" name="椭圆 9"/>
                <p:cNvSpPr/>
                <p:nvPr/>
              </p:nvSpPr>
              <p:spPr>
                <a:xfrm>
                  <a:off x="3588480" y="812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18" name="TextBox 23"/>
              <p:cNvSpPr/>
              <p:nvPr/>
            </p:nvSpPr>
            <p:spPr>
              <a:xfrm>
                <a:off x="3793680" y="24264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 </a:t>
                </a:r>
                <a:endParaRPr lang="en-US" sz="2800" b="0" strike="noStrike" spc="-1">
                  <a:solidFill>
                    <a:srgbClr val="000000"/>
                  </a:solidFill>
                  <a:latin typeface="Arial"/>
                </a:endParaRPr>
              </a:p>
            </p:txBody>
          </p:sp>
        </p:grpSp>
      </p:grpSp>
      <p:grpSp>
        <p:nvGrpSpPr>
          <p:cNvPr id="419" name="组合 10"/>
          <p:cNvGrpSpPr/>
          <p:nvPr/>
        </p:nvGrpSpPr>
        <p:grpSpPr>
          <a:xfrm>
            <a:off x="5469480" y="508320"/>
            <a:ext cx="3060720" cy="2445480"/>
            <a:chOff x="5469480" y="508320"/>
            <a:chExt cx="3060720" cy="2445480"/>
          </a:xfrm>
        </p:grpSpPr>
        <p:grpSp>
          <p:nvGrpSpPr>
            <p:cNvPr id="420" name="组合 11"/>
            <p:cNvGrpSpPr/>
            <p:nvPr/>
          </p:nvGrpSpPr>
          <p:grpSpPr>
            <a:xfrm>
              <a:off x="5469480" y="508320"/>
              <a:ext cx="3060720" cy="2445480"/>
              <a:chOff x="5469480" y="508320"/>
              <a:chExt cx="3060720" cy="2445480"/>
            </a:xfrm>
          </p:grpSpPr>
          <p:grpSp>
            <p:nvGrpSpPr>
              <p:cNvPr id="421" name="组合 14"/>
              <p:cNvGrpSpPr/>
              <p:nvPr/>
            </p:nvGrpSpPr>
            <p:grpSpPr>
              <a:xfrm>
                <a:off x="5469480" y="508320"/>
                <a:ext cx="3060720" cy="2040480"/>
                <a:chOff x="5469480" y="508320"/>
                <a:chExt cx="3060720" cy="2040480"/>
              </a:xfrm>
            </p:grpSpPr>
            <p:graphicFrame>
              <p:nvGraphicFramePr>
                <p:cNvPr id="422" name="图表 32"/>
                <p:cNvGraphicFramePr/>
                <p:nvPr/>
              </p:nvGraphicFramePr>
              <p:xfrm>
                <a:off x="5469480" y="508320"/>
                <a:ext cx="3060720" cy="2040480"/>
              </p:xfrm>
              <a:graphic>
                <a:graphicData uri="http://schemas.openxmlformats.org/drawingml/2006/chart">
                  <c:chart xmlns:c="http://schemas.openxmlformats.org/drawingml/2006/chart" r:id="rId4"/>
                </a:graphicData>
              </a:graphic>
            </p:graphicFrame>
            <p:sp>
              <p:nvSpPr>
                <p:cNvPr id="423" name="椭圆 13"/>
                <p:cNvSpPr/>
                <p:nvPr/>
              </p:nvSpPr>
              <p:spPr>
                <a:xfrm>
                  <a:off x="6280200" y="8236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24" name="TextBox 24"/>
              <p:cNvSpPr/>
              <p:nvPr/>
            </p:nvSpPr>
            <p:spPr>
              <a:xfrm>
                <a:off x="6507720" y="243720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094153"/>
                    </a:solidFill>
                    <a:latin typeface="Arial"/>
                    <a:ea typeface="微软雅黑"/>
                  </a:rPr>
                  <a:t> </a:t>
                </a:r>
                <a:endParaRPr lang="en-US" sz="2800" b="0" strike="noStrike" spc="-1">
                  <a:solidFill>
                    <a:srgbClr val="000000"/>
                  </a:solidFill>
                  <a:latin typeface="Arial"/>
                </a:endParaRPr>
              </a:p>
            </p:txBody>
          </p:sp>
        </p:grpSp>
        <p:grpSp>
          <p:nvGrpSpPr>
            <p:cNvPr id="425" name="Group 65"/>
            <p:cNvGrpSpPr/>
            <p:nvPr/>
          </p:nvGrpSpPr>
          <p:grpSpPr>
            <a:xfrm>
              <a:off x="6753240" y="1356480"/>
              <a:ext cx="479880" cy="476640"/>
              <a:chOff x="6753240" y="1356480"/>
              <a:chExt cx="479880" cy="476640"/>
            </a:xfrm>
          </p:grpSpPr>
          <p:sp>
            <p:nvSpPr>
              <p:cNvPr id="426" name="Freeform 38"/>
              <p:cNvSpPr/>
              <p:nvPr/>
            </p:nvSpPr>
            <p:spPr>
              <a:xfrm>
                <a:off x="6753240" y="1356480"/>
                <a:ext cx="479880" cy="476640"/>
              </a:xfrm>
              <a:custGeom>
                <a:gdLst>
                  <a:gd name="textAreaLeft" fmla="*/ 0 w 479880"/>
                  <a:gd name="textAreaRight" fmla="*/ 480240 w 479880"/>
                  <a:gd name="textAreaTop" fmla="*/ 0 h 476640"/>
                  <a:gd name="textAreaBottom" fmla="*/ 477000 h 476640"/>
                </a:gdLst>
                <a:rect l="textAreaLeft" t="textAreaTop" r="textAreaRight" b="textAreaBottom"/>
                <a:pathLst>
                  <a:path w="122" h="122">
                    <a:moveTo>
                      <a:pt x="61" y="0"/>
                    </a:moveTo>
                    <a:cubicBezTo>
                      <a:pt x="27" y="0"/>
                      <a:pt x="0" y="27"/>
                      <a:pt x="0" y="61"/>
                    </a:cubicBezTo>
                    <a:cubicBezTo>
                      <a:pt x="0" y="95"/>
                      <a:pt x="27" y="122"/>
                      <a:pt x="61" y="122"/>
                    </a:cubicBezTo>
                    <a:cubicBezTo>
                      <a:pt x="94" y="122"/>
                      <a:pt x="122" y="95"/>
                      <a:pt x="122" y="61"/>
                    </a:cubicBezTo>
                    <a:cubicBezTo>
                      <a:pt x="122" y="27"/>
                      <a:pt x="94" y="0"/>
                      <a:pt x="61" y="0"/>
                    </a:cubicBezTo>
                    <a:close/>
                    <a:moveTo>
                      <a:pt x="64" y="109"/>
                    </a:moveTo>
                    <a:cubicBezTo>
                      <a:pt x="64" y="102"/>
                      <a:pt x="64" y="102"/>
                      <a:pt x="64" y="102"/>
                    </a:cubicBezTo>
                    <a:cubicBezTo>
                      <a:pt x="57" y="102"/>
                      <a:pt x="57" y="102"/>
                      <a:pt x="57" y="102"/>
                    </a:cubicBezTo>
                    <a:cubicBezTo>
                      <a:pt x="57" y="109"/>
                      <a:pt x="57" y="109"/>
                      <a:pt x="57" y="109"/>
                    </a:cubicBezTo>
                    <a:cubicBezTo>
                      <a:pt x="46" y="108"/>
                      <a:pt x="37" y="104"/>
                      <a:pt x="29" y="97"/>
                    </a:cubicBezTo>
                    <a:cubicBezTo>
                      <a:pt x="29" y="97"/>
                      <a:pt x="29" y="97"/>
                      <a:pt x="28" y="97"/>
                    </a:cubicBezTo>
                    <a:cubicBezTo>
                      <a:pt x="28" y="96"/>
                      <a:pt x="27" y="96"/>
                      <a:pt x="27" y="95"/>
                    </a:cubicBezTo>
                    <a:cubicBezTo>
                      <a:pt x="26" y="95"/>
                      <a:pt x="25" y="94"/>
                      <a:pt x="25" y="93"/>
                    </a:cubicBezTo>
                    <a:cubicBezTo>
                      <a:pt x="25" y="93"/>
                      <a:pt x="25" y="93"/>
                      <a:pt x="24" y="93"/>
                    </a:cubicBezTo>
                    <a:cubicBezTo>
                      <a:pt x="18" y="85"/>
                      <a:pt x="13" y="75"/>
                      <a:pt x="13" y="65"/>
                    </a:cubicBezTo>
                    <a:cubicBezTo>
                      <a:pt x="20" y="65"/>
                      <a:pt x="20" y="65"/>
                      <a:pt x="20" y="65"/>
                    </a:cubicBezTo>
                    <a:cubicBezTo>
                      <a:pt x="20" y="58"/>
                      <a:pt x="20" y="58"/>
                      <a:pt x="20" y="58"/>
                    </a:cubicBezTo>
                    <a:cubicBezTo>
                      <a:pt x="13" y="58"/>
                      <a:pt x="13" y="58"/>
                      <a:pt x="13" y="58"/>
                    </a:cubicBezTo>
                    <a:cubicBezTo>
                      <a:pt x="15" y="34"/>
                      <a:pt x="33" y="15"/>
                      <a:pt x="57" y="13"/>
                    </a:cubicBezTo>
                    <a:cubicBezTo>
                      <a:pt x="57" y="20"/>
                      <a:pt x="57" y="20"/>
                      <a:pt x="57" y="20"/>
                    </a:cubicBezTo>
                    <a:cubicBezTo>
                      <a:pt x="64" y="20"/>
                      <a:pt x="64" y="20"/>
                      <a:pt x="64" y="20"/>
                    </a:cubicBezTo>
                    <a:cubicBezTo>
                      <a:pt x="64" y="13"/>
                      <a:pt x="64" y="13"/>
                      <a:pt x="64" y="13"/>
                    </a:cubicBezTo>
                    <a:cubicBezTo>
                      <a:pt x="71" y="14"/>
                      <a:pt x="77" y="16"/>
                      <a:pt x="83" y="18"/>
                    </a:cubicBezTo>
                    <a:cubicBezTo>
                      <a:pt x="83" y="19"/>
                      <a:pt x="83" y="19"/>
                      <a:pt x="83" y="19"/>
                    </a:cubicBezTo>
                    <a:cubicBezTo>
                      <a:pt x="84" y="19"/>
                      <a:pt x="85" y="20"/>
                      <a:pt x="86" y="21"/>
                    </a:cubicBezTo>
                    <a:cubicBezTo>
                      <a:pt x="87" y="21"/>
                      <a:pt x="87" y="21"/>
                      <a:pt x="87" y="21"/>
                    </a:cubicBezTo>
                    <a:cubicBezTo>
                      <a:pt x="88" y="22"/>
                      <a:pt x="89" y="22"/>
                      <a:pt x="90" y="23"/>
                    </a:cubicBezTo>
                    <a:cubicBezTo>
                      <a:pt x="90" y="23"/>
                      <a:pt x="91" y="24"/>
                      <a:pt x="91" y="24"/>
                    </a:cubicBezTo>
                    <a:cubicBezTo>
                      <a:pt x="92" y="25"/>
                      <a:pt x="92" y="25"/>
                      <a:pt x="93" y="26"/>
                    </a:cubicBezTo>
                    <a:cubicBezTo>
                      <a:pt x="94" y="26"/>
                      <a:pt x="94" y="27"/>
                      <a:pt x="94" y="27"/>
                    </a:cubicBezTo>
                    <a:cubicBezTo>
                      <a:pt x="95" y="28"/>
                      <a:pt x="96" y="28"/>
                      <a:pt x="96" y="29"/>
                    </a:cubicBezTo>
                    <a:cubicBezTo>
                      <a:pt x="97" y="29"/>
                      <a:pt x="97" y="30"/>
                      <a:pt x="98" y="31"/>
                    </a:cubicBezTo>
                    <a:cubicBezTo>
                      <a:pt x="98" y="31"/>
                      <a:pt x="98" y="32"/>
                      <a:pt x="99" y="32"/>
                    </a:cubicBezTo>
                    <a:cubicBezTo>
                      <a:pt x="99" y="33"/>
                      <a:pt x="100" y="34"/>
                      <a:pt x="101" y="35"/>
                    </a:cubicBezTo>
                    <a:cubicBezTo>
                      <a:pt x="101" y="35"/>
                      <a:pt x="101" y="35"/>
                      <a:pt x="101" y="36"/>
                    </a:cubicBezTo>
                    <a:cubicBezTo>
                      <a:pt x="102" y="37"/>
                      <a:pt x="103" y="38"/>
                      <a:pt x="103" y="39"/>
                    </a:cubicBezTo>
                    <a:cubicBezTo>
                      <a:pt x="103" y="39"/>
                      <a:pt x="103" y="39"/>
                      <a:pt x="103" y="39"/>
                    </a:cubicBezTo>
                    <a:cubicBezTo>
                      <a:pt x="106" y="45"/>
                      <a:pt x="108" y="51"/>
                      <a:pt x="108" y="58"/>
                    </a:cubicBezTo>
                    <a:cubicBezTo>
                      <a:pt x="102" y="58"/>
                      <a:pt x="102" y="58"/>
                      <a:pt x="102" y="58"/>
                    </a:cubicBezTo>
                    <a:cubicBezTo>
                      <a:pt x="102" y="65"/>
                      <a:pt x="102" y="65"/>
                      <a:pt x="102" y="65"/>
                    </a:cubicBezTo>
                    <a:cubicBezTo>
                      <a:pt x="108" y="65"/>
                      <a:pt x="108" y="65"/>
                      <a:pt x="108" y="65"/>
                    </a:cubicBezTo>
                    <a:cubicBezTo>
                      <a:pt x="107" y="88"/>
                      <a:pt x="88" y="107"/>
                      <a:pt x="64" y="109"/>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27" name="Freeform 39"/>
              <p:cNvSpPr/>
              <p:nvPr/>
            </p:nvSpPr>
            <p:spPr>
              <a:xfrm>
                <a:off x="6927480" y="1478160"/>
                <a:ext cx="144360" cy="203400"/>
              </a:xfrm>
              <a:custGeom>
                <a:gdLst>
                  <a:gd name="textAreaLeft" fmla="*/ 0 w 144360"/>
                  <a:gd name="textAreaRight" fmla="*/ 144720 w 144360"/>
                  <a:gd name="textAreaTop" fmla="*/ 0 h 203400"/>
                  <a:gd name="textAreaBottom" fmla="*/ 203760 h 203400"/>
                </a:gdLst>
                <a:rect l="textAreaLeft" t="textAreaTop" r="textAreaRight" b="textAreaBottom"/>
                <a:pathLst>
                  <a:path w="36" h="52">
                    <a:moveTo>
                      <a:pt x="9" y="29"/>
                    </a:moveTo>
                    <a:cubicBezTo>
                      <a:pt x="9" y="29"/>
                      <a:pt x="9" y="29"/>
                      <a:pt x="9" y="29"/>
                    </a:cubicBezTo>
                    <a:cubicBezTo>
                      <a:pt x="0" y="52"/>
                      <a:pt x="0" y="52"/>
                      <a:pt x="0" y="52"/>
                    </a:cubicBezTo>
                    <a:cubicBezTo>
                      <a:pt x="20" y="36"/>
                      <a:pt x="20" y="36"/>
                      <a:pt x="20" y="36"/>
                    </a:cubicBezTo>
                    <a:cubicBezTo>
                      <a:pt x="20" y="36"/>
                      <a:pt x="20" y="36"/>
                      <a:pt x="20" y="36"/>
                    </a:cubicBezTo>
                    <a:cubicBezTo>
                      <a:pt x="22" y="35"/>
                      <a:pt x="22" y="33"/>
                      <a:pt x="22" y="32"/>
                    </a:cubicBezTo>
                    <a:cubicBezTo>
                      <a:pt x="36" y="0"/>
                      <a:pt x="36" y="0"/>
                      <a:pt x="36" y="0"/>
                    </a:cubicBezTo>
                    <a:cubicBezTo>
                      <a:pt x="11" y="25"/>
                      <a:pt x="11" y="25"/>
                      <a:pt x="11" y="25"/>
                    </a:cubicBezTo>
                    <a:cubicBezTo>
                      <a:pt x="10" y="26"/>
                      <a:pt x="9" y="27"/>
                      <a:pt x="9" y="29"/>
                    </a:cubicBezTo>
                    <a:close/>
                    <a:moveTo>
                      <a:pt x="16" y="27"/>
                    </a:moveTo>
                    <a:cubicBezTo>
                      <a:pt x="17" y="27"/>
                      <a:pt x="19" y="28"/>
                      <a:pt x="19" y="30"/>
                    </a:cubicBezTo>
                    <a:cubicBezTo>
                      <a:pt x="19" y="32"/>
                      <a:pt x="17" y="33"/>
                      <a:pt x="16" y="33"/>
                    </a:cubicBezTo>
                    <a:cubicBezTo>
                      <a:pt x="14" y="33"/>
                      <a:pt x="13" y="32"/>
                      <a:pt x="13" y="30"/>
                    </a:cubicBezTo>
                    <a:cubicBezTo>
                      <a:pt x="13" y="28"/>
                      <a:pt x="14" y="27"/>
                      <a:pt x="16" y="27"/>
                    </a:cubicBezTo>
                    <a:close/>
                  </a:path>
                </a:pathLst>
              </a:custGeom>
              <a:solidFill>
                <a:srgbClr val="094153"/>
              </a:solidFill>
              <a:ln w="9525">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sp>
            <p:nvSpPr>
              <p:cNvPr id="428" name="Oval 40"/>
              <p:cNvSpPr/>
              <p:nvPr/>
            </p:nvSpPr>
            <p:spPr>
              <a:xfrm>
                <a:off x="6983640" y="1590120"/>
                <a:ext cx="12960" cy="12960"/>
              </a:xfrm>
              <a:prstGeom prst="ellipse">
                <a:avLst/>
              </a:prstGeom>
              <a:solidFill>
                <a:srgbClr val="143F61"/>
              </a:solidFill>
              <a:ln w="9525">
                <a:noFill/>
              </a:ln>
            </p:spPr>
            <p:style>
              <a:lnRef idx="0"/>
              <a:fillRef idx="0"/>
              <a:effectRef idx="0"/>
              <a:fontRef idx="minor"/>
            </p:style>
            <p:txBody>
              <a:bodyPr tIns="4680" bIns="4680"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grpSp>
      <p:grpSp>
        <p:nvGrpSpPr>
          <p:cNvPr id="429" name="组合 15"/>
          <p:cNvGrpSpPr/>
          <p:nvPr/>
        </p:nvGrpSpPr>
        <p:grpSpPr>
          <a:xfrm>
            <a:off x="8161920" y="389520"/>
            <a:ext cx="3060720" cy="2445840"/>
            <a:chOff x="8161920" y="389520"/>
            <a:chExt cx="3060720" cy="2445840"/>
          </a:xfrm>
        </p:grpSpPr>
        <p:sp>
          <p:nvSpPr>
            <p:cNvPr id="430" name="Freeform 176"/>
            <p:cNvSpPr/>
            <p:nvPr/>
          </p:nvSpPr>
          <p:spPr>
            <a:xfrm>
              <a:off x="9521640" y="1237680"/>
              <a:ext cx="340920" cy="344160"/>
            </a:xfrm>
            <a:custGeom>
              <a:gdLst>
                <a:gd name="textAreaLeft" fmla="*/ 0 w 340920"/>
                <a:gd name="textAreaRight" fmla="*/ 341280 w 340920"/>
                <a:gd name="textAreaTop" fmla="*/ 0 h 344160"/>
                <a:gd name="textAreaBottom" fmla="*/ 344520 h 344160"/>
              </a:gdLst>
              <a:rect l="textAreaLeft" t="textAreaTop" r="textAreaRight" b="textAreaBottom"/>
              <a:pathLst>
                <a:path w="196" h="197">
                  <a:moveTo>
                    <a:pt x="192" y="173"/>
                  </a:moveTo>
                  <a:cubicBezTo>
                    <a:pt x="192" y="184"/>
                    <a:pt x="183" y="193"/>
                    <a:pt x="172" y="193"/>
                  </a:cubicBezTo>
                  <a:cubicBezTo>
                    <a:pt x="172" y="193"/>
                    <a:pt x="135" y="197"/>
                    <a:pt x="99" y="197"/>
                  </a:cubicBezTo>
                  <a:cubicBezTo>
                    <a:pt x="62" y="197"/>
                    <a:pt x="24" y="193"/>
                    <a:pt x="24" y="193"/>
                  </a:cubicBezTo>
                  <a:cubicBezTo>
                    <a:pt x="13" y="193"/>
                    <a:pt x="4" y="184"/>
                    <a:pt x="4" y="173"/>
                  </a:cubicBezTo>
                  <a:cubicBezTo>
                    <a:pt x="4" y="173"/>
                    <a:pt x="0" y="149"/>
                    <a:pt x="0" y="125"/>
                  </a:cubicBezTo>
                  <a:cubicBezTo>
                    <a:pt x="0" y="101"/>
                    <a:pt x="4" y="77"/>
                    <a:pt x="4" y="77"/>
                  </a:cubicBezTo>
                  <a:cubicBezTo>
                    <a:pt x="4" y="66"/>
                    <a:pt x="9" y="57"/>
                    <a:pt x="24" y="57"/>
                  </a:cubicBezTo>
                  <a:cubicBezTo>
                    <a:pt x="25" y="57"/>
                    <a:pt x="62" y="53"/>
                    <a:pt x="99" y="53"/>
                  </a:cubicBezTo>
                  <a:cubicBezTo>
                    <a:pt x="135" y="53"/>
                    <a:pt x="172" y="57"/>
                    <a:pt x="172" y="57"/>
                  </a:cubicBezTo>
                  <a:cubicBezTo>
                    <a:pt x="183" y="57"/>
                    <a:pt x="192" y="66"/>
                    <a:pt x="192" y="77"/>
                  </a:cubicBezTo>
                  <a:cubicBezTo>
                    <a:pt x="192" y="77"/>
                    <a:pt x="196" y="101"/>
                    <a:pt x="196" y="125"/>
                  </a:cubicBezTo>
                  <a:cubicBezTo>
                    <a:pt x="196" y="149"/>
                    <a:pt x="192" y="173"/>
                    <a:pt x="192" y="173"/>
                  </a:cubicBezTo>
                  <a:close/>
                  <a:moveTo>
                    <a:pt x="148" y="89"/>
                  </a:moveTo>
                  <a:cubicBezTo>
                    <a:pt x="148" y="80"/>
                    <a:pt x="141" y="73"/>
                    <a:pt x="132" y="73"/>
                  </a:cubicBezTo>
                  <a:cubicBezTo>
                    <a:pt x="132" y="73"/>
                    <a:pt x="114" y="69"/>
                    <a:pt x="85" y="69"/>
                  </a:cubicBezTo>
                  <a:cubicBezTo>
                    <a:pt x="55" y="69"/>
                    <a:pt x="34" y="73"/>
                    <a:pt x="33" y="73"/>
                  </a:cubicBezTo>
                  <a:cubicBezTo>
                    <a:pt x="21" y="73"/>
                    <a:pt x="17" y="80"/>
                    <a:pt x="17" y="89"/>
                  </a:cubicBezTo>
                  <a:cubicBezTo>
                    <a:pt x="17" y="89"/>
                    <a:pt x="14" y="108"/>
                    <a:pt x="14" y="127"/>
                  </a:cubicBezTo>
                  <a:cubicBezTo>
                    <a:pt x="14" y="146"/>
                    <a:pt x="17" y="161"/>
                    <a:pt x="17" y="161"/>
                  </a:cubicBezTo>
                  <a:cubicBezTo>
                    <a:pt x="17" y="170"/>
                    <a:pt x="24" y="177"/>
                    <a:pt x="33" y="177"/>
                  </a:cubicBezTo>
                  <a:cubicBezTo>
                    <a:pt x="33" y="177"/>
                    <a:pt x="55" y="181"/>
                    <a:pt x="85" y="181"/>
                  </a:cubicBezTo>
                  <a:cubicBezTo>
                    <a:pt x="114" y="181"/>
                    <a:pt x="132" y="177"/>
                    <a:pt x="132" y="177"/>
                  </a:cubicBezTo>
                  <a:cubicBezTo>
                    <a:pt x="141" y="177"/>
                    <a:pt x="148" y="170"/>
                    <a:pt x="148" y="161"/>
                  </a:cubicBezTo>
                  <a:cubicBezTo>
                    <a:pt x="148" y="161"/>
                    <a:pt x="152" y="146"/>
                    <a:pt x="152" y="127"/>
                  </a:cubicBezTo>
                  <a:cubicBezTo>
                    <a:pt x="152" y="108"/>
                    <a:pt x="148" y="89"/>
                    <a:pt x="148" y="89"/>
                  </a:cubicBezTo>
                  <a:close/>
                  <a:moveTo>
                    <a:pt x="155" y="168"/>
                  </a:moveTo>
                  <a:cubicBezTo>
                    <a:pt x="155" y="176"/>
                    <a:pt x="162" y="182"/>
                    <a:pt x="170" y="182"/>
                  </a:cubicBezTo>
                  <a:cubicBezTo>
                    <a:pt x="178" y="182"/>
                    <a:pt x="184" y="176"/>
                    <a:pt x="184" y="168"/>
                  </a:cubicBezTo>
                  <a:cubicBezTo>
                    <a:pt x="184" y="160"/>
                    <a:pt x="178" y="153"/>
                    <a:pt x="170" y="153"/>
                  </a:cubicBezTo>
                  <a:cubicBezTo>
                    <a:pt x="162" y="153"/>
                    <a:pt x="155" y="160"/>
                    <a:pt x="155" y="168"/>
                  </a:cubicBezTo>
                  <a:close/>
                  <a:moveTo>
                    <a:pt x="185" y="89"/>
                  </a:moveTo>
                  <a:cubicBezTo>
                    <a:pt x="161" y="89"/>
                    <a:pt x="161" y="89"/>
                    <a:pt x="161" y="89"/>
                  </a:cubicBezTo>
                  <a:cubicBezTo>
                    <a:pt x="161" y="97"/>
                    <a:pt x="161" y="97"/>
                    <a:pt x="161" y="97"/>
                  </a:cubicBezTo>
                  <a:cubicBezTo>
                    <a:pt x="185" y="97"/>
                    <a:pt x="185" y="97"/>
                    <a:pt x="185" y="97"/>
                  </a:cubicBezTo>
                  <a:lnTo>
                    <a:pt x="185" y="89"/>
                  </a:lnTo>
                  <a:close/>
                  <a:moveTo>
                    <a:pt x="185" y="105"/>
                  </a:moveTo>
                  <a:cubicBezTo>
                    <a:pt x="161" y="105"/>
                    <a:pt x="161" y="105"/>
                    <a:pt x="161" y="105"/>
                  </a:cubicBezTo>
                  <a:cubicBezTo>
                    <a:pt x="161" y="113"/>
                    <a:pt x="161" y="113"/>
                    <a:pt x="161" y="113"/>
                  </a:cubicBezTo>
                  <a:cubicBezTo>
                    <a:pt x="185" y="113"/>
                    <a:pt x="185" y="113"/>
                    <a:pt x="185" y="113"/>
                  </a:cubicBezTo>
                  <a:lnTo>
                    <a:pt x="185" y="105"/>
                  </a:lnTo>
                  <a:close/>
                  <a:moveTo>
                    <a:pt x="185" y="121"/>
                  </a:moveTo>
                  <a:cubicBezTo>
                    <a:pt x="161" y="121"/>
                    <a:pt x="161" y="121"/>
                    <a:pt x="161" y="121"/>
                  </a:cubicBezTo>
                  <a:cubicBezTo>
                    <a:pt x="161" y="129"/>
                    <a:pt x="161" y="129"/>
                    <a:pt x="161" y="129"/>
                  </a:cubicBezTo>
                  <a:cubicBezTo>
                    <a:pt x="185" y="129"/>
                    <a:pt x="185" y="129"/>
                    <a:pt x="185" y="129"/>
                  </a:cubicBezTo>
                  <a:lnTo>
                    <a:pt x="185" y="121"/>
                  </a:lnTo>
                  <a:close/>
                  <a:moveTo>
                    <a:pt x="179" y="168"/>
                  </a:moveTo>
                  <a:cubicBezTo>
                    <a:pt x="179" y="173"/>
                    <a:pt x="175" y="177"/>
                    <a:pt x="169" y="177"/>
                  </a:cubicBezTo>
                  <a:cubicBezTo>
                    <a:pt x="164" y="177"/>
                    <a:pt x="160" y="173"/>
                    <a:pt x="160" y="168"/>
                  </a:cubicBezTo>
                  <a:cubicBezTo>
                    <a:pt x="160" y="162"/>
                    <a:pt x="164" y="158"/>
                    <a:pt x="169" y="158"/>
                  </a:cubicBezTo>
                  <a:cubicBezTo>
                    <a:pt x="175" y="158"/>
                    <a:pt x="179" y="162"/>
                    <a:pt x="179" y="168"/>
                  </a:cubicBezTo>
                  <a:close/>
                  <a:moveTo>
                    <a:pt x="120" y="173"/>
                  </a:moveTo>
                  <a:cubicBezTo>
                    <a:pt x="40" y="173"/>
                    <a:pt x="40" y="173"/>
                    <a:pt x="40" y="173"/>
                  </a:cubicBezTo>
                  <a:cubicBezTo>
                    <a:pt x="29" y="173"/>
                    <a:pt x="20" y="164"/>
                    <a:pt x="20" y="153"/>
                  </a:cubicBezTo>
                  <a:cubicBezTo>
                    <a:pt x="20" y="97"/>
                    <a:pt x="20" y="97"/>
                    <a:pt x="20" y="97"/>
                  </a:cubicBezTo>
                  <a:cubicBezTo>
                    <a:pt x="20" y="86"/>
                    <a:pt x="29" y="77"/>
                    <a:pt x="40" y="77"/>
                  </a:cubicBezTo>
                  <a:cubicBezTo>
                    <a:pt x="124" y="77"/>
                    <a:pt x="124" y="77"/>
                    <a:pt x="124" y="77"/>
                  </a:cubicBezTo>
                  <a:cubicBezTo>
                    <a:pt x="135" y="77"/>
                    <a:pt x="144" y="86"/>
                    <a:pt x="144" y="97"/>
                  </a:cubicBezTo>
                  <a:cubicBezTo>
                    <a:pt x="144" y="153"/>
                    <a:pt x="144" y="153"/>
                    <a:pt x="144" y="153"/>
                  </a:cubicBezTo>
                  <a:cubicBezTo>
                    <a:pt x="144" y="164"/>
                    <a:pt x="131" y="173"/>
                    <a:pt x="120" y="173"/>
                  </a:cubicBezTo>
                  <a:close/>
                  <a:moveTo>
                    <a:pt x="159" y="13"/>
                  </a:moveTo>
                  <a:cubicBezTo>
                    <a:pt x="158" y="13"/>
                    <a:pt x="158" y="13"/>
                    <a:pt x="157" y="13"/>
                  </a:cubicBezTo>
                  <a:cubicBezTo>
                    <a:pt x="134" y="36"/>
                    <a:pt x="134" y="36"/>
                    <a:pt x="134" y="36"/>
                  </a:cubicBezTo>
                  <a:cubicBezTo>
                    <a:pt x="130" y="32"/>
                    <a:pt x="130" y="32"/>
                    <a:pt x="130" y="32"/>
                  </a:cubicBezTo>
                  <a:cubicBezTo>
                    <a:pt x="153" y="10"/>
                    <a:pt x="153" y="10"/>
                    <a:pt x="153" y="10"/>
                  </a:cubicBezTo>
                  <a:cubicBezTo>
                    <a:pt x="153" y="9"/>
                    <a:pt x="153" y="8"/>
                    <a:pt x="153" y="7"/>
                  </a:cubicBezTo>
                  <a:cubicBezTo>
                    <a:pt x="153" y="3"/>
                    <a:pt x="156" y="0"/>
                    <a:pt x="159" y="0"/>
                  </a:cubicBezTo>
                  <a:cubicBezTo>
                    <a:pt x="163" y="0"/>
                    <a:pt x="166" y="3"/>
                    <a:pt x="166" y="7"/>
                  </a:cubicBezTo>
                  <a:cubicBezTo>
                    <a:pt x="166" y="10"/>
                    <a:pt x="163" y="13"/>
                    <a:pt x="159" y="13"/>
                  </a:cubicBezTo>
                  <a:close/>
                  <a:moveTo>
                    <a:pt x="79" y="33"/>
                  </a:moveTo>
                  <a:cubicBezTo>
                    <a:pt x="115" y="33"/>
                    <a:pt x="115" y="33"/>
                    <a:pt x="115" y="33"/>
                  </a:cubicBezTo>
                  <a:cubicBezTo>
                    <a:pt x="123" y="33"/>
                    <a:pt x="129" y="41"/>
                    <a:pt x="129" y="49"/>
                  </a:cubicBezTo>
                  <a:cubicBezTo>
                    <a:pt x="106" y="49"/>
                    <a:pt x="85" y="49"/>
                    <a:pt x="65" y="49"/>
                  </a:cubicBezTo>
                  <a:cubicBezTo>
                    <a:pt x="65" y="41"/>
                    <a:pt x="71" y="33"/>
                    <a:pt x="79" y="33"/>
                  </a:cubicBezTo>
                  <a:close/>
                  <a:moveTo>
                    <a:pt x="58" y="36"/>
                  </a:moveTo>
                  <a:cubicBezTo>
                    <a:pt x="35" y="13"/>
                    <a:pt x="35" y="13"/>
                    <a:pt x="35" y="13"/>
                  </a:cubicBezTo>
                  <a:cubicBezTo>
                    <a:pt x="35" y="13"/>
                    <a:pt x="34" y="13"/>
                    <a:pt x="33" y="13"/>
                  </a:cubicBezTo>
                  <a:cubicBezTo>
                    <a:pt x="29" y="13"/>
                    <a:pt x="27" y="10"/>
                    <a:pt x="27" y="7"/>
                  </a:cubicBezTo>
                  <a:cubicBezTo>
                    <a:pt x="27" y="3"/>
                    <a:pt x="29" y="0"/>
                    <a:pt x="33" y="0"/>
                  </a:cubicBezTo>
                  <a:cubicBezTo>
                    <a:pt x="37" y="0"/>
                    <a:pt x="40" y="3"/>
                    <a:pt x="40" y="7"/>
                  </a:cubicBezTo>
                  <a:cubicBezTo>
                    <a:pt x="40" y="8"/>
                    <a:pt x="39" y="9"/>
                    <a:pt x="39" y="10"/>
                  </a:cubicBezTo>
                  <a:cubicBezTo>
                    <a:pt x="62" y="32"/>
                    <a:pt x="62" y="32"/>
                    <a:pt x="62" y="32"/>
                  </a:cubicBezTo>
                  <a:lnTo>
                    <a:pt x="58" y="36"/>
                  </a:lnTo>
                  <a:close/>
                </a:path>
              </a:pathLst>
            </a:custGeom>
            <a:solidFill>
              <a:srgbClr val="6DBACE"/>
            </a:solidFill>
            <a:ln w="0">
              <a:noFill/>
            </a:ln>
          </p:spPr>
          <p:style>
            <a:lnRef idx="0"/>
            <a:fillRef idx="0"/>
            <a:effectRef idx="0"/>
            <a:fontRef idx="minor"/>
          </p:style>
          <p:txBody>
            <a:bodyPr numCol="1" spcCol="0" anchor="t">
              <a:noAutofit/>
            </a:bodyPr>
            <a:lstStyle/>
            <a:p>
              <a:pPr defTabSz="914400">
                <a:lnSpc>
                  <a:spcPct val="100000"/>
                </a:lnSpc>
                <a:tabLst>
                  <a:tab pos="0"/>
                </a:tabLst>
              </a:pPr>
              <a:endParaRPr lang="en-US" sz="1800" b="0" strike="noStrike" spc="-1">
                <a:solidFill>
                  <a:srgbClr val="000000"/>
                </a:solidFill>
                <a:latin typeface="Arial"/>
                <a:ea typeface="微软雅黑"/>
              </a:endParaRPr>
            </a:p>
          </p:txBody>
        </p:sp>
        <p:grpSp>
          <p:nvGrpSpPr>
            <p:cNvPr id="431" name="组合 16"/>
            <p:cNvGrpSpPr/>
            <p:nvPr/>
          </p:nvGrpSpPr>
          <p:grpSpPr>
            <a:xfrm>
              <a:off x="8161920" y="389520"/>
              <a:ext cx="3060720" cy="2445840"/>
              <a:chOff x="8161920" y="389520"/>
              <a:chExt cx="3060720" cy="2445840"/>
            </a:xfrm>
          </p:grpSpPr>
          <p:grpSp>
            <p:nvGrpSpPr>
              <p:cNvPr id="432" name="组合 14"/>
              <p:cNvGrpSpPr/>
              <p:nvPr/>
            </p:nvGrpSpPr>
            <p:grpSpPr>
              <a:xfrm>
                <a:off x="8161920" y="389520"/>
                <a:ext cx="3060720" cy="2040480"/>
                <a:chOff x="8161920" y="389520"/>
                <a:chExt cx="3060720" cy="2040480"/>
              </a:xfrm>
            </p:grpSpPr>
            <p:graphicFrame>
              <p:nvGraphicFramePr>
                <p:cNvPr id="433" name="图表 62"/>
                <p:cNvGraphicFramePr/>
                <p:nvPr/>
              </p:nvGraphicFramePr>
              <p:xfrm>
                <a:off x="8161920" y="389520"/>
                <a:ext cx="3060720" cy="2040480"/>
              </p:xfrm>
              <a:graphic>
                <a:graphicData uri="http://schemas.openxmlformats.org/drawingml/2006/chart">
                  <c:chart xmlns:c="http://schemas.openxmlformats.org/drawingml/2006/chart" r:id="rId5"/>
                </a:graphicData>
              </a:graphic>
            </p:graphicFrame>
            <p:sp>
              <p:nvSpPr>
                <p:cNvPr id="434" name="椭圆 63"/>
                <p:cNvSpPr/>
                <p:nvPr/>
              </p:nvSpPr>
              <p:spPr>
                <a:xfrm>
                  <a:off x="8972280" y="704880"/>
                  <a:ext cx="1394640" cy="1394640"/>
                </a:xfrm>
                <a:prstGeom prst="ellipse">
                  <a:avLst/>
                </a:prstGeom>
                <a:noFill/>
                <a:ln>
                  <a:solidFill>
                    <a:srgbClr val="E7E6E6">
                      <a:lumMod val="50000"/>
                    </a:srgbClr>
                  </a:solid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tabLst>
                      <a:tab pos="0"/>
                    </a:tabLst>
                  </a:pPr>
                  <a:endParaRPr lang="en-US" sz="1800" b="0" strike="noStrike" spc="-1">
                    <a:solidFill>
                      <a:srgbClr val="FFFFFF"/>
                    </a:solidFill>
                    <a:latin typeface="Arial"/>
                    <a:ea typeface="微软雅黑"/>
                  </a:endParaRPr>
                </a:p>
              </p:txBody>
            </p:sp>
          </p:grpSp>
          <p:sp>
            <p:nvSpPr>
              <p:cNvPr id="435" name="TextBox 24"/>
              <p:cNvSpPr/>
              <p:nvPr/>
            </p:nvSpPr>
            <p:spPr>
              <a:xfrm>
                <a:off x="9199800" y="2318760"/>
                <a:ext cx="1124640" cy="516600"/>
              </a:xfrm>
              <a:prstGeom prst="rect">
                <a:avLst/>
              </a:prstGeom>
              <a:noFill/>
              <a:ln w="0">
                <a:noFill/>
              </a:ln>
            </p:spPr>
            <p:style>
              <a:lnRef idx="0"/>
              <a:fillRef idx="0"/>
              <a:effectRef idx="0"/>
              <a:fontRef idx="minor"/>
            </p:style>
            <p:txBody>
              <a:bodyPr lIns="90000" tIns="45000" rIns="90000" bIns="45000" anchor="t">
                <a:spAutoFit/>
              </a:bodyPr>
              <a:lstStyle/>
              <a:p>
                <a:pPr algn="ctr" defTabSz="914400">
                  <a:lnSpc>
                    <a:spcPct val="100000"/>
                  </a:lnSpc>
                  <a:tabLst>
                    <a:tab pos="0"/>
                  </a:tabLst>
                </a:pPr>
                <a:r>
                  <a:rPr lang="en-US" sz="2800" b="1" strike="noStrike" spc="-1">
                    <a:solidFill>
                      <a:srgbClr val="6DBACE"/>
                    </a:solidFill>
                    <a:latin typeface="Arial"/>
                    <a:ea typeface="微软雅黑"/>
                  </a:rPr>
                  <a:t>91%</a:t>
                </a:r>
                <a:endParaRPr lang="en-US" sz="2800" b="0" strike="noStrike" spc="-1">
                  <a:solidFill>
                    <a:srgbClr val="000000"/>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91"/>
                                        </p:tgtEl>
                                        <p:attrNameLst>
                                          <p:attrName>style.visibility</p:attrName>
                                        </p:attrNameLst>
                                      </p:cBhvr>
                                      <p:to>
                                        <p:strVal val="visible"/>
                                      </p:to>
                                    </p:set>
                                    <p:anim calcmode="lin" valueType="num">
                                      <p:cBhvr additive="repl">
                                        <p:cTn id="7" dur="500" fill="hold"/>
                                        <p:tgtEl>
                                          <p:spTgt spid="391"/>
                                        </p:tgtEl>
                                        <p:attrNameLst>
                                          <p:attrName>ppt_x</p:attrName>
                                        </p:attrNameLst>
                                      </p:cBhvr>
                                      <p:tavLst>
                                        <p:tav tm="0">
                                          <p:val>
                                            <p:strVal val="#ppt_x"/>
                                          </p:val>
                                        </p:tav>
                                        <p:tav tm="100000">
                                          <p:val>
                                            <p:strVal val="#ppt_x"/>
                                          </p:val>
                                        </p:tav>
                                      </p:tavLst>
                                    </p:anim>
                                    <p:anim calcmode="lin" valueType="num">
                                      <p:cBhvr additive="repl">
                                        <p:cTn id="8" dur="500" fill="hold"/>
                                        <p:tgtEl>
                                          <p:spTgt spid="391"/>
                                        </p:tgtEl>
                                        <p:attrNameLst>
                                          <p:attrName>ppt_y</p:attrName>
                                        </p:attrNameLst>
                                      </p:cBhvr>
                                      <p:tavLst>
                                        <p:tav tm="0">
                                          <p:val>
                                            <p:strVal val="1+#ppt_h/2"/>
                                          </p:val>
                                        </p:tav>
                                        <p:tav tm="100000">
                                          <p:val>
                                            <p:strVal val="#ppt_y"/>
                                          </p:val>
                                        </p:tav>
                                      </p:tavLst>
                                    </p:anim>
                                  </p:childTnLst>
                                </p:cTn>
                              </p:par>
                              <p:par>
                                <p:cTn id="9" presetID="53" presetClass="entr" presetSubtype="16" dur="500" fill="hold" nodeType="withEffect">
                                  <p:stCondLst>
                                    <p:cond delay="0"/>
                                  </p:stCondLst>
                                  <p:childTnLst>
                                    <p:set>
                                      <p:cBhvr>
                                        <p:cTn id="10" dur="1" fill="hold">
                                          <p:stCondLst>
                                            <p:cond delay="0"/>
                                          </p:stCondLst>
                                        </p:cTn>
                                        <p:tgtEl>
                                          <p:spTgt spid="405"/>
                                        </p:tgtEl>
                                        <p:attrNameLst>
                                          <p:attrName>style.visibility</p:attrName>
                                        </p:attrNameLst>
                                      </p:cBhvr>
                                      <p:to>
                                        <p:strVal val="visible"/>
                                      </p:to>
                                    </p:set>
                                    <p:anim calcmode="lin" valueType="num">
                                      <p:cBhvr additive="repl">
                                        <p:cTn id="11" dur="500" fill="hold"/>
                                        <p:tgtEl>
                                          <p:spTgt spid="405"/>
                                        </p:tgtEl>
                                        <p:attrNameLst>
                                          <p:attrName>ppt_w</p:attrName>
                                        </p:attrNameLst>
                                      </p:cBhvr>
                                      <p:tavLst>
                                        <p:tav tm="0">
                                          <p:val>
                                            <p:fltVal val="0"/>
                                          </p:val>
                                        </p:tav>
                                        <p:tav tm="100000">
                                          <p:val>
                                            <p:strVal val="#ppt_w"/>
                                          </p:val>
                                        </p:tav>
                                      </p:tavLst>
                                    </p:anim>
                                    <p:anim calcmode="lin" valueType="num">
                                      <p:cBhvr additive="repl">
                                        <p:cTn id="12" dur="500" fill="hold"/>
                                        <p:tgtEl>
                                          <p:spTgt spid="405"/>
                                        </p:tgtEl>
                                        <p:attrNameLst>
                                          <p:attrName>ppt_h</p:attrName>
                                        </p:attrNameLst>
                                      </p:cBhvr>
                                      <p:tavLst>
                                        <p:tav tm="0">
                                          <p:val>
                                            <p:fltVal val="0"/>
                                          </p:val>
                                        </p:tav>
                                        <p:tav tm="100000">
                                          <p:val>
                                            <p:strVal val="#ppt_h"/>
                                          </p:val>
                                        </p:tav>
                                      </p:tavLst>
                                    </p:anim>
                                    <p:animEffect transition="in" filter="fade">
                                      <p:cBhvr additive="repl">
                                        <p:cTn id="13" dur="500"/>
                                        <p:tgtEl>
                                          <p:spTgt spid="405"/>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53" presetClass="entr" presetSubtype="16" dur="500" fill="hold" nodeType="clickEffect">
                                  <p:stCondLst>
                                    <p:cond delay="0"/>
                                  </p:stCondLst>
                                  <p:childTnLst>
                                    <p:set>
                                      <p:cBhvr>
                                        <p:cTn id="17" dur="1" fill="hold">
                                          <p:stCondLst>
                                            <p:cond delay="0"/>
                                          </p:stCondLst>
                                        </p:cTn>
                                        <p:tgtEl>
                                          <p:spTgt spid="412"/>
                                        </p:tgtEl>
                                        <p:attrNameLst>
                                          <p:attrName>style.visibility</p:attrName>
                                        </p:attrNameLst>
                                      </p:cBhvr>
                                      <p:to>
                                        <p:strVal val="visible"/>
                                      </p:to>
                                    </p:set>
                                    <p:anim calcmode="lin" valueType="num">
                                      <p:cBhvr additive="repl">
                                        <p:cTn id="18" dur="500" fill="hold"/>
                                        <p:tgtEl>
                                          <p:spTgt spid="412"/>
                                        </p:tgtEl>
                                        <p:attrNameLst>
                                          <p:attrName>ppt_w</p:attrName>
                                        </p:attrNameLst>
                                      </p:cBhvr>
                                      <p:tavLst>
                                        <p:tav tm="0">
                                          <p:val>
                                            <p:fltVal val="0"/>
                                          </p:val>
                                        </p:tav>
                                        <p:tav tm="100000">
                                          <p:val>
                                            <p:strVal val="#ppt_w"/>
                                          </p:val>
                                        </p:tav>
                                      </p:tavLst>
                                    </p:anim>
                                    <p:anim calcmode="lin" valueType="num">
                                      <p:cBhvr additive="repl">
                                        <p:cTn id="19" dur="500" fill="hold"/>
                                        <p:tgtEl>
                                          <p:spTgt spid="412"/>
                                        </p:tgtEl>
                                        <p:attrNameLst>
                                          <p:attrName>ppt_h</p:attrName>
                                        </p:attrNameLst>
                                      </p:cBhvr>
                                      <p:tavLst>
                                        <p:tav tm="0">
                                          <p:val>
                                            <p:fltVal val="0"/>
                                          </p:val>
                                        </p:tav>
                                        <p:tav tm="100000">
                                          <p:val>
                                            <p:strVal val="#ppt_h"/>
                                          </p:val>
                                        </p:tav>
                                      </p:tavLst>
                                    </p:anim>
                                    <p:animEffect transition="in" filter="fade">
                                      <p:cBhvr additive="repl">
                                        <p:cTn id="20" dur="500"/>
                                        <p:tgtEl>
                                          <p:spTgt spid="412"/>
                                        </p:tgtEl>
                                      </p:cBhvr>
                                    </p:animEffect>
                                  </p:childTnLst>
                                </p:cTn>
                              </p:par>
                              <p:par>
                                <p:cTn id="21" presetID="53" presetClass="entr" presetSubtype="16" dur="500" fill="hold" nodeType="withEffect">
                                  <p:stCondLst>
                                    <p:cond delay="0"/>
                                  </p:stCondLst>
                                  <p:childTnLst>
                                    <p:set>
                                      <p:cBhvr>
                                        <p:cTn id="22" dur="1" fill="hold">
                                          <p:stCondLst>
                                            <p:cond delay="0"/>
                                          </p:stCondLst>
                                        </p:cTn>
                                        <p:tgtEl>
                                          <p:spTgt spid="419"/>
                                        </p:tgtEl>
                                        <p:attrNameLst>
                                          <p:attrName>style.visibility</p:attrName>
                                        </p:attrNameLst>
                                      </p:cBhvr>
                                      <p:to>
                                        <p:strVal val="visible"/>
                                      </p:to>
                                    </p:set>
                                    <p:anim calcmode="lin" valueType="num">
                                      <p:cBhvr additive="repl">
                                        <p:cTn id="23" dur="500" fill="hold"/>
                                        <p:tgtEl>
                                          <p:spTgt spid="419"/>
                                        </p:tgtEl>
                                        <p:attrNameLst>
                                          <p:attrName>ppt_w</p:attrName>
                                        </p:attrNameLst>
                                      </p:cBhvr>
                                      <p:tavLst>
                                        <p:tav tm="0">
                                          <p:val>
                                            <p:fltVal val="0"/>
                                          </p:val>
                                        </p:tav>
                                        <p:tav tm="100000">
                                          <p:val>
                                            <p:strVal val="#ppt_w"/>
                                          </p:val>
                                        </p:tav>
                                      </p:tavLst>
                                    </p:anim>
                                    <p:anim calcmode="lin" valueType="num">
                                      <p:cBhvr additive="repl">
                                        <p:cTn id="24" dur="500" fill="hold"/>
                                        <p:tgtEl>
                                          <p:spTgt spid="419"/>
                                        </p:tgtEl>
                                        <p:attrNameLst>
                                          <p:attrName>ppt_h</p:attrName>
                                        </p:attrNameLst>
                                      </p:cBhvr>
                                      <p:tavLst>
                                        <p:tav tm="0">
                                          <p:val>
                                            <p:fltVal val="0"/>
                                          </p:val>
                                        </p:tav>
                                        <p:tav tm="100000">
                                          <p:val>
                                            <p:strVal val="#ppt_h"/>
                                          </p:val>
                                        </p:tav>
                                      </p:tavLst>
                                    </p:anim>
                                    <p:animEffect transition="in" filter="fade">
                                      <p:cBhvr additive="repl">
                                        <p:cTn id="25" dur="500"/>
                                        <p:tgtEl>
                                          <p:spTgt spid="419"/>
                                        </p:tgtEl>
                                      </p:cBhvr>
                                    </p:animEffect>
                                  </p:childTnLst>
                                </p:cTn>
                              </p:par>
                              <p:par>
                                <p:cTn id="26" presetID="53" presetClass="entr" presetSubtype="16" dur="500" fill="hold" nodeType="withEffect">
                                  <p:stCondLst>
                                    <p:cond delay="0"/>
                                  </p:stCondLst>
                                  <p:childTnLst>
                                    <p:set>
                                      <p:cBhvr>
                                        <p:cTn id="27" dur="1" fill="hold">
                                          <p:stCondLst>
                                            <p:cond delay="0"/>
                                          </p:stCondLst>
                                        </p:cTn>
                                        <p:tgtEl>
                                          <p:spTgt spid="429"/>
                                        </p:tgtEl>
                                        <p:attrNameLst>
                                          <p:attrName>style.visibility</p:attrName>
                                        </p:attrNameLst>
                                      </p:cBhvr>
                                      <p:to>
                                        <p:strVal val="visible"/>
                                      </p:to>
                                    </p:set>
                                    <p:anim calcmode="lin" valueType="num">
                                      <p:cBhvr additive="repl">
                                        <p:cTn id="28" dur="500" fill="hold"/>
                                        <p:tgtEl>
                                          <p:spTgt spid="429"/>
                                        </p:tgtEl>
                                        <p:attrNameLst>
                                          <p:attrName>ppt_w</p:attrName>
                                        </p:attrNameLst>
                                      </p:cBhvr>
                                      <p:tavLst>
                                        <p:tav tm="0">
                                          <p:val>
                                            <p:fltVal val="0"/>
                                          </p:val>
                                        </p:tav>
                                        <p:tav tm="100000">
                                          <p:val>
                                            <p:strVal val="#ppt_w"/>
                                          </p:val>
                                        </p:tav>
                                      </p:tavLst>
                                    </p:anim>
                                    <p:anim calcmode="lin" valueType="num">
                                      <p:cBhvr additive="repl">
                                        <p:cTn id="29" dur="500" fill="hold"/>
                                        <p:tgtEl>
                                          <p:spTgt spid="429"/>
                                        </p:tgtEl>
                                        <p:attrNameLst>
                                          <p:attrName>ppt_h</p:attrName>
                                        </p:attrNameLst>
                                      </p:cBhvr>
                                      <p:tavLst>
                                        <p:tav tm="0">
                                          <p:val>
                                            <p:fltVal val="0"/>
                                          </p:val>
                                        </p:tav>
                                        <p:tav tm="100000">
                                          <p:val>
                                            <p:strVal val="#ppt_h"/>
                                          </p:val>
                                        </p:tav>
                                      </p:tavLst>
                                    </p:anim>
                                    <p:animEffect transition="in" filter="fade">
                                      <p:cBhvr additive="repl">
                                        <p:cTn id="30" dur="500"/>
                                        <p:tgtEl>
                                          <p:spTgt spid="4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https://d.book118.com/928007052010006050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163</Paragraphs>
  <Slides>19</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19</vt:i4>
      </vt:variant>
    </vt:vector>
  </HeadingPairs>
  <TitlesOfParts>
    <vt:vector baseType="lpstr" size="28">
      <vt:lpstr>Arial</vt:lpstr>
      <vt:lpstr>Calibri</vt:lpstr>
      <vt:lpstr>微软雅黑</vt:lpstr>
      <vt:lpstr>Times New Roman</vt:lpstr>
      <vt:lpstr>Wingdings</vt:lpstr>
      <vt:lpstr>Symbol</vt:lpstr>
      <vt:lpstr>Helvetica Light</vt:lpstr>
      <vt:lpstr>DejaVu Sans</vt:lpstr>
      <vt:lpstr>Office Theme</vt:lpstr>
      <vt:lpstr>卫浴行业安全生产规章制度培训</vt:lpstr>
      <vt:lpstr>目录</vt:lpstr>
      <vt:lpstr>第一章 简介</vt:lpstr>
      <vt:lpstr> </vt:lpstr>
      <vt:lpstr>卫浴行业安全生产的定义</vt:lpstr>
      <vt:lpstr>卫浴行业安全生产的风险和隐患</vt:lpstr>
      <vt:lpstr>卫浴行业安全生产的相关法律法规</vt:lpstr>
      <vt:lpstr>培训计划</vt:lpstr>
      <vt:lpstr>第2章 安全生产管理体系</vt:lpstr>
      <vt:lpstr> </vt:lpstr>
      <vt:lpstr>安全生产主体责任</vt:lpstr>
      <vt:lpstr>安全生产教育培训</vt:lpstr>
      <vt:lpstr>安全生产事故应急预案</vt:lpstr>
      <vt:lpstr>总结</vt:lpstr>
      <vt:lpstr>第3章 安全设备及防护用品</vt:lpstr>
      <vt:lpstr> </vt:lpstr>
      <vt:lpstr>防护用品的种类及作用</vt:lpstr>
      <vt:lpstr>安全设备和防护用品的采购与管理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2024-09-29T14:00:03.392</cp:lastPrinted>
  <dcterms:created xsi:type="dcterms:W3CDTF">2024-09-29T06:00:03Z</dcterms:created>
  <dcterms:modified xsi:type="dcterms:W3CDTF">2024-09-29T06:00:06Z</dcterms:modified>
</cp:coreProperties>
</file>