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A339ED3-A4B8-47EA-8855-C1ACD70A36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49B2AF7-8622-4C19-988A-219B80E368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B48D2BE-5BC9-45C6-B657-63358C0FDA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AFA9B3A-21F2-40BE-B3FD-9C677BD2EA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C2B263A-3420-4FE0-A808-68759E280C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89CB714-F08E-4882-B210-F3F5A26B85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7BB649D-9563-494F-A203-30014C394F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670B0E0-6B48-4FEA-B259-68D7DDBD6A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16A4667-6729-46F4-A348-B36B463408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322973E-4FB8-46D5-81E5-43706521B5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C0F3CDF-8EEF-4CAE-9E15-4273AE5C84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2801601104500602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99" y="2075523"/>
            <a:ext cx="6209139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某公司设计变更申请与通知单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699925" y="4075772"/>
            <a:ext cx="20593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AutoShape 4"/>
          <p:cNvSpPr/>
          <p:nvPr/>
        </p:nvSpPr>
        <p:spPr>
          <a:xfrm>
            <a:off x="5560413" y="4244233"/>
            <a:ext cx="149037" cy="149037"/>
          </a:xfrm>
          <a:prstGeom prst="ellipse">
            <a:avLst/>
          </a:prstGeom>
          <a:solidFill>
            <a:schemeClr val="dk1">
              <a:alpha val="100000"/>
            </a:schemeClr>
          </a:solidFill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8030728" y="4075772"/>
            <a:ext cx="27451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2023-12-28</a:t>
            </a:r>
          </a:p>
        </p:txBody>
      </p:sp>
      <p:sp>
        <p:nvSpPr>
          <p:cNvPr id="6" name="AutoShape 6"/>
          <p:cNvSpPr/>
          <p:nvPr/>
        </p:nvSpPr>
        <p:spPr>
          <a:xfrm>
            <a:off x="7891216" y="4244233"/>
            <a:ext cx="149037" cy="149037"/>
          </a:xfrm>
          <a:prstGeom prst="ellipse">
            <a:avLst/>
          </a:prstGeom>
          <a:solidFill>
            <a:schemeClr val="dk1">
              <a:alpha val="100000"/>
            </a:schemeClr>
          </a:solidFill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1218929" y="948015"/>
            <a:ext cx="4792980" cy="5237962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设计变更概述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设计变更申请流程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设计变更通知单内容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设计变更实施与监管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设计变更风险分析及应对措施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设计变更相关法规、标准与规范解读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285959" y="2707005"/>
            <a:ext cx="2792730" cy="1443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8025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775648"/>
            <a:ext cx="7405389" cy="1138956"/>
            <a:chOff x="2393306" y="1775648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775648"/>
              <a:ext cx="7405389" cy="1138956"/>
            </a:xfrm>
            <a:prstGeom prst="rect">
              <a:avLst/>
            </a:prstGeom>
          </p:spPr>
          <p:txBody>
            <a:bodyPr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D3816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424378" y="2793581"/>
            <a:ext cx="7343244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4500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设计变更概述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定义与目的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设计变更定义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指在项目实施过程中，对原有设计方案进行修改、补充或优化的行为。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确保项目设计符合实际需求，提高项目质量，减少后期改动成本。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0933" r="30933"/>
          <a:stretch>
            <a:fillRect/>
          </a:stretch>
        </p:blipFill>
        <p:spPr>
          <a:xfrm>
            <a:off x="3909691" y="1250241"/>
            <a:ext cx="7848601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适用于公司所有涉及设计变更的项目，包括但不限于建筑设计、产品设计、软件开发等。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项目相关方，如设计师、工程师、项目经理、客户等。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适用范围及对象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对象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适用范围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30718" y="2430558"/>
            <a:ext cx="3130564" cy="3130564"/>
          </a:xfrm>
          <a:prstGeom prst="ellipse">
            <a:avLst/>
          </a:prstGeom>
          <a:solidFill>
            <a:srgbClr val="FFFFFF">
              <a:alpha val="5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879259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214515" y="2855191"/>
            <a:ext cx="2856056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8" name="TextBox 8"/>
          <p:cNvSpPr txBox="1"/>
          <p:nvPr/>
        </p:nvSpPr>
        <p:spPr>
          <a:xfrm>
            <a:off x="1085072" y="2931894"/>
            <a:ext cx="3263018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设计变更是项目实施过程中的重要环节，直接影响项目质量、进度和成本。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9233" y="2064798"/>
            <a:ext cx="4714875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意义</a:t>
            </a:r>
          </a:p>
        </p:txBody>
      </p:sp>
      <p:cxnSp>
        <p:nvCxnSpPr>
          <p:cNvPr id="10" name="Connector 10"/>
          <p:cNvCxnSpPr/>
          <p:nvPr/>
        </p:nvCxnSpPr>
        <p:spPr>
          <a:xfrm>
            <a:off x="8117660" y="2855191"/>
            <a:ext cx="2856056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7817683" y="2931894"/>
            <a:ext cx="3286125" cy="2819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通过规范设计变更流程，确保变更合理、可控，降低项目风险，提高客户满意度。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85072" y="2064798"/>
            <a:ext cx="4150786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重要性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重要性及意义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775648"/>
            <a:ext cx="7405389" cy="1138956"/>
            <a:chOff x="2393306" y="1775648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775648"/>
              <a:ext cx="7405389" cy="1138956"/>
            </a:xfrm>
            <a:prstGeom prst="rect">
              <a:avLst/>
            </a:prstGeom>
          </p:spPr>
          <p:txBody>
            <a:bodyPr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D3816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424378" y="2793581"/>
            <a:ext cx="7343244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4500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设计变更申请流程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由设计方或相关方提出书面申请，明确变更内容、原因及影响范围。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设计变更申请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包括设计图纸、技术文件、合同协议等，以支持变更申请的合理性。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提交相关材料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提出申请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技术审核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组织专家或技术人员对变更申请进行技术审核，评估变更的可行性、安全性及经济性。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风险评估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对变更可能带来的风险进行分析和评估，制定相应的应对措施。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审核与评估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9632" y="2076770"/>
            <a:ext cx="1303226" cy="130322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405045" y="2076770"/>
            <a:ext cx="1347972" cy="134797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>
            <a:off x="2099221" y="2318568"/>
            <a:ext cx="3468643" cy="0"/>
          </a:xfrm>
          <a:prstGeom prst="line">
            <a:avLst/>
          </a:prstGeom>
          <a:ln w="9525">
            <a:solidFill>
              <a:schemeClr val="accent2"/>
            </a:solidFill>
            <a:prstDash val="solid"/>
            <a:headEnd type="oval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1964092" y="2344711"/>
            <a:ext cx="3829140" cy="35356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根据审核和评估结果，由公司决策层对变更申请进行审批，决定是否批准执行。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6516784" y="2318568"/>
            <a:ext cx="3468643" cy="0"/>
          </a:xfrm>
          <a:prstGeom prst="line">
            <a:avLst/>
          </a:prstGeom>
          <a:ln w="9525">
            <a:solidFill>
              <a:schemeClr val="accent2"/>
            </a:solidFill>
            <a:prstDash val="solid"/>
            <a:headEnd type="oval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6381655" y="2344711"/>
            <a:ext cx="3829140" cy="35356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制定详细的执行计划，包括时间表、资源需求、人员分工等，确保变更的顺利实施。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964092" y="1532038"/>
            <a:ext cx="401955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决策审批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1655" y="1532038"/>
            <a:ext cx="401955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执行计划</a:t>
            </a:r>
          </a:p>
        </p:txBody>
      </p:sp>
      <p:sp>
        <p:nvSpPr>
          <p:cNvPr id="10" name="Freeform 10"/>
          <p:cNvSpPr/>
          <p:nvPr/>
        </p:nvSpPr>
        <p:spPr>
          <a:xfrm>
            <a:off x="10761443" y="2433168"/>
            <a:ext cx="635177" cy="635177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794451" y="2401589"/>
            <a:ext cx="653588" cy="653588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批准与执行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270200" y="1337640"/>
            <a:ext cx="5127218" cy="4704522"/>
          </a:xfrm>
          <a:prstGeom prst="rect">
            <a:avLst/>
          </a:prstGeom>
          <a:solidFill>
            <a:schemeClr val="accent1">
              <a:lumMod val="60000"/>
              <a:lumOff val="40000"/>
              <a:alpha val="12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829" y="1337640"/>
            <a:ext cx="5127218" cy="4704522"/>
          </a:xfrm>
          <a:prstGeom prst="rect">
            <a:avLst/>
          </a:prstGeom>
          <a:solidFill>
            <a:schemeClr val="accent1">
              <a:lumMod val="60000"/>
              <a:lumOff val="40000"/>
              <a:alpha val="12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56128" y="1337640"/>
            <a:ext cx="2037627" cy="50594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385959" y="1337640"/>
            <a:ext cx="663153" cy="505943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270200" y="1337640"/>
            <a:ext cx="2037627" cy="50594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7900031" y="1337640"/>
            <a:ext cx="663153" cy="505943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1027151" y="1991575"/>
            <a:ext cx="4600575" cy="1800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变更归档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027151" y="3277450"/>
            <a:ext cx="4600575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将批准的设计变更申请及相关材料归档保存，以便后续查阅和追溯。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1218180" y="1247318"/>
            <a:ext cx="1167779" cy="6705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9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要点一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775216" y="1261999"/>
            <a:ext cx="1167779" cy="6705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9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要点二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533522" y="1991575"/>
            <a:ext cx="4600575" cy="12858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记录更新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6547810" y="3277450"/>
            <a:ext cx="4572000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及时更新项目文档和记录，反映设计变更的内容和实施情况。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归档与记录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775648"/>
            <a:ext cx="7405389" cy="1138956"/>
            <a:chOff x="2393306" y="1775648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775648"/>
              <a:ext cx="7405389" cy="1138956"/>
            </a:xfrm>
            <a:prstGeom prst="rect">
              <a:avLst/>
            </a:prstGeom>
          </p:spPr>
          <p:txBody>
            <a:bodyPr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D3816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424378" y="2793581"/>
            <a:ext cx="7343244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4500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设计变更通知单内容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916222" y="4004786"/>
            <a:ext cx="1975009" cy="1972913"/>
          </a:xfrm>
          <a:prstGeom prst="ellipse">
            <a:avLst/>
          </a:prstGeom>
          <a:solidFill>
            <a:srgbClr val="FFFEFE">
              <a:alpha val="0"/>
            </a:srgbClr>
          </a:solidFill>
          <a:ln w="21431">
            <a:solidFill>
              <a:schemeClr val="accent4">
                <a:alpha val="100000"/>
              </a:schemeClr>
            </a:solidFill>
            <a:prstDash val="solid"/>
          </a:ln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基本信息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653186" y="3037951"/>
            <a:ext cx="1104138" cy="11037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1406232" y="3836623"/>
            <a:ext cx="348996" cy="347472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1736178" y="4137422"/>
            <a:ext cx="158686" cy="15887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28" name="Connector 28"/>
          <p:cNvCxnSpPr/>
          <p:nvPr/>
        </p:nvCxnSpPr>
        <p:spPr>
          <a:xfrm>
            <a:off x="1765528" y="3629025"/>
            <a:ext cx="8375194" cy="0"/>
          </a:xfrm>
          <a:prstGeom prst="line">
            <a:avLst/>
          </a:prstGeom>
          <a:ln w="635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29" name="AutoShape 29"/>
          <p:cNvSpPr/>
          <p:nvPr/>
        </p:nvSpPr>
        <p:spPr>
          <a:xfrm>
            <a:off x="2339362" y="3540109"/>
            <a:ext cx="177832" cy="177832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2976490" y="3540109"/>
            <a:ext cx="177832" cy="177832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3613712" y="3540109"/>
            <a:ext cx="177832" cy="177832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250839" y="3540109"/>
            <a:ext cx="177832" cy="177832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888062" y="3540109"/>
            <a:ext cx="177832" cy="177832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5525189" y="3540109"/>
            <a:ext cx="175736" cy="177832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434666" y="3540109"/>
            <a:ext cx="177832" cy="177832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8071793" y="3540109"/>
            <a:ext cx="177832" cy="177832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6162412" y="3540109"/>
            <a:ext cx="175736" cy="177832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6799634" y="3540109"/>
            <a:ext cx="175736" cy="177832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8709016" y="3540109"/>
            <a:ext cx="177832" cy="177832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9346238" y="3540109"/>
            <a:ext cx="177832" cy="177832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144125" y="3028426"/>
            <a:ext cx="1104138" cy="11037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897172" y="3827098"/>
            <a:ext cx="348996" cy="347472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11227117" y="4127897"/>
            <a:ext cx="158686" cy="15887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44" name="Group 44"/>
          <p:cNvGrpSpPr/>
          <p:nvPr/>
        </p:nvGrpSpPr>
        <p:grpSpPr>
          <a:xfrm>
            <a:off x="3510796" y="1383030"/>
            <a:ext cx="5170408" cy="1981390"/>
            <a:chOff x="3510796" y="1383030"/>
            <a:chExt cx="5170408" cy="1981390"/>
          </a:xfrm>
        </p:grpSpPr>
        <p:sp>
          <p:nvSpPr>
            <p:cNvPr id="45" name="AutoShape 45"/>
            <p:cNvSpPr/>
            <p:nvPr/>
          </p:nvSpPr>
          <p:spPr>
            <a:xfrm>
              <a:off x="6706195" y="1383030"/>
              <a:ext cx="1975009" cy="1975009"/>
            </a:xfrm>
            <a:prstGeom prst="ellipse">
              <a:avLst/>
            </a:prstGeom>
            <a:solidFill>
              <a:srgbClr val="FFFEFE">
                <a:alpha val="0"/>
              </a:srgbClr>
            </a:solidFill>
            <a:ln w="21431">
              <a:solidFill>
                <a:schemeClr val="accent2">
                  <a:alpha val="100000"/>
                </a:schemeClr>
              </a:solidFill>
              <a:prstDash val="solid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3510796" y="1391507"/>
              <a:ext cx="1972913" cy="1972913"/>
            </a:xfrm>
            <a:prstGeom prst="ellipse">
              <a:avLst/>
            </a:prstGeom>
            <a:solidFill>
              <a:srgbClr val="FFFEFE">
                <a:alpha val="0"/>
              </a:srgbClr>
            </a:solidFill>
            <a:ln w="21431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3620861" y="1720882"/>
              <a:ext cx="1862848" cy="466725"/>
            </a:xfrm>
            <a:prstGeom prst="rect">
              <a:avLst/>
            </a:prstGeom>
          </p:spPr>
          <p:txBody>
            <a:bodyPr wrap="square" lIns="95250" tIns="95250" rIns="47625" bIns="95250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  <a:spcBef>
                  <a:spcPts val="375"/>
                </a:spcBef>
              </a:pPr>
              <a:r>
                <a:rPr lang="en-US" sz="157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申请人</a:t>
              </a:r>
            </a:p>
          </p:txBody>
        </p:sp>
        <p:sp>
          <p:nvSpPr>
            <p:cNvPr id="48" name="TextBox 48"/>
            <p:cNvSpPr txBox="1"/>
            <p:nvPr/>
          </p:nvSpPr>
          <p:spPr>
            <a:xfrm>
              <a:off x="6762276" y="1720882"/>
              <a:ext cx="1862848" cy="466725"/>
            </a:xfrm>
            <a:prstGeom prst="rect">
              <a:avLst/>
            </a:prstGeom>
          </p:spPr>
          <p:txBody>
            <a:bodyPr wrap="square" lIns="95250" tIns="95250" rIns="47625" bIns="95250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  <a:spcBef>
                  <a:spcPts val="375"/>
                </a:spcBef>
              </a:pPr>
              <a:r>
                <a:rPr lang="en-US" sz="1575" b="1">
                  <a:solidFill>
                    <a:schemeClr val="accent2"/>
                  </a:solidFill>
                  <a:latin typeface="Microsoft Yahei"/>
                  <a:ea typeface="Microsoft Yahei"/>
                  <a:cs typeface="Microsoft Yahei"/>
                </a:rPr>
                <a:t>项目名称</a:t>
              </a:r>
            </a:p>
          </p:txBody>
        </p:sp>
        <p:sp>
          <p:nvSpPr>
            <p:cNvPr id="49" name="TextBox 49"/>
            <p:cNvSpPr txBox="1"/>
            <p:nvPr/>
          </p:nvSpPr>
          <p:spPr>
            <a:xfrm>
              <a:off x="3755288" y="2044732"/>
              <a:ext cx="1483930" cy="1058052"/>
            </a:xfrm>
            <a:prstGeom prst="rect">
              <a:avLst/>
            </a:prstGeom>
          </p:spPr>
          <p:txBody>
            <a:bodyPr wrap="square" lIns="95250" tIns="95250" rIns="47625" bIns="95250" rtlCol="0" anchor="t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50000"/>
                </a:lnSpc>
                <a:spcBef>
                  <a:spcPct val="0"/>
                </a:spcBef>
              </a:pPr>
              <a:r>
                <a:rPr lang="en-US" sz="12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提出本次设计变更申请的负责人或相关人员姓名。</a:t>
              </a:r>
            </a:p>
          </p:txBody>
        </p:sp>
        <p:sp>
          <p:nvSpPr>
            <p:cNvPr id="50" name="TextBox 50"/>
            <p:cNvSpPr txBox="1"/>
            <p:nvPr/>
          </p:nvSpPr>
          <p:spPr>
            <a:xfrm>
              <a:off x="6951735" y="2122338"/>
              <a:ext cx="1483930" cy="902839"/>
            </a:xfrm>
            <a:prstGeom prst="rect">
              <a:avLst/>
            </a:prstGeom>
          </p:spPr>
          <p:txBody>
            <a:bodyPr wrap="square" lIns="95250" tIns="95250" rIns="47625" bIns="95250" rtlCol="0" anchor="t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50000"/>
                </a:lnSpc>
                <a:spcBef>
                  <a:spcPct val="0"/>
                </a:spcBef>
              </a:pPr>
              <a:r>
                <a:rPr lang="en-US" sz="12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涉及变更的设计项目名称。</a:t>
              </a:r>
            </a:p>
          </p:txBody>
        </p:sp>
        <p:sp>
          <p:nvSpPr>
            <p:cNvPr id="51" name="Freeform 51"/>
            <p:cNvSpPr/>
            <p:nvPr/>
          </p:nvSpPr>
          <p:spPr>
            <a:xfrm>
              <a:off x="4303236" y="1457395"/>
              <a:ext cx="388033" cy="388033"/>
            </a:xfrm>
            <a:custGeom>
              <a:rect l="l" t="t" r="r" b="b"/>
              <a:pathLst>
                <a:path w="304800" h="304800">
                  <a:moveTo>
                    <a:pt x="304800" y="180975"/>
                  </a:moveTo>
                  <a:lnTo>
                    <a:pt x="247650" y="123825"/>
                  </a:lnTo>
                  <a:lnTo>
                    <a:pt x="247650" y="38100"/>
                  </a:lnTo>
                  <a:lnTo>
                    <a:pt x="209550" y="38100"/>
                  </a:lnTo>
                  <a:lnTo>
                    <a:pt x="209550" y="85725"/>
                  </a:lnTo>
                  <a:lnTo>
                    <a:pt x="152400" y="28575"/>
                  </a:lnTo>
                  <a:lnTo>
                    <a:pt x="0" y="180975"/>
                  </a:lnTo>
                  <a:lnTo>
                    <a:pt x="0" y="190500"/>
                  </a:lnTo>
                  <a:lnTo>
                    <a:pt x="38100" y="190500"/>
                  </a:lnTo>
                  <a:lnTo>
                    <a:pt x="38100" y="285750"/>
                  </a:lnTo>
                  <a:lnTo>
                    <a:pt x="133350" y="285750"/>
                  </a:lnTo>
                  <a:lnTo>
                    <a:pt x="133350" y="228600"/>
                  </a:lnTo>
                  <a:lnTo>
                    <a:pt x="171450" y="228600"/>
                  </a:lnTo>
                  <a:lnTo>
                    <a:pt x="171450" y="285750"/>
                  </a:lnTo>
                  <a:lnTo>
                    <a:pt x="266700" y="285750"/>
                  </a:lnTo>
                  <a:lnTo>
                    <a:pt x="266700" y="190500"/>
                  </a:lnTo>
                  <a:lnTo>
                    <a:pt x="304800" y="19050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Freeform 52"/>
            <p:cNvSpPr/>
            <p:nvPr/>
          </p:nvSpPr>
          <p:spPr>
            <a:xfrm>
              <a:off x="7482437" y="1457395"/>
              <a:ext cx="422525" cy="422525"/>
            </a:xfrm>
            <a:custGeom>
              <a:rect l="l" t="t" r="r" b="b"/>
              <a:pathLst>
                <a:path w="323850" h="304800">
                  <a:moveTo>
                    <a:pt x="265490" y="266700"/>
                  </a:moveTo>
                  <a:cubicBezTo>
                    <a:pt x="265490" y="266700"/>
                    <a:pt x="318068" y="266757"/>
                    <a:pt x="325450" y="215313"/>
                  </a:cubicBezTo>
                  <a:cubicBezTo>
                    <a:pt x="328965" y="159058"/>
                    <a:pt x="274625" y="147971"/>
                    <a:pt x="274625" y="147971"/>
                  </a:cubicBezTo>
                  <a:cubicBezTo>
                    <a:pt x="274625" y="147971"/>
                    <a:pt x="280807" y="64694"/>
                    <a:pt x="204511" y="55197"/>
                  </a:cubicBezTo>
                  <a:cubicBezTo>
                    <a:pt x="139122" y="48520"/>
                    <a:pt x="119224" y="109290"/>
                    <a:pt x="119224" y="109290"/>
                  </a:cubicBezTo>
                  <a:cubicBezTo>
                    <a:pt x="119224" y="109290"/>
                    <a:pt x="99527" y="90354"/>
                    <a:pt x="72809" y="105823"/>
                  </a:cubicBezTo>
                  <a:cubicBezTo>
                    <a:pt x="48892" y="120587"/>
                    <a:pt x="53121" y="147618"/>
                    <a:pt x="53121" y="147618"/>
                  </a:cubicBezTo>
                  <a:cubicBezTo>
                    <a:pt x="53121" y="147618"/>
                    <a:pt x="0" y="157944"/>
                    <a:pt x="0" y="212084"/>
                  </a:cubicBezTo>
                  <a:cubicBezTo>
                    <a:pt x="1191" y="266157"/>
                    <a:pt x="57693" y="266700"/>
                    <a:pt x="57693" y="266700"/>
                  </a:cubicBez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3" name="AutoShape 53"/>
          <p:cNvSpPr/>
          <p:nvPr/>
        </p:nvSpPr>
        <p:spPr>
          <a:xfrm>
            <a:off x="5116990" y="4002691"/>
            <a:ext cx="1975009" cy="1975009"/>
          </a:xfrm>
          <a:prstGeom prst="ellipse">
            <a:avLst/>
          </a:prstGeom>
          <a:solidFill>
            <a:srgbClr val="FFFEFE">
              <a:alpha val="0"/>
            </a:srgbClr>
          </a:solidFill>
          <a:ln w="21431">
            <a:solidFill>
              <a:schemeClr val="accent3">
                <a:alpha val="100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4" name="AutoShape 54"/>
          <p:cNvSpPr/>
          <p:nvPr/>
        </p:nvSpPr>
        <p:spPr>
          <a:xfrm>
            <a:off x="8300769" y="4023836"/>
            <a:ext cx="1975009" cy="1972913"/>
          </a:xfrm>
          <a:prstGeom prst="ellipse">
            <a:avLst/>
          </a:prstGeom>
          <a:solidFill>
            <a:srgbClr val="FFFFFF">
              <a:alpha val="0"/>
            </a:srgbClr>
          </a:solidFill>
          <a:ln w="19050">
            <a:solidFill>
              <a:schemeClr val="accent6">
                <a:alpha val="100000"/>
              </a:schemeClr>
            </a:solidFill>
            <a:prstDash val="solid"/>
          </a:ln>
        </p:spPr>
        <p:style>
          <a:lnRef idx="0">
            <a:schemeClr val="accent6"/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5" name="TextBox 55"/>
          <p:cNvSpPr txBox="1"/>
          <p:nvPr/>
        </p:nvSpPr>
        <p:spPr>
          <a:xfrm>
            <a:off x="2060171" y="4450985"/>
            <a:ext cx="1862848" cy="466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4"/>
                </a:solidFill>
                <a:latin typeface="Microsoft Yahei"/>
                <a:ea typeface="Microsoft Yahei"/>
                <a:cs typeface="Microsoft Yahei"/>
              </a:rPr>
              <a:t>变更单号</a:t>
            </a:r>
          </a:p>
        </p:txBody>
      </p:sp>
      <p:sp>
        <p:nvSpPr>
          <p:cNvPr id="56" name="TextBox 56"/>
          <p:cNvSpPr txBox="1"/>
          <p:nvPr/>
        </p:nvSpPr>
        <p:spPr>
          <a:xfrm>
            <a:off x="5200576" y="4450985"/>
            <a:ext cx="1862848" cy="466725"/>
          </a:xfrm>
          <a:prstGeom prst="rect">
            <a:avLst/>
          </a:prstGeom>
        </p:spPr>
        <p:txBody>
          <a:bodyPr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/>
                </a:solidFill>
                <a:latin typeface="Microsoft Yahei"/>
                <a:ea typeface="Microsoft Yahei"/>
                <a:cs typeface="Microsoft Yahei"/>
              </a:rPr>
              <a:t>申请日期</a:t>
            </a:r>
          </a:p>
        </p:txBody>
      </p:sp>
      <p:sp>
        <p:nvSpPr>
          <p:cNvPr id="57" name="TextBox 57"/>
          <p:cNvSpPr txBox="1"/>
          <p:nvPr/>
        </p:nvSpPr>
        <p:spPr>
          <a:xfrm>
            <a:off x="8356850" y="4450985"/>
            <a:ext cx="1862848" cy="466725"/>
          </a:xfrm>
          <a:prstGeom prst="rect">
            <a:avLst/>
          </a:prstGeom>
        </p:spPr>
        <p:txBody>
          <a:bodyPr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4"/>
                </a:solidFill>
                <a:latin typeface="Microsoft Yahei"/>
                <a:ea typeface="Microsoft Yahei"/>
                <a:cs typeface="Microsoft Yahei"/>
              </a:rPr>
              <a:t>设计单位</a:t>
            </a:r>
          </a:p>
        </p:txBody>
      </p:sp>
      <p:sp>
        <p:nvSpPr>
          <p:cNvPr id="58" name="AutoShape 58"/>
          <p:cNvSpPr/>
          <p:nvPr/>
        </p:nvSpPr>
        <p:spPr>
          <a:xfrm>
            <a:off x="8615094" y="4850347"/>
            <a:ext cx="1346359" cy="708660"/>
          </a:xfrm>
          <a:prstGeom prst="rect">
            <a:avLst/>
          </a:prstGeom>
          <a:solidFill>
            <a:srgbClr val="FFFFFF">
              <a:alpha val="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9" name="TextBox 59"/>
          <p:cNvSpPr txBox="1"/>
          <p:nvPr/>
        </p:nvSpPr>
        <p:spPr>
          <a:xfrm>
            <a:off x="2202233" y="4850347"/>
            <a:ext cx="1483930" cy="946140"/>
          </a:xfrm>
          <a:prstGeom prst="rect">
            <a:avLst/>
          </a:prstGeom>
        </p:spPr>
        <p:txBody>
          <a:bodyPr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2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唯一标识本次变更的单号，方便追踪和管理。</a:t>
            </a:r>
          </a:p>
        </p:txBody>
      </p:sp>
      <p:sp>
        <p:nvSpPr>
          <p:cNvPr id="60" name="TextBox 60"/>
          <p:cNvSpPr txBox="1"/>
          <p:nvPr/>
        </p:nvSpPr>
        <p:spPr>
          <a:xfrm>
            <a:off x="5362530" y="4850347"/>
            <a:ext cx="1483930" cy="929437"/>
          </a:xfrm>
          <a:prstGeom prst="rect">
            <a:avLst/>
          </a:prstGeom>
        </p:spPr>
        <p:txBody>
          <a:bodyPr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本次设计变更申请的提交日期。</a:t>
            </a:r>
          </a:p>
        </p:txBody>
      </p:sp>
      <p:sp>
        <p:nvSpPr>
          <p:cNvPr id="61" name="TextBox 61"/>
          <p:cNvSpPr txBox="1"/>
          <p:nvPr/>
        </p:nvSpPr>
        <p:spPr>
          <a:xfrm>
            <a:off x="8546309" y="4850347"/>
            <a:ext cx="1483930" cy="946140"/>
          </a:xfrm>
          <a:prstGeom prst="rect">
            <a:avLst/>
          </a:prstGeom>
        </p:spPr>
        <p:txBody>
          <a:bodyPr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2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负责原设计的设计单位或部门名称。</a:t>
            </a:r>
          </a:p>
        </p:txBody>
      </p:sp>
      <p:sp>
        <p:nvSpPr>
          <p:cNvPr id="62" name="Freeform 62"/>
          <p:cNvSpPr/>
          <p:nvPr/>
        </p:nvSpPr>
        <p:spPr>
          <a:xfrm>
            <a:off x="2710345" y="4111847"/>
            <a:ext cx="386763" cy="386763"/>
          </a:xfrm>
          <a:custGeom>
            <a:rect l="l" t="t" r="r" b="b"/>
            <a:pathLst>
              <a:path w="304800" h="304800">
                <a:moveTo>
                  <a:pt x="60960" y="167640"/>
                </a:moveTo>
                <a:lnTo>
                  <a:pt x="30480" y="167640"/>
                </a:lnTo>
                <a:cubicBezTo>
                  <a:pt x="13649" y="167640"/>
                  <a:pt x="0" y="153991"/>
                  <a:pt x="0" y="137160"/>
                </a:cubicBezTo>
                <a:lnTo>
                  <a:pt x="0" y="137160"/>
                </a:lnTo>
                <a:lnTo>
                  <a:pt x="0" y="76200"/>
                </a:lnTo>
                <a:cubicBezTo>
                  <a:pt x="0" y="59436"/>
                  <a:pt x="13716" y="45720"/>
                  <a:pt x="30480" y="45720"/>
                </a:cubicBezTo>
                <a:lnTo>
                  <a:pt x="60960" y="45720"/>
                </a:lnTo>
                <a:lnTo>
                  <a:pt x="60960" y="15240"/>
                </a:lnTo>
                <a:lnTo>
                  <a:pt x="274320" y="15240"/>
                </a:lnTo>
                <a:lnTo>
                  <a:pt x="274320" y="167640"/>
                </a:lnTo>
                <a:cubicBezTo>
                  <a:pt x="274320" y="201311"/>
                  <a:pt x="247031" y="228600"/>
                  <a:pt x="213360" y="228600"/>
                </a:cubicBezTo>
                <a:lnTo>
                  <a:pt x="213360" y="228600"/>
                </a:lnTo>
                <a:lnTo>
                  <a:pt x="121920" y="228600"/>
                </a:lnTo>
                <a:cubicBezTo>
                  <a:pt x="88249" y="228600"/>
                  <a:pt x="60960" y="201311"/>
                  <a:pt x="60960" y="167640"/>
                </a:cubicBezTo>
                <a:lnTo>
                  <a:pt x="60960" y="167640"/>
                </a:lnTo>
                <a:close/>
                <a:moveTo>
                  <a:pt x="60960" y="137160"/>
                </a:moveTo>
                <a:lnTo>
                  <a:pt x="60960" y="76200"/>
                </a:lnTo>
                <a:lnTo>
                  <a:pt x="30480" y="76200"/>
                </a:lnTo>
                <a:lnTo>
                  <a:pt x="30480" y="137160"/>
                </a:lnTo>
                <a:lnTo>
                  <a:pt x="60960" y="137160"/>
                </a:lnTo>
                <a:close/>
                <a:moveTo>
                  <a:pt x="30480" y="259080"/>
                </a:moveTo>
                <a:lnTo>
                  <a:pt x="30480" y="243840"/>
                </a:lnTo>
                <a:lnTo>
                  <a:pt x="304800" y="243840"/>
                </a:lnTo>
                <a:lnTo>
                  <a:pt x="304800" y="259080"/>
                </a:lnTo>
                <a:lnTo>
                  <a:pt x="243840" y="289560"/>
                </a:lnTo>
                <a:lnTo>
                  <a:pt x="91440" y="289560"/>
                </a:lnTo>
                <a:lnTo>
                  <a:pt x="30480" y="25908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3" name="Freeform 63"/>
          <p:cNvSpPr/>
          <p:nvPr/>
        </p:nvSpPr>
        <p:spPr>
          <a:xfrm>
            <a:off x="5932036" y="4134410"/>
            <a:ext cx="344918" cy="344918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4" name="Freeform 64"/>
          <p:cNvSpPr/>
          <p:nvPr/>
        </p:nvSpPr>
        <p:spPr>
          <a:xfrm>
            <a:off x="9085634" y="4181761"/>
            <a:ext cx="405279" cy="405279"/>
          </a:xfrm>
          <a:custGeom>
            <a:rect l="l" t="t" r="r" b="b"/>
            <a:pathLst>
              <a:path w="304800" h="304800">
                <a:moveTo>
                  <a:pt x="190033" y="152400"/>
                </a:moveTo>
                <a:cubicBezTo>
                  <a:pt x="190033" y="90992"/>
                  <a:pt x="221771" y="56493"/>
                  <a:pt x="221771" y="56493"/>
                </a:cubicBezTo>
                <a:cubicBezTo>
                  <a:pt x="221771" y="56493"/>
                  <a:pt x="193758" y="33766"/>
                  <a:pt x="151924" y="33766"/>
                </a:cubicBezTo>
                <a:cubicBezTo>
                  <a:pt x="110090" y="33766"/>
                  <a:pt x="82067" y="56512"/>
                  <a:pt x="82067" y="56512"/>
                </a:cubicBezTo>
                <a:cubicBezTo>
                  <a:pt x="82067" y="56512"/>
                  <a:pt x="114376" y="82753"/>
                  <a:pt x="114376" y="152400"/>
                </a:cubicBezTo>
                <a:cubicBezTo>
                  <a:pt x="114376" y="219608"/>
                  <a:pt x="81858" y="248145"/>
                  <a:pt x="81858" y="248145"/>
                </a:cubicBezTo>
                <a:cubicBezTo>
                  <a:pt x="81858" y="248145"/>
                  <a:pt x="115662" y="271034"/>
                  <a:pt x="151924" y="271034"/>
                </a:cubicBezTo>
                <a:cubicBezTo>
                  <a:pt x="189043" y="271034"/>
                  <a:pt x="221799" y="248269"/>
                  <a:pt x="221799" y="248269"/>
                </a:cubicBezTo>
                <a:cubicBezTo>
                  <a:pt x="221799" y="248269"/>
                  <a:pt x="190033" y="218503"/>
                  <a:pt x="190033" y="152400"/>
                </a:cubicBezTo>
                <a:close/>
                <a:moveTo>
                  <a:pt x="74095" y="62789"/>
                </a:moveTo>
                <a:cubicBezTo>
                  <a:pt x="74095" y="62789"/>
                  <a:pt x="34633" y="86839"/>
                  <a:pt x="34633" y="152800"/>
                </a:cubicBezTo>
                <a:cubicBezTo>
                  <a:pt x="34633" y="218751"/>
                  <a:pt x="74533" y="240335"/>
                  <a:pt x="74533" y="240335"/>
                </a:cubicBezTo>
                <a:cubicBezTo>
                  <a:pt x="74533" y="240335"/>
                  <a:pt x="103613" y="218742"/>
                  <a:pt x="103613" y="152800"/>
                </a:cubicBezTo>
                <a:cubicBezTo>
                  <a:pt x="103613" y="86839"/>
                  <a:pt x="74095" y="62789"/>
                  <a:pt x="74095" y="62789"/>
                </a:cubicBezTo>
                <a:close/>
                <a:moveTo>
                  <a:pt x="229753" y="64570"/>
                </a:moveTo>
                <a:cubicBezTo>
                  <a:pt x="229753" y="64570"/>
                  <a:pt x="200244" y="86839"/>
                  <a:pt x="200244" y="152800"/>
                </a:cubicBezTo>
                <a:cubicBezTo>
                  <a:pt x="200244" y="218751"/>
                  <a:pt x="229305" y="240335"/>
                  <a:pt x="229305" y="240335"/>
                </a:cubicBezTo>
                <a:cubicBezTo>
                  <a:pt x="229305" y="240335"/>
                  <a:pt x="270158" y="218742"/>
                  <a:pt x="270158" y="152800"/>
                </a:cubicBezTo>
                <a:cubicBezTo>
                  <a:pt x="270158" y="86839"/>
                  <a:pt x="229753" y="64570"/>
                  <a:pt x="229753" y="6457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2076105" y="2148223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TextBox 3"/>
          <p:cNvSpPr txBox="1"/>
          <p:nvPr/>
        </p:nvSpPr>
        <p:spPr>
          <a:xfrm>
            <a:off x="2130122" y="1133367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变更原因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67265" y="1629392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说明本次设计变更的原因和必要性，如客户需求变更、设计缺陷修正等。</a:t>
            </a:r>
          </a:p>
        </p:txBody>
      </p:sp>
      <p:sp>
        <p:nvSpPr>
          <p:cNvPr id="5" name="AutoShape 5"/>
          <p:cNvSpPr/>
          <p:nvPr/>
        </p:nvSpPr>
        <p:spPr>
          <a:xfrm rot="2700000">
            <a:off x="869478" y="1627599"/>
            <a:ext cx="1044352" cy="1044352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106151" y="1893154"/>
            <a:ext cx="513241" cy="513241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2454057" y="3429801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8" name="TextBox 8"/>
          <p:cNvSpPr txBox="1"/>
          <p:nvPr/>
        </p:nvSpPr>
        <p:spPr>
          <a:xfrm>
            <a:off x="2508074" y="2414945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变更范围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545217" y="2910971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详细描述本次变更涉及的范围，包括哪些部分或系统受到影响。</a:t>
            </a:r>
          </a:p>
        </p:txBody>
      </p:sp>
      <p:sp>
        <p:nvSpPr>
          <p:cNvPr id="10" name="AutoShape 10"/>
          <p:cNvSpPr/>
          <p:nvPr/>
        </p:nvSpPr>
        <p:spPr>
          <a:xfrm rot="2700000">
            <a:off x="1247430" y="2909177"/>
            <a:ext cx="1044352" cy="1044352"/>
          </a:xfrm>
          <a:prstGeom prst="teardrop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2076105" y="4711380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2130122" y="369652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变更内容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167265" y="4192549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具体阐述本次变更的内容，包括修改、增加或删除的部分。</a:t>
            </a:r>
          </a:p>
        </p:txBody>
      </p:sp>
      <p:sp>
        <p:nvSpPr>
          <p:cNvPr id="14" name="AutoShape 14"/>
          <p:cNvSpPr/>
          <p:nvPr/>
        </p:nvSpPr>
        <p:spPr>
          <a:xfrm rot="2700000">
            <a:off x="869478" y="4190755"/>
            <a:ext cx="1044352" cy="1044352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5" name="Connector 15"/>
          <p:cNvCxnSpPr/>
          <p:nvPr/>
        </p:nvCxnSpPr>
        <p:spPr>
          <a:xfrm>
            <a:off x="2454057" y="5992957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TextBox 16"/>
          <p:cNvSpPr txBox="1"/>
          <p:nvPr/>
        </p:nvSpPr>
        <p:spPr>
          <a:xfrm>
            <a:off x="2508074" y="4978101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变更结果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45217" y="5474127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简要说明变更后的效果或预期结果。</a:t>
            </a:r>
          </a:p>
        </p:txBody>
      </p:sp>
      <p:sp>
        <p:nvSpPr>
          <p:cNvPr id="18" name="AutoShape 18"/>
          <p:cNvSpPr/>
          <p:nvPr/>
        </p:nvSpPr>
        <p:spPr>
          <a:xfrm rot="2700000">
            <a:off x="1247430" y="5472333"/>
            <a:ext cx="1044352" cy="1044352"/>
          </a:xfrm>
          <a:prstGeom prst="teardrop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 rot="-2700000">
            <a:off x="1437430" y="3136214"/>
            <a:ext cx="604615" cy="604615"/>
          </a:xfrm>
          <a:custGeom>
            <a:rect l="l" t="t" r="r" b="b"/>
            <a:pathLst>
              <a:path w="304800" h="304800">
                <a:moveTo>
                  <a:pt x="222609" y="281264"/>
                </a:moveTo>
                <a:cubicBezTo>
                  <a:pt x="222609" y="281264"/>
                  <a:pt x="225800" y="262099"/>
                  <a:pt x="206121" y="238696"/>
                </a:cubicBezTo>
                <a:cubicBezTo>
                  <a:pt x="225276" y="184966"/>
                  <a:pt x="227933" y="136036"/>
                  <a:pt x="227933" y="136036"/>
                </a:cubicBezTo>
                <a:cubicBezTo>
                  <a:pt x="227933" y="136036"/>
                  <a:pt x="267300" y="145085"/>
                  <a:pt x="267300" y="183909"/>
                </a:cubicBezTo>
                <a:cubicBezTo>
                  <a:pt x="267291" y="250403"/>
                  <a:pt x="222609" y="281264"/>
                  <a:pt x="222609" y="281264"/>
                </a:cubicBezTo>
                <a:close/>
                <a:moveTo>
                  <a:pt x="114100" y="257918"/>
                </a:moveTo>
                <a:cubicBezTo>
                  <a:pt x="114100" y="257918"/>
                  <a:pt x="87735" y="173307"/>
                  <a:pt x="87735" y="138208"/>
                </a:cubicBezTo>
                <a:cubicBezTo>
                  <a:pt x="87735" y="122415"/>
                  <a:pt x="89516" y="108366"/>
                  <a:pt x="92288" y="95612"/>
                </a:cubicBezTo>
                <a:lnTo>
                  <a:pt x="212398" y="95612"/>
                </a:lnTo>
                <a:cubicBezTo>
                  <a:pt x="215189" y="108375"/>
                  <a:pt x="216980" y="122434"/>
                  <a:pt x="216980" y="138217"/>
                </a:cubicBezTo>
                <a:cubicBezTo>
                  <a:pt x="216980" y="172784"/>
                  <a:pt x="190691" y="257918"/>
                  <a:pt x="190691" y="257918"/>
                </a:cubicBezTo>
                <a:lnTo>
                  <a:pt x="114100" y="257918"/>
                </a:lnTo>
                <a:close/>
                <a:moveTo>
                  <a:pt x="152305" y="114957"/>
                </a:moveTo>
                <a:cubicBezTo>
                  <a:pt x="138798" y="114957"/>
                  <a:pt x="127845" y="125911"/>
                  <a:pt x="127845" y="139427"/>
                </a:cubicBezTo>
                <a:cubicBezTo>
                  <a:pt x="127845" y="152933"/>
                  <a:pt x="138798" y="163897"/>
                  <a:pt x="152305" y="163897"/>
                </a:cubicBezTo>
                <a:cubicBezTo>
                  <a:pt x="165811" y="163897"/>
                  <a:pt x="176774" y="152943"/>
                  <a:pt x="176774" y="139427"/>
                </a:cubicBezTo>
                <a:cubicBezTo>
                  <a:pt x="176784" y="125911"/>
                  <a:pt x="165821" y="114957"/>
                  <a:pt x="152305" y="114957"/>
                </a:cubicBezTo>
                <a:close/>
                <a:moveTo>
                  <a:pt x="147047" y="5677"/>
                </a:moveTo>
                <a:lnTo>
                  <a:pt x="147047" y="-27642"/>
                </a:lnTo>
                <a:lnTo>
                  <a:pt x="156572" y="-27642"/>
                </a:lnTo>
                <a:lnTo>
                  <a:pt x="156572" y="4829"/>
                </a:lnTo>
                <a:cubicBezTo>
                  <a:pt x="167459" y="12754"/>
                  <a:pt x="196920" y="37957"/>
                  <a:pt x="210245" y="86506"/>
                </a:cubicBezTo>
                <a:lnTo>
                  <a:pt x="94421" y="86506"/>
                </a:lnTo>
                <a:cubicBezTo>
                  <a:pt x="107299" y="39291"/>
                  <a:pt x="135341" y="14364"/>
                  <a:pt x="147047" y="5677"/>
                </a:cubicBezTo>
                <a:close/>
                <a:moveTo>
                  <a:pt x="82191" y="281264"/>
                </a:moveTo>
                <a:cubicBezTo>
                  <a:pt x="82191" y="281264"/>
                  <a:pt x="37509" y="250403"/>
                  <a:pt x="37509" y="183909"/>
                </a:cubicBezTo>
                <a:cubicBezTo>
                  <a:pt x="37509" y="145085"/>
                  <a:pt x="76876" y="136036"/>
                  <a:pt x="76876" y="136036"/>
                </a:cubicBezTo>
                <a:cubicBezTo>
                  <a:pt x="76876" y="136036"/>
                  <a:pt x="79534" y="184966"/>
                  <a:pt x="98679" y="238697"/>
                </a:cubicBezTo>
                <a:cubicBezTo>
                  <a:pt x="78991" y="262109"/>
                  <a:pt x="82191" y="281264"/>
                  <a:pt x="82191" y="281264"/>
                </a:cubicBezTo>
                <a:close/>
                <a:moveTo>
                  <a:pt x="168507" y="286179"/>
                </a:moveTo>
                <a:lnTo>
                  <a:pt x="160525" y="278197"/>
                </a:lnTo>
                <a:lnTo>
                  <a:pt x="152019" y="304800"/>
                </a:lnTo>
                <a:lnTo>
                  <a:pt x="141903" y="278197"/>
                </a:lnTo>
                <a:lnTo>
                  <a:pt x="134988" y="292017"/>
                </a:lnTo>
                <a:lnTo>
                  <a:pt x="124873" y="267014"/>
                </a:lnTo>
                <a:lnTo>
                  <a:pt x="179661" y="267014"/>
                </a:lnTo>
                <a:lnTo>
                  <a:pt x="168507" y="28617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1103936" y="4387558"/>
            <a:ext cx="575435" cy="575435"/>
          </a:xfrm>
          <a:custGeom>
            <a:rect l="l" t="t" r="r" b="b"/>
            <a:pathLst>
              <a:path w="304800" h="304800">
                <a:moveTo>
                  <a:pt x="304800" y="180975"/>
                </a:moveTo>
                <a:lnTo>
                  <a:pt x="247650" y="123825"/>
                </a:lnTo>
                <a:lnTo>
                  <a:pt x="247650" y="38100"/>
                </a:lnTo>
                <a:lnTo>
                  <a:pt x="209550" y="38100"/>
                </a:lnTo>
                <a:lnTo>
                  <a:pt x="209550" y="85725"/>
                </a:lnTo>
                <a:lnTo>
                  <a:pt x="152400" y="28575"/>
                </a:lnTo>
                <a:lnTo>
                  <a:pt x="0" y="180975"/>
                </a:lnTo>
                <a:lnTo>
                  <a:pt x="0" y="190500"/>
                </a:lnTo>
                <a:lnTo>
                  <a:pt x="38100" y="190500"/>
                </a:lnTo>
                <a:lnTo>
                  <a:pt x="38100" y="285750"/>
                </a:lnTo>
                <a:lnTo>
                  <a:pt x="133350" y="285750"/>
                </a:lnTo>
                <a:lnTo>
                  <a:pt x="133350" y="228600"/>
                </a:lnTo>
                <a:lnTo>
                  <a:pt x="171450" y="228600"/>
                </a:lnTo>
                <a:lnTo>
                  <a:pt x="171450" y="285750"/>
                </a:lnTo>
                <a:lnTo>
                  <a:pt x="266700" y="285750"/>
                </a:lnTo>
                <a:lnTo>
                  <a:pt x="266700" y="190500"/>
                </a:lnTo>
                <a:lnTo>
                  <a:pt x="304800" y="1905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1532320" y="5719567"/>
            <a:ext cx="474573" cy="474573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变更内容描述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778786" y="3346403"/>
            <a:ext cx="2702514" cy="2702514"/>
          </a:xfrm>
          <a:prstGeom prst="donut">
            <a:avLst>
              <a:gd name="adj" fmla="val 6114"/>
            </a:avLst>
          </a:prstGeom>
          <a:solidFill>
            <a:schemeClr val="accent1">
              <a:lumMod val="75000"/>
              <a:alpha val="24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511044" y="2788639"/>
            <a:ext cx="1219200" cy="121920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5740703" y="3074788"/>
            <a:ext cx="778679" cy="778679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3869496" y="1257010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原设计图纸或文件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177126" y="1812889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提供原设计的图纸或文件，以便对照和参考。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064328" y="4532679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其他相关附件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8064328" y="5088557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如有其他与本次变更相关的附件，如计算书、分析报告等，也应一并提供。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-279124" y="4532679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变更后图纸或文件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336137" y="5088557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提供变更后的图纸或文件，展示变更后的具体内容和效果。</a:t>
            </a:r>
          </a:p>
        </p:txBody>
      </p:sp>
      <p:sp>
        <p:nvSpPr>
          <p:cNvPr id="11" name="AutoShape 11"/>
          <p:cNvSpPr/>
          <p:nvPr/>
        </p:nvSpPr>
        <p:spPr>
          <a:xfrm>
            <a:off x="4521503" y="4625262"/>
            <a:ext cx="1219200" cy="121920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599104" y="4625262"/>
            <a:ext cx="1219200" cy="1219200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 rot="-2700000">
            <a:off x="4825398" y="4929157"/>
            <a:ext cx="611410" cy="611410"/>
          </a:xfrm>
          <a:custGeom>
            <a:rect l="l" t="t" r="r" b="b"/>
            <a:pathLst>
              <a:path w="304800" h="304800">
                <a:moveTo>
                  <a:pt x="222609" y="281264"/>
                </a:moveTo>
                <a:cubicBezTo>
                  <a:pt x="222609" y="281264"/>
                  <a:pt x="225800" y="262099"/>
                  <a:pt x="206121" y="238696"/>
                </a:cubicBezTo>
                <a:cubicBezTo>
                  <a:pt x="225276" y="184966"/>
                  <a:pt x="227933" y="136036"/>
                  <a:pt x="227933" y="136036"/>
                </a:cubicBezTo>
                <a:cubicBezTo>
                  <a:pt x="227933" y="136036"/>
                  <a:pt x="267300" y="145085"/>
                  <a:pt x="267300" y="183909"/>
                </a:cubicBezTo>
                <a:cubicBezTo>
                  <a:pt x="267291" y="250403"/>
                  <a:pt x="222609" y="281264"/>
                  <a:pt x="222609" y="281264"/>
                </a:cubicBezTo>
                <a:close/>
                <a:moveTo>
                  <a:pt x="114100" y="257918"/>
                </a:moveTo>
                <a:cubicBezTo>
                  <a:pt x="114100" y="257918"/>
                  <a:pt x="87735" y="173307"/>
                  <a:pt x="87735" y="138208"/>
                </a:cubicBezTo>
                <a:cubicBezTo>
                  <a:pt x="87735" y="122415"/>
                  <a:pt x="89516" y="108366"/>
                  <a:pt x="92288" y="95612"/>
                </a:cubicBezTo>
                <a:lnTo>
                  <a:pt x="212398" y="95612"/>
                </a:lnTo>
                <a:cubicBezTo>
                  <a:pt x="215189" y="108375"/>
                  <a:pt x="216980" y="122434"/>
                  <a:pt x="216980" y="138217"/>
                </a:cubicBezTo>
                <a:cubicBezTo>
                  <a:pt x="216980" y="172784"/>
                  <a:pt x="190691" y="257918"/>
                  <a:pt x="190691" y="257918"/>
                </a:cubicBezTo>
                <a:lnTo>
                  <a:pt x="114100" y="257918"/>
                </a:lnTo>
                <a:close/>
                <a:moveTo>
                  <a:pt x="152305" y="114957"/>
                </a:moveTo>
                <a:cubicBezTo>
                  <a:pt x="138798" y="114957"/>
                  <a:pt x="127845" y="125911"/>
                  <a:pt x="127845" y="139427"/>
                </a:cubicBezTo>
                <a:cubicBezTo>
                  <a:pt x="127845" y="152933"/>
                  <a:pt x="138798" y="163897"/>
                  <a:pt x="152305" y="163897"/>
                </a:cubicBezTo>
                <a:cubicBezTo>
                  <a:pt x="165811" y="163897"/>
                  <a:pt x="176774" y="152943"/>
                  <a:pt x="176774" y="139427"/>
                </a:cubicBezTo>
                <a:cubicBezTo>
                  <a:pt x="176784" y="125911"/>
                  <a:pt x="165821" y="114957"/>
                  <a:pt x="152305" y="114957"/>
                </a:cubicBezTo>
                <a:close/>
                <a:moveTo>
                  <a:pt x="147047" y="5677"/>
                </a:moveTo>
                <a:lnTo>
                  <a:pt x="147047" y="-27642"/>
                </a:lnTo>
                <a:lnTo>
                  <a:pt x="156572" y="-27642"/>
                </a:lnTo>
                <a:lnTo>
                  <a:pt x="156572" y="4829"/>
                </a:lnTo>
                <a:cubicBezTo>
                  <a:pt x="167459" y="12754"/>
                  <a:pt x="196920" y="37957"/>
                  <a:pt x="210245" y="86506"/>
                </a:cubicBezTo>
                <a:lnTo>
                  <a:pt x="94421" y="86506"/>
                </a:lnTo>
                <a:cubicBezTo>
                  <a:pt x="107299" y="39291"/>
                  <a:pt x="135341" y="14364"/>
                  <a:pt x="147047" y="5677"/>
                </a:cubicBezTo>
                <a:close/>
                <a:moveTo>
                  <a:pt x="82191" y="281264"/>
                </a:moveTo>
                <a:cubicBezTo>
                  <a:pt x="82191" y="281264"/>
                  <a:pt x="37509" y="250403"/>
                  <a:pt x="37509" y="183909"/>
                </a:cubicBezTo>
                <a:cubicBezTo>
                  <a:pt x="37509" y="145085"/>
                  <a:pt x="76876" y="136036"/>
                  <a:pt x="76876" y="136036"/>
                </a:cubicBezTo>
                <a:cubicBezTo>
                  <a:pt x="76876" y="136036"/>
                  <a:pt x="79534" y="184966"/>
                  <a:pt x="98679" y="238697"/>
                </a:cubicBezTo>
                <a:cubicBezTo>
                  <a:pt x="78991" y="262109"/>
                  <a:pt x="82191" y="281264"/>
                  <a:pt x="82191" y="281264"/>
                </a:cubicBezTo>
                <a:close/>
                <a:moveTo>
                  <a:pt x="168507" y="286179"/>
                </a:moveTo>
                <a:lnTo>
                  <a:pt x="160525" y="278197"/>
                </a:lnTo>
                <a:lnTo>
                  <a:pt x="152019" y="304800"/>
                </a:lnTo>
                <a:lnTo>
                  <a:pt x="141903" y="278197"/>
                </a:lnTo>
                <a:lnTo>
                  <a:pt x="134988" y="292017"/>
                </a:lnTo>
                <a:lnTo>
                  <a:pt x="124873" y="267014"/>
                </a:lnTo>
                <a:lnTo>
                  <a:pt x="179661" y="267014"/>
                </a:lnTo>
                <a:lnTo>
                  <a:pt x="168507" y="28617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6933514" y="4923096"/>
            <a:ext cx="550379" cy="550379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相关图纸或文件附件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218874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267642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审核要求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575272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说明本次设计变更需要经过哪些审核流程，以及审核的标准和要求。</a:t>
            </a:r>
          </a:p>
        </p:txBody>
      </p:sp>
      <p:sp>
        <p:nvSpPr>
          <p:cNvPr id="5" name="AutoShape 5"/>
          <p:cNvSpPr/>
          <p:nvPr/>
        </p:nvSpPr>
        <p:spPr>
          <a:xfrm rot="2700000">
            <a:off x="3139895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3264136" y="1220082"/>
            <a:ext cx="542436" cy="530244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 flipV="1">
            <a:off x="6220648" y="2346968"/>
            <a:ext cx="0" cy="3305393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triangle" w="lg" len="lg"/>
            <a:tailEnd type="triangle" w="lg" len="lg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8" name="Connector 8"/>
          <p:cNvCxnSpPr/>
          <p:nvPr/>
        </p:nvCxnSpPr>
        <p:spPr>
          <a:xfrm>
            <a:off x="4684480" y="3999665"/>
            <a:ext cx="3072335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triangle" w="lg" len="lg"/>
            <a:tailEnd type="triangle" w="lg" len="lg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9" name="AutoShape 9"/>
          <p:cNvSpPr/>
          <p:nvPr/>
        </p:nvSpPr>
        <p:spPr>
          <a:xfrm>
            <a:off x="6589461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6638230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实施要求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945860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阐述实施本次设计变更的具体要求和步骤，包括时间、人员、资源等方面的安排。</a:t>
            </a:r>
          </a:p>
        </p:txBody>
      </p:sp>
      <p:sp>
        <p:nvSpPr>
          <p:cNvPr id="12" name="AutoShape 12"/>
          <p:cNvSpPr/>
          <p:nvPr/>
        </p:nvSpPr>
        <p:spPr>
          <a:xfrm rot="2700000">
            <a:off x="8510482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218874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1267642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风险提示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575272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如本次变更可能存在的风险或问题，应进行提前预警和说明。</a:t>
            </a:r>
          </a:p>
        </p:txBody>
      </p:sp>
      <p:sp>
        <p:nvSpPr>
          <p:cNvPr id="16" name="AutoShape 16"/>
          <p:cNvSpPr/>
          <p:nvPr/>
        </p:nvSpPr>
        <p:spPr>
          <a:xfrm rot="2700000">
            <a:off x="3139895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589461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6638230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其他注意事项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945860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如有其他需要特别注意的事项或要求，也应在此进行说明。</a:t>
            </a:r>
          </a:p>
        </p:txBody>
      </p:sp>
      <p:sp>
        <p:nvSpPr>
          <p:cNvPr id="20" name="AutoShape 20"/>
          <p:cNvSpPr/>
          <p:nvPr/>
        </p:nvSpPr>
        <p:spPr>
          <a:xfrm rot="2700000">
            <a:off x="8510482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8672065" y="1195698"/>
            <a:ext cx="492903" cy="492903"/>
          </a:xfrm>
          <a:custGeom>
            <a:rect l="l" t="t" r="r" b="b"/>
            <a:pathLst>
              <a:path w="304800" h="304800">
                <a:moveTo>
                  <a:pt x="264633" y="75590"/>
                </a:moveTo>
                <a:cubicBezTo>
                  <a:pt x="273768" y="97622"/>
                  <a:pt x="269415" y="123920"/>
                  <a:pt x="251498" y="141837"/>
                </a:cubicBezTo>
                <a:cubicBezTo>
                  <a:pt x="231772" y="161563"/>
                  <a:pt x="201959" y="164649"/>
                  <a:pt x="178784" y="151571"/>
                </a:cubicBezTo>
                <a:lnTo>
                  <a:pt x="162030" y="169869"/>
                </a:lnTo>
                <a:lnTo>
                  <a:pt x="173984" y="181870"/>
                </a:lnTo>
                <a:lnTo>
                  <a:pt x="181127" y="174727"/>
                </a:lnTo>
                <a:cubicBezTo>
                  <a:pt x="184775" y="171069"/>
                  <a:pt x="190700" y="171069"/>
                  <a:pt x="194348" y="174727"/>
                </a:cubicBezTo>
                <a:lnTo>
                  <a:pt x="252279" y="233248"/>
                </a:lnTo>
                <a:cubicBezTo>
                  <a:pt x="255937" y="236896"/>
                  <a:pt x="255937" y="242821"/>
                  <a:pt x="252279" y="246469"/>
                </a:cubicBezTo>
                <a:lnTo>
                  <a:pt x="225838" y="272910"/>
                </a:lnTo>
                <a:cubicBezTo>
                  <a:pt x="222190" y="276568"/>
                  <a:pt x="216265" y="276568"/>
                  <a:pt x="212617" y="272910"/>
                </a:cubicBezTo>
                <a:lnTo>
                  <a:pt x="154686" y="214389"/>
                </a:lnTo>
                <a:cubicBezTo>
                  <a:pt x="151028" y="210741"/>
                  <a:pt x="151028" y="204816"/>
                  <a:pt x="154686" y="201168"/>
                </a:cubicBezTo>
                <a:lnTo>
                  <a:pt x="161211" y="194643"/>
                </a:lnTo>
                <a:lnTo>
                  <a:pt x="149819" y="183223"/>
                </a:lnTo>
                <a:lnTo>
                  <a:pt x="69704" y="270748"/>
                </a:lnTo>
                <a:cubicBezTo>
                  <a:pt x="62398" y="278054"/>
                  <a:pt x="50559" y="278054"/>
                  <a:pt x="43263" y="270748"/>
                </a:cubicBezTo>
                <a:lnTo>
                  <a:pt x="36652" y="264138"/>
                </a:lnTo>
                <a:cubicBezTo>
                  <a:pt x="29347" y="256832"/>
                  <a:pt x="29347" y="244993"/>
                  <a:pt x="36652" y="237696"/>
                </a:cubicBezTo>
                <a:lnTo>
                  <a:pt x="127921" y="161258"/>
                </a:lnTo>
                <a:lnTo>
                  <a:pt x="67304" y="100479"/>
                </a:lnTo>
                <a:lnTo>
                  <a:pt x="48158" y="100470"/>
                </a:lnTo>
                <a:lnTo>
                  <a:pt x="26003" y="64846"/>
                </a:lnTo>
                <a:lnTo>
                  <a:pt x="43834" y="46987"/>
                </a:lnTo>
                <a:lnTo>
                  <a:pt x="80267" y="69285"/>
                </a:lnTo>
                <a:lnTo>
                  <a:pt x="80505" y="88030"/>
                </a:lnTo>
                <a:lnTo>
                  <a:pt x="141827" y="149590"/>
                </a:lnTo>
                <a:lnTo>
                  <a:pt x="159668" y="134655"/>
                </a:lnTo>
                <a:cubicBezTo>
                  <a:pt x="142227" y="110881"/>
                  <a:pt x="144047" y="77391"/>
                  <a:pt x="165535" y="55902"/>
                </a:cubicBezTo>
                <a:cubicBezTo>
                  <a:pt x="183366" y="38071"/>
                  <a:pt x="209521" y="33642"/>
                  <a:pt x="231496" y="42605"/>
                </a:cubicBezTo>
                <a:lnTo>
                  <a:pt x="192215" y="81344"/>
                </a:lnTo>
                <a:lnTo>
                  <a:pt x="225276" y="114405"/>
                </a:lnTo>
                <a:lnTo>
                  <a:pt x="264633" y="75590"/>
                </a:lnTo>
                <a:close/>
                <a:moveTo>
                  <a:pt x="58579" y="247021"/>
                </a:moveTo>
                <a:cubicBezTo>
                  <a:pt x="54931" y="243373"/>
                  <a:pt x="49016" y="243373"/>
                  <a:pt x="45358" y="247021"/>
                </a:cubicBezTo>
                <a:cubicBezTo>
                  <a:pt x="41700" y="250679"/>
                  <a:pt x="41700" y="256594"/>
                  <a:pt x="45358" y="260252"/>
                </a:cubicBezTo>
                <a:cubicBezTo>
                  <a:pt x="49016" y="263900"/>
                  <a:pt x="54931" y="263900"/>
                  <a:pt x="58579" y="260252"/>
                </a:cubicBezTo>
                <a:cubicBezTo>
                  <a:pt x="62236" y="256584"/>
                  <a:pt x="62236" y="250669"/>
                  <a:pt x="58579" y="24702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3297145" y="4016916"/>
            <a:ext cx="476417" cy="476417"/>
          </a:xfrm>
          <a:custGeom>
            <a:rect l="l" t="t" r="r" b="b"/>
            <a:pathLst>
              <a:path w="304800" h="304800">
                <a:moveTo>
                  <a:pt x="213360" y="76200"/>
                </a:moveTo>
                <a:lnTo>
                  <a:pt x="243840" y="76200"/>
                </a:lnTo>
                <a:lnTo>
                  <a:pt x="243840" y="289560"/>
                </a:lnTo>
                <a:lnTo>
                  <a:pt x="60960" y="289560"/>
                </a:lnTo>
                <a:lnTo>
                  <a:pt x="60960" y="76200"/>
                </a:lnTo>
                <a:lnTo>
                  <a:pt x="91440" y="76200"/>
                </a:lnTo>
                <a:lnTo>
                  <a:pt x="91440" y="60960"/>
                </a:lnTo>
                <a:cubicBezTo>
                  <a:pt x="91440" y="44129"/>
                  <a:pt x="105089" y="30480"/>
                  <a:pt x="121920" y="30480"/>
                </a:cubicBezTo>
                <a:lnTo>
                  <a:pt x="121920" y="30480"/>
                </a:lnTo>
                <a:lnTo>
                  <a:pt x="182880" y="30480"/>
                </a:lnTo>
                <a:cubicBezTo>
                  <a:pt x="199711" y="30480"/>
                  <a:pt x="213360" y="44129"/>
                  <a:pt x="213360" y="60960"/>
                </a:cubicBezTo>
                <a:lnTo>
                  <a:pt x="213360" y="60960"/>
                </a:lnTo>
                <a:lnTo>
                  <a:pt x="213360" y="76200"/>
                </a:lnTo>
                <a:close/>
                <a:moveTo>
                  <a:pt x="259080" y="76200"/>
                </a:moveTo>
                <a:lnTo>
                  <a:pt x="274320" y="76200"/>
                </a:lnTo>
                <a:cubicBezTo>
                  <a:pt x="291151" y="76200"/>
                  <a:pt x="304800" y="89849"/>
                  <a:pt x="304800" y="106680"/>
                </a:cubicBezTo>
                <a:lnTo>
                  <a:pt x="304800" y="106680"/>
                </a:lnTo>
                <a:lnTo>
                  <a:pt x="304800" y="259080"/>
                </a:lnTo>
                <a:cubicBezTo>
                  <a:pt x="304800" y="275911"/>
                  <a:pt x="291151" y="289560"/>
                  <a:pt x="274320" y="289560"/>
                </a:cubicBezTo>
                <a:lnTo>
                  <a:pt x="274320" y="289560"/>
                </a:lnTo>
                <a:lnTo>
                  <a:pt x="259080" y="289560"/>
                </a:lnTo>
                <a:lnTo>
                  <a:pt x="259080" y="76200"/>
                </a:lnTo>
                <a:close/>
                <a:moveTo>
                  <a:pt x="45720" y="76200"/>
                </a:moveTo>
                <a:lnTo>
                  <a:pt x="45720" y="289560"/>
                </a:lnTo>
                <a:lnTo>
                  <a:pt x="30480" y="289560"/>
                </a:lnTo>
                <a:cubicBezTo>
                  <a:pt x="13649" y="289560"/>
                  <a:pt x="0" y="275911"/>
                  <a:pt x="0" y="259080"/>
                </a:cubicBezTo>
                <a:lnTo>
                  <a:pt x="0" y="259080"/>
                </a:lnTo>
                <a:lnTo>
                  <a:pt x="0" y="106680"/>
                </a:lnTo>
                <a:cubicBezTo>
                  <a:pt x="0" y="89916"/>
                  <a:pt x="13716" y="76200"/>
                  <a:pt x="30480" y="76200"/>
                </a:cubicBezTo>
                <a:lnTo>
                  <a:pt x="45720" y="76200"/>
                </a:lnTo>
                <a:close/>
                <a:moveTo>
                  <a:pt x="121920" y="60960"/>
                </a:moveTo>
                <a:lnTo>
                  <a:pt x="121920" y="76200"/>
                </a:lnTo>
                <a:lnTo>
                  <a:pt x="182880" y="76200"/>
                </a:lnTo>
                <a:lnTo>
                  <a:pt x="182880" y="60960"/>
                </a:lnTo>
                <a:lnTo>
                  <a:pt x="12192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8651974" y="4016916"/>
            <a:ext cx="507934" cy="507934"/>
          </a:xfrm>
          <a:custGeom>
            <a:rect l="l" t="t" r="r" b="b"/>
            <a:pathLst>
              <a:path w="304800" h="304800">
                <a:moveTo>
                  <a:pt x="261518" y="97841"/>
                </a:moveTo>
                <a:cubicBezTo>
                  <a:pt x="249460" y="74143"/>
                  <a:pt x="230657" y="55340"/>
                  <a:pt x="207655" y="43605"/>
                </a:cubicBezTo>
                <a:lnTo>
                  <a:pt x="206959" y="43282"/>
                </a:lnTo>
                <a:lnTo>
                  <a:pt x="186538" y="84277"/>
                </a:lnTo>
                <a:cubicBezTo>
                  <a:pt x="201292" y="91802"/>
                  <a:pt x="212998" y="103508"/>
                  <a:pt x="220323" y="117834"/>
                </a:cubicBezTo>
                <a:lnTo>
                  <a:pt x="220523" y="118262"/>
                </a:lnTo>
                <a:lnTo>
                  <a:pt x="261518" y="97841"/>
                </a:lnTo>
                <a:close/>
                <a:moveTo>
                  <a:pt x="261518" y="206959"/>
                </a:moveTo>
                <a:lnTo>
                  <a:pt x="220523" y="186538"/>
                </a:lnTo>
                <a:cubicBezTo>
                  <a:pt x="212998" y="201292"/>
                  <a:pt x="201292" y="212998"/>
                  <a:pt x="186966" y="220323"/>
                </a:cubicBezTo>
                <a:lnTo>
                  <a:pt x="186538" y="220523"/>
                </a:lnTo>
                <a:lnTo>
                  <a:pt x="206959" y="261518"/>
                </a:lnTo>
                <a:cubicBezTo>
                  <a:pt x="230657" y="249460"/>
                  <a:pt x="249460" y="230657"/>
                  <a:pt x="261195" y="207655"/>
                </a:cubicBezTo>
                <a:lnTo>
                  <a:pt x="261518" y="206959"/>
                </a:lnTo>
                <a:close/>
                <a:moveTo>
                  <a:pt x="97841" y="43282"/>
                </a:moveTo>
                <a:cubicBezTo>
                  <a:pt x="74143" y="55340"/>
                  <a:pt x="55340" y="74143"/>
                  <a:pt x="43605" y="97145"/>
                </a:cubicBezTo>
                <a:lnTo>
                  <a:pt x="43282" y="97841"/>
                </a:lnTo>
                <a:lnTo>
                  <a:pt x="84277" y="118262"/>
                </a:lnTo>
                <a:cubicBezTo>
                  <a:pt x="91802" y="103508"/>
                  <a:pt x="103508" y="91802"/>
                  <a:pt x="117834" y="84477"/>
                </a:cubicBezTo>
                <a:lnTo>
                  <a:pt x="118262" y="84277"/>
                </a:lnTo>
                <a:lnTo>
                  <a:pt x="97841" y="43282"/>
                </a:lnTo>
                <a:close/>
                <a:moveTo>
                  <a:pt x="43282" y="206959"/>
                </a:moveTo>
                <a:cubicBezTo>
                  <a:pt x="55340" y="230657"/>
                  <a:pt x="74143" y="249460"/>
                  <a:pt x="97145" y="261195"/>
                </a:cubicBezTo>
                <a:lnTo>
                  <a:pt x="97841" y="261518"/>
                </a:lnTo>
                <a:lnTo>
                  <a:pt x="118262" y="220523"/>
                </a:lnTo>
                <a:cubicBezTo>
                  <a:pt x="103508" y="212998"/>
                  <a:pt x="91802" y="201292"/>
                  <a:pt x="84477" y="186966"/>
                </a:cubicBezTo>
                <a:lnTo>
                  <a:pt x="84277" y="186538"/>
                </a:lnTo>
                <a:lnTo>
                  <a:pt x="43282" y="206959"/>
                </a:lnTo>
                <a:close/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52400" y="198120"/>
                </a:moveTo>
                <a:cubicBezTo>
                  <a:pt x="177651" y="198120"/>
                  <a:pt x="198120" y="177651"/>
                  <a:pt x="198120" y="152400"/>
                </a:cubicBezTo>
                <a:cubicBezTo>
                  <a:pt x="198120" y="127149"/>
                  <a:pt x="177651" y="106680"/>
                  <a:pt x="152400" y="106680"/>
                </a:cubicBezTo>
                <a:lnTo>
                  <a:pt x="152400" y="106680"/>
                </a:lnTo>
                <a:cubicBezTo>
                  <a:pt x="127149" y="106680"/>
                  <a:pt x="106680" y="127149"/>
                  <a:pt x="106680" y="152400"/>
                </a:cubicBezTo>
                <a:cubicBezTo>
                  <a:pt x="106680" y="177651"/>
                  <a:pt x="127149" y="198120"/>
                  <a:pt x="152400" y="198120"/>
                </a:cubicBezTo>
                <a:lnTo>
                  <a:pt x="152400" y="1981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注意事项及要求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https://d.book118.com/928016011045006023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2F2F2"/>
      </a:lt1>
      <a:dk2>
        <a:srgbClr val="000000"/>
      </a:dk2>
      <a:lt2>
        <a:srgbClr val="FFFFFF"/>
      </a:lt2>
      <a:accent1>
        <a:srgbClr val="B35F4B"/>
      </a:accent1>
      <a:accent2>
        <a:srgbClr val="CCA37B"/>
      </a:accent2>
      <a:accent3>
        <a:srgbClr val="997262"/>
      </a:accent3>
      <a:accent4>
        <a:srgbClr val="B3A36B"/>
      </a:accent4>
      <a:accent5>
        <a:srgbClr val="564741"/>
      </a:accent5>
      <a:accent6>
        <a:srgbClr val="989993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91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1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2024-08-29T20:11:31.518</cp:lastPrinted>
  <dcterms:created xsi:type="dcterms:W3CDTF">2024-08-29T12:11:31Z</dcterms:created>
  <dcterms:modified xsi:type="dcterms:W3CDTF">2024-08-29T12:11:33Z</dcterms:modified>
</cp:coreProperties>
</file>