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5" r:id="rId22"/>
  </p:sldIdLst>
  <p:sldSz cx="12192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tags" Target="tags/tag1.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763E737-CBE4-417E-B690-FD9A2D8DEE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ECA4AF-A083-4BAE-A341-8859375D78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0885BE2-546A-4231-B5D3-F80A798AC7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4850EF2-C6CF-4F18-B02D-5A0DA59705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58CB7E2-E274-40F8-9145-57220645D4D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9AFCC96-B0D9-4868-812D-2C118A695AF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2B26958-7177-41C5-9DAF-AF712325ACF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AFF00B5-23D5-482C-B2C5-0239A8D794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485AA6-C70F-4C58-9C91-7B8A9F81FD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700391-8DB5-4B94-B7CC-05650874DF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796A6E-E15B-4D16-8A19-29D91321A7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16.jpeg" /><Relationship Id="rId6"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8016072066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创业基础习题及答案</a:t>
            </a:r>
          </a:p>
        </p:txBody>
      </p:sp>
      <p:sp>
        <p:nvSpPr>
          <p:cNvPr id="3" name="TextBox 3"/>
          <p:cNvSpPr txBox="1"/>
          <p:nvPr/>
        </p:nvSpPr>
        <p:spPr>
          <a:xfrm>
            <a:off x="902208"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chemeClr val="accent4">
                  <a:alpha val="100000"/>
                </a:schemeClr>
              </a:solidFill>
              <a:latin typeface="Microsoft Yahei"/>
              <a:ea typeface="Microsoft Yahei"/>
              <a:cs typeface="Microsoft Yahei"/>
            </a:endParaRPr>
          </a:p>
        </p:txBody>
      </p:sp>
      <p:sp>
        <p:nvSpPr>
          <p:cNvPr id="4" name="TextBox 4"/>
          <p:cNvSpPr txBox="1"/>
          <p:nvPr/>
        </p:nvSpPr>
        <p:spPr>
          <a:xfrm>
            <a:off x="902208"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2024-02-03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创业概念与创业者</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市场调研与商业模式</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团队组建与协作沟通</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融资筹划与财务管理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法律法规与知识产权保护</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实战演练与案例分析</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创业概念与创业者</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612" r="3261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612" r="3261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14218" r="14218"/>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创业是指个人或团队通过自主寻找商机、整合资源、承担风险等方式，实现价值创造和增长的过程。</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创业定义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创新性、风险性、实践性、社会性。</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创业特点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创业定义及特点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427" b="142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包括创新思维、冒险精神、团队协作、领导力等。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如市场洞察力、资源整合能力、决策能力、执行能力等。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创业者素质与能力</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创业者能力</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创业者素质</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792" r="1679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实现个人价值、追求自由与独立、对某一领域的热爱与执着等。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创业动机</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对创业过程中可能遇到的市场风险、技术风险、管理风险等有清晰的认识和应对策略。</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风险认知</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创业动机与风险认知</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3906" r="2390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习题一</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什么是创业？请列举创业的几个特点。</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答案解析</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创业是指个人或团队通过自主寻找商机、整合资源、承担风险等方式，实现价值创造和增长的过程。创业的特点主要包括创新性、风险性、实践性、社会性等。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习题二</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创业者需要具备哪些素质和能力？请结合实际案例进行说明。</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习题及答案解析</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6824386" y="841294"/>
            <a:ext cx="4968572" cy="5706182"/>
            <a:chOff x="6824386" y="841294"/>
            <a:chExt cx="4968572" cy="5706182"/>
          </a:xfrm>
        </p:grpSpPr>
        <p:pic>
          <p:nvPicPr>
            <p:cNvPr id="3" name="Picture 3"/>
            <p:cNvPicPr>
              <a:picLocks noChangeAspect="1"/>
            </p:cNvPicPr>
            <p:nvPr/>
          </p:nvPicPr>
          <p:blipFill>
            <a:blip r:embed="rId2">
              <a:alphaModFix/>
            </a:blip>
            <a:srcRect l="18042" r="18042"/>
            <a:stretch>
              <a:fillRect/>
            </a:stretch>
          </p:blipFill>
          <p:spPr>
            <a:xfrm>
              <a:off x="9032810" y="3787328"/>
              <a:ext cx="2760148" cy="2760148"/>
            </a:xfrm>
            <a:prstGeom prst="parallelogram">
              <a:avLst/>
            </a:prstGeom>
          </p:spPr>
        </p:pic>
        <p:pic>
          <p:nvPicPr>
            <p:cNvPr id="4" name="Picture 4"/>
            <p:cNvPicPr>
              <a:picLocks noChangeAspect="1"/>
            </p:cNvPicPr>
            <p:nvPr/>
          </p:nvPicPr>
          <p:blipFill>
            <a:blip r:embed="rId3">
              <a:alphaModFix/>
            </a:blip>
            <a:srcRect l="17333" r="17333"/>
            <a:stretch>
              <a:fillRect/>
            </a:stretch>
          </p:blipFill>
          <p:spPr>
            <a:xfrm>
              <a:off x="6824386" y="3787328"/>
              <a:ext cx="2760148" cy="2760148"/>
            </a:xfrm>
            <a:prstGeom prst="parallelogram">
              <a:avLst/>
            </a:prstGeom>
          </p:spPr>
        </p:pic>
        <p:pic>
          <p:nvPicPr>
            <p:cNvPr id="5" name="Picture 5"/>
            <p:cNvPicPr>
              <a:picLocks noChangeAspect="1"/>
            </p:cNvPicPr>
            <p:nvPr/>
          </p:nvPicPr>
          <p:blipFill>
            <a:blip r:embed="rId4">
              <a:alphaModFix/>
            </a:blip>
            <a:srcRect l="13417" r="13417"/>
            <a:stretch>
              <a:fillRect/>
            </a:stretch>
          </p:blipFill>
          <p:spPr>
            <a:xfrm>
              <a:off x="8544638" y="841294"/>
              <a:ext cx="2760148" cy="2760148"/>
            </a:xfrm>
            <a:prstGeom prst="parallelogram">
              <a:avLst/>
            </a:prstGeom>
          </p:spPr>
        </p:pic>
      </p:grpSp>
      <p:sp>
        <p:nvSpPr>
          <p:cNvPr id="6" name="Freeform 6"/>
          <p:cNvSpPr/>
          <p:nvPr/>
        </p:nvSpPr>
        <p:spPr>
          <a:xfrm>
            <a:off x="1017623"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397964"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778306"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201" y="1453600"/>
            <a:ext cx="5647282"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答案解析：创业者需要具备创新思维、冒险精神、团队协作、领导力等素质，以及市场洞察力、资源整合能力、决策能力、执行能力等能力。结合实际案例，如某创业者通过敏锐的市场洞察力发现了某一领域的商机，然后运用创新思维和领导力带领团队整合资源、开发产品，最终成功占领市场。</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习题及答案解析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请谈谈你对创业动机和风险认知的理解。</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习题三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创业动机是指驱动个人或团队进行创业的内部动力，如实现个人价值、追求自由与独立等。风险认知则是对创业过程中可能遇到的各种风险有清晰的认识和应对策略。理解创业动机和风险认知有助于创业者在面对困难和挑战时保持坚定的信念和积极的心态。</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答案解析</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习题及答案解析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市场调研与商业模式</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8007" b="800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9094" r="1909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20288" r="20288"/>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t="14496" b="14496"/>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市场调研方法与步骤</a:t>
              </a:r>
            </a:p>
          </p:txBody>
        </p:sp>
      </p:grpSp>
      <p:sp>
        <p:nvSpPr>
          <p:cNvPr id="37" name="TextBox 3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明确调研目的、调研对象和调研内容。</a:t>
            </a:r>
          </a:p>
        </p:txBody>
      </p:sp>
      <p:sp>
        <p:nvSpPr>
          <p:cNvPr id="38" name="TextBox 38"/>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选择调研方法、制定调研计划、确定样本数量和分布。</a:t>
            </a:r>
          </a:p>
        </p:txBody>
      </p:sp>
      <p:sp>
        <p:nvSpPr>
          <p:cNvPr id="39" name="TextBox 39"/>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通过问卷调查、访谈、观察等方式收集数据。</a:t>
            </a:r>
          </a:p>
        </p:txBody>
      </p:sp>
      <p:sp>
        <p:nvSpPr>
          <p:cNvPr id="40" name="TextBox 4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对收集到的数据进行整理、统计和分析，得出结论。</a:t>
            </a:r>
          </a:p>
        </p:txBody>
      </p:sp>
      <p:sp>
        <p:nvSpPr>
          <p:cNvPr id="41" name="TextBox 41"/>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确定调研目标</a:t>
            </a:r>
          </a:p>
        </p:txBody>
      </p:sp>
      <p:sp>
        <p:nvSpPr>
          <p:cNvPr id="42" name="TextBox 42"/>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设计调研方案</a:t>
            </a:r>
          </a:p>
        </p:txBody>
      </p:sp>
      <p:sp>
        <p:nvSpPr>
          <p:cNvPr id="43" name="TextBox 43"/>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收集数据</a:t>
            </a:r>
          </a:p>
        </p:txBody>
      </p:sp>
      <p:sp>
        <p:nvSpPr>
          <p:cNvPr id="44" name="TextBox 44"/>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数据分析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875" r="18875"/>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67" r="1666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经纪模式</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订阅模式</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共享模式</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构建步骤</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商业模式类型及构建</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通过搭建交易平台，促成双方交易并收取佣金。</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整合闲置资源，通过共享平台提供给需要的人，收取服务费用。</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提供定期或定量的服务或产品，收取订阅费用。</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分析市场环境、确定目标客户、设计产品或服务、制定价格策略、构建营销渠道、优化运营流程。</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375" r="16375"/>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通过降低生产成本、提高生产效率等方式获得成本优势。</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成本优势</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差异化优势</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聚焦优势</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策略选择</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通过提供独特的产品或服务、创新的营销方式等方式获得差异化优势。</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通过专注于某一细分市场或客户群体，提供专业化的产品或服务获得聚焦优势。</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根据企业自身条件和市场环境，选择适合的竞争策略，如成本领先、差异化竞争、集中化战略等。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竞争优势分析与策略选择</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76773" y="2562728"/>
            <a:ext cx="2438400" cy="24384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习题一</a:t>
            </a:r>
          </a:p>
        </p:txBody>
      </p:sp>
      <p:sp>
        <p:nvSpPr>
          <p:cNvPr id="4" name="TextBox 4"/>
          <p:cNvSpPr txBox="1"/>
          <p:nvPr/>
        </p:nvSpPr>
        <p:spPr>
          <a:xfrm>
            <a:off x="7334724" y="1099688"/>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答案解析</a:t>
            </a:r>
          </a:p>
        </p:txBody>
      </p:sp>
      <p:sp>
        <p:nvSpPr>
          <p:cNvPr id="5" name="TextBox 5"/>
          <p:cNvSpPr txBox="1"/>
          <p:nvPr/>
        </p:nvSpPr>
        <p:spPr>
          <a:xfrm>
            <a:off x="7334724" y="2964493"/>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习题三</a:t>
            </a:r>
          </a:p>
        </p:txBody>
      </p:sp>
      <p:sp>
        <p:nvSpPr>
          <p:cNvPr id="6" name="TextBox 6"/>
          <p:cNvSpPr txBox="1"/>
          <p:nvPr/>
        </p:nvSpPr>
        <p:spPr>
          <a:xfrm>
            <a:off x="7334724" y="4921535"/>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答案解析</a:t>
            </a:r>
          </a:p>
        </p:txBody>
      </p:sp>
      <p:sp>
        <p:nvSpPr>
          <p:cNvPr id="7" name="TextBox 7"/>
          <p:cNvSpPr txBox="1"/>
          <p:nvPr/>
        </p:nvSpPr>
        <p:spPr>
          <a:xfrm>
            <a:off x="376903" y="4921535"/>
            <a:ext cx="4414526" cy="624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习题二</a:t>
            </a:r>
          </a:p>
        </p:txBody>
      </p:sp>
      <p:sp>
        <p:nvSpPr>
          <p:cNvPr id="8" name="TextBox 8"/>
          <p:cNvSpPr txBox="1"/>
          <p:nvPr/>
        </p:nvSpPr>
        <p:spPr>
          <a:xfrm>
            <a:off x="376903" y="2964493"/>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答案解析</a:t>
            </a:r>
          </a:p>
        </p:txBody>
      </p:sp>
      <p:sp>
        <p:nvSpPr>
          <p:cNvPr id="9" name="TextBox 9"/>
          <p:cNvSpPr txBox="1"/>
          <p:nvPr/>
        </p:nvSpPr>
        <p:spPr>
          <a:xfrm>
            <a:off x="376903"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如何进行市场调研并确定目标市场？</a:t>
            </a:r>
          </a:p>
        </p:txBody>
      </p:sp>
      <p:sp>
        <p:nvSpPr>
          <p:cNvPr id="10" name="TextBox 10"/>
          <p:cNvSpPr txBox="1"/>
          <p:nvPr/>
        </p:nvSpPr>
        <p:spPr>
          <a:xfrm>
            <a:off x="376903"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进行市场调研需要明确调研目的、设计调研方案、收集数据并进行分析；确定目标市场需要对市场进行细分，评估各细分市场的吸引力，并选择适合企业的目标市场。</a:t>
            </a:r>
          </a:p>
        </p:txBody>
      </p:sp>
      <p:sp>
        <p:nvSpPr>
          <p:cNvPr id="11" name="TextBox 11"/>
          <p:cNvSpPr txBox="1"/>
          <p:nvPr/>
        </p:nvSpPr>
        <p:spPr>
          <a:xfrm>
            <a:off x="376903"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如何构建商业模式并实现盈利？</a:t>
            </a:r>
          </a:p>
        </p:txBody>
      </p:sp>
      <p:sp>
        <p:nvSpPr>
          <p:cNvPr id="12" name="TextBox 12"/>
          <p:cNvSpPr txBox="1"/>
          <p:nvPr/>
        </p:nvSpPr>
        <p:spPr>
          <a:xfrm>
            <a:off x="7334724"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构建商业模式需要分析市场环境、确定目标客户、设计产品或服务、制定价格策略、构建营销渠道并优化运营流程；实现盈利需要通过增加收入、降低成本、提高效率等方式，确保企业获得正现金流和利润。</a:t>
            </a:r>
          </a:p>
        </p:txBody>
      </p:sp>
      <p:sp>
        <p:nvSpPr>
          <p:cNvPr id="13" name="TextBox 13"/>
          <p:cNvSpPr txBox="1"/>
          <p:nvPr/>
        </p:nvSpPr>
        <p:spPr>
          <a:xfrm>
            <a:off x="7334724"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如何分析竞争优势并制定竞争策略？</a:t>
            </a:r>
          </a:p>
        </p:txBody>
      </p:sp>
      <p:sp>
        <p:nvSpPr>
          <p:cNvPr id="14" name="TextBox 14"/>
          <p:cNvSpPr txBox="1"/>
          <p:nvPr/>
        </p:nvSpPr>
        <p:spPr>
          <a:xfrm>
            <a:off x="7334724"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分析竞争优势需要从成本、差异化和聚焦等方面进行评估；制定竞争策略需要根据企业自身条件和市场环境，选择适合的竞争策略，如成本领先、差异化竞争、集中化战略等，以获取市场份额和盈利空间。</a:t>
            </a:r>
          </a:p>
        </p:txBody>
      </p:sp>
      <p:sp>
        <p:nvSpPr>
          <p:cNvPr id="15" name="Freeform 15"/>
          <p:cNvSpPr/>
          <p:nvPr/>
        </p:nvSpPr>
        <p:spPr>
          <a:xfrm>
            <a:off x="5496912" y="3182867"/>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习题及答案解析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团队组建与协作沟通</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团队组建原则</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共同目标、互补技能、相互信任、有效沟通。</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团队组建技巧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明确团队目标、选拔合适成员、建立分工协作机制、培养团队精神。</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18906" r="189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团队组建原则与技巧</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协作沟通重要性</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提高工作效率、减少误解和冲突、增强团队凝聚力、促进创新。</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协作沟通方法</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明确沟通目标、选择合适沟通方式、注重倾听与反馈、建立有效沟通机制。</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协作沟通重要性及方法</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团队冲突类型</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任务冲突、关系冲突、过程冲突。</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团队冲突解决策略</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分析冲突原因、采取合适解决方式（如协商、调解、仲裁等）、加强沟通与合作、建立预防机制。</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团队冲突解决策略</a:t>
              </a:r>
            </a:p>
          </p:txBody>
        </p:sp>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习题及答案解析</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习题一</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如何有效选拔团队成员？</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答案解析</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明确选拔标准，注重候选人的技能、经验和潜力；采用多种选拔方式，如面试、笔试、评估中心等；注重候选人的团队精神和合作意识；建立选拔后的培训和发展机制。</a:t>
            </a: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https://d.book118.com/928016072066006040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109</Paragraphs>
  <Slides>20</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20</vt:i4>
      </vt:variant>
    </vt:vector>
  </HeadingPairs>
  <TitlesOfParts>
    <vt:vector baseType="lpstr" size="24">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2024-09-18T23:39:01.039</cp:lastPrinted>
  <dcterms:created xsi:type="dcterms:W3CDTF">2024-09-18T15:39:01Z</dcterms:created>
  <dcterms:modified xsi:type="dcterms:W3CDTF">2024-09-18T15:39:03Z</dcterms:modified>
</cp:coreProperties>
</file>