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31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5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3.xml" /><Relationship Id="rId11" Type="http://schemas.openxmlformats.org/officeDocument/2006/relationships/tags" Target="../tags/tag44.xml" /><Relationship Id="rId12" Type="http://schemas.openxmlformats.org/officeDocument/2006/relationships/tags" Target="../tags/tag45.xml" /><Relationship Id="rId13" Type="http://schemas.openxmlformats.org/officeDocument/2006/relationships/tags" Target="../tags/tag46.xml" /><Relationship Id="rId14" Type="http://schemas.openxmlformats.org/officeDocument/2006/relationships/tags" Target="../tags/tag47.xml" /><Relationship Id="rId15" Type="http://schemas.openxmlformats.org/officeDocument/2006/relationships/tags" Target="../tags/tag48.xml" /><Relationship Id="rId16" Type="http://schemas.openxmlformats.org/officeDocument/2006/relationships/tags" Target="../tags/tag49.xml" /><Relationship Id="rId17" Type="http://schemas.openxmlformats.org/officeDocument/2006/relationships/tags" Target="../tags/tag5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image" Target="../media/image7.png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3.jpeg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image" Target="../media/image2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A30AD-5222-4EDC-9614-66189E1A3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A9ADB-F7B8-4F0F-8478-78CC0C8B4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5B1F2-23F1-4BCB-AE4A-24430567A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0F8127-E110-4511-96C7-621674EEA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A71110-6D36-4BCD-ABD1-EE83AE853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893DD0-063A-4CC8-B7CA-A82D2561D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38EDF4-6501-47E3-B969-ED653D462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8CCAEE-A238-408E-827F-AA482699C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2E7454-CA3A-4AF3-A9AB-4B7E6E9F9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9DC24F-FEB1-431B-AFE6-2BB34D407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05508-66EE-4B26-968B-79B2E4E38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4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&#10;&#10;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jpeg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黑暗中的灯光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noProof="1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22" Type="http://schemas.openxmlformats.org/officeDocument/2006/relationships/tags" Target="../tags/tag157.xml" /><Relationship Id="rId23" Type="http://schemas.openxmlformats.org/officeDocument/2006/relationships/tags" Target="../tags/tag158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20" Type="http://schemas.openxmlformats.org/officeDocument/2006/relationships/tags" Target="../tags/tag209.xml" /><Relationship Id="rId21" Type="http://schemas.openxmlformats.org/officeDocument/2006/relationships/tags" Target="../tags/tag210.xml" /><Relationship Id="rId22" Type="http://schemas.openxmlformats.org/officeDocument/2006/relationships/tags" Target="../tags/tag211.xml" /><Relationship Id="rId23" Type="http://schemas.openxmlformats.org/officeDocument/2006/relationships/tags" Target="../tags/tag212.xml" /><Relationship Id="rId24" Type="http://schemas.openxmlformats.org/officeDocument/2006/relationships/tags" Target="../tags/tag213.xml" /><Relationship Id="rId25" Type="http://schemas.openxmlformats.org/officeDocument/2006/relationships/tags" Target="../tags/tag214.xml" /><Relationship Id="rId26" Type="http://schemas.openxmlformats.org/officeDocument/2006/relationships/tags" Target="../tags/tag215.xml" /><Relationship Id="rId27" Type="http://schemas.openxmlformats.org/officeDocument/2006/relationships/tags" Target="../tags/tag216.xml" /><Relationship Id="rId28" Type="http://schemas.openxmlformats.org/officeDocument/2006/relationships/tags" Target="../tags/tag217.xml" /><Relationship Id="rId29" Type="http://schemas.openxmlformats.org/officeDocument/2006/relationships/tags" Target="../tags/tag218.xml" /><Relationship Id="rId3" Type="http://schemas.openxmlformats.org/officeDocument/2006/relationships/tags" Target="../tags/tag192.xml" /><Relationship Id="rId30" Type="http://schemas.openxmlformats.org/officeDocument/2006/relationships/tags" Target="../tags/tag219.xml" /><Relationship Id="rId31" Type="http://schemas.openxmlformats.org/officeDocument/2006/relationships/tags" Target="../tags/tag220.xml" /><Relationship Id="rId32" Type="http://schemas.openxmlformats.org/officeDocument/2006/relationships/tags" Target="../tags/tag221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14" Type="http://schemas.openxmlformats.org/officeDocument/2006/relationships/tags" Target="../tags/tag267.xml" /><Relationship Id="rId15" Type="http://schemas.openxmlformats.org/officeDocument/2006/relationships/tags" Target="../tags/tag268.xml" /><Relationship Id="rId16" Type="http://schemas.openxmlformats.org/officeDocument/2006/relationships/tags" Target="../tags/tag269.xml" /><Relationship Id="rId17" Type="http://schemas.openxmlformats.org/officeDocument/2006/relationships/tags" Target="../tags/tag270.xml" /><Relationship Id="rId18" Type="http://schemas.openxmlformats.org/officeDocument/2006/relationships/tags" Target="../tags/tag271.xml" /><Relationship Id="rId19" Type="http://schemas.openxmlformats.org/officeDocument/2006/relationships/tags" Target="../tags/tag272.xml" /><Relationship Id="rId2" Type="http://schemas.openxmlformats.org/officeDocument/2006/relationships/tags" Target="../tags/tag255.xml" /><Relationship Id="rId20" Type="http://schemas.openxmlformats.org/officeDocument/2006/relationships/tags" Target="../tags/tag273.xml" /><Relationship Id="rId21" Type="http://schemas.openxmlformats.org/officeDocument/2006/relationships/tags" Target="../tags/tag274.xml" /><Relationship Id="rId22" Type="http://schemas.openxmlformats.org/officeDocument/2006/relationships/tags" Target="../tags/tag275.xml" /><Relationship Id="rId23" Type="http://schemas.openxmlformats.org/officeDocument/2006/relationships/tags" Target="../tags/tag276.xml" /><Relationship Id="rId24" Type="http://schemas.openxmlformats.org/officeDocument/2006/relationships/tags" Target="../tags/tag277.xml" /><Relationship Id="rId25" Type="http://schemas.openxmlformats.org/officeDocument/2006/relationships/tags" Target="../tags/tag278.xml" /><Relationship Id="rId26" Type="http://schemas.openxmlformats.org/officeDocument/2006/relationships/tags" Target="../tags/tag279.xml" /><Relationship Id="rId27" Type="http://schemas.openxmlformats.org/officeDocument/2006/relationships/tags" Target="../tags/tag280.xml" /><Relationship Id="rId28" Type="http://schemas.openxmlformats.org/officeDocument/2006/relationships/tags" Target="../tags/tag281.xml" /><Relationship Id="rId29" Type="http://schemas.openxmlformats.org/officeDocument/2006/relationships/tags" Target="../tags/tag282.xml" /><Relationship Id="rId3" Type="http://schemas.openxmlformats.org/officeDocument/2006/relationships/tags" Target="../tags/tag256.xml" /><Relationship Id="rId30" Type="http://schemas.openxmlformats.org/officeDocument/2006/relationships/tags" Target="../tags/tag283.xml" /><Relationship Id="rId31" Type="http://schemas.openxmlformats.org/officeDocument/2006/relationships/tags" Target="../tags/tag284.xml" /><Relationship Id="rId32" Type="http://schemas.openxmlformats.org/officeDocument/2006/relationships/tags" Target="../tags/tag285.xml" /><Relationship Id="rId33" Type="http://schemas.openxmlformats.org/officeDocument/2006/relationships/tags" Target="../tags/tag286.xml" /><Relationship Id="rId34" Type="http://schemas.openxmlformats.org/officeDocument/2006/relationships/tags" Target="../tags/tag287.xml" /><Relationship Id="rId35" Type="http://schemas.openxmlformats.org/officeDocument/2006/relationships/tags" Target="../tags/tag288.xml" /><Relationship Id="rId36" Type="http://schemas.openxmlformats.org/officeDocument/2006/relationships/tags" Target="../tags/tag289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8.xml" /><Relationship Id="rId11" Type="http://schemas.openxmlformats.org/officeDocument/2006/relationships/tags" Target="../tags/tag299.xml" /><Relationship Id="rId12" Type="http://schemas.openxmlformats.org/officeDocument/2006/relationships/tags" Target="../tags/tag300.xml" /><Relationship Id="rId13" Type="http://schemas.openxmlformats.org/officeDocument/2006/relationships/tags" Target="../tags/tag301.xml" /><Relationship Id="rId14" Type="http://schemas.openxmlformats.org/officeDocument/2006/relationships/tags" Target="../tags/tag302.xml" /><Relationship Id="rId15" Type="http://schemas.openxmlformats.org/officeDocument/2006/relationships/tags" Target="../tags/tag303.xml" /><Relationship Id="rId16" Type="http://schemas.openxmlformats.org/officeDocument/2006/relationships/tags" Target="../tags/tag304.xml" /><Relationship Id="rId17" Type="http://schemas.openxmlformats.org/officeDocument/2006/relationships/tags" Target="../tags/tag305.xml" /><Relationship Id="rId18" Type="http://schemas.openxmlformats.org/officeDocument/2006/relationships/tags" Target="../tags/tag306.xml" /><Relationship Id="rId19" Type="http://schemas.openxmlformats.org/officeDocument/2006/relationships/tags" Target="../tags/tag307.xml" /><Relationship Id="rId2" Type="http://schemas.openxmlformats.org/officeDocument/2006/relationships/tags" Target="../tags/tag290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08.xml" /><Relationship Id="rId3" Type="http://schemas.openxmlformats.org/officeDocument/2006/relationships/tags" Target="../tags/tag309.xml" /><Relationship Id="rId4" Type="http://schemas.openxmlformats.org/officeDocument/2006/relationships/tags" Target="../tags/tag31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17004127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微信小程序</a:t>
            </a:r>
            <a:endParaRPr lang="zh-CN" altLang="en-US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14" name="矩形 46"/>
          <p:cNvSpPr/>
          <p:nvPr>
            <p:custDataLst>
              <p:tags r:id="rId5"/>
            </p:custDataLst>
          </p:nvPr>
        </p:nvSpPr>
        <p:spPr>
          <a:xfrm>
            <a:off x="4431665" y="65595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6"/>
            </p:custDataLst>
          </p:nvPr>
        </p:nvSpPr>
        <p:spPr>
          <a:xfrm>
            <a:off x="4719955" y="1539875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7"/>
            </p:custDataLst>
          </p:nvPr>
        </p:nvSpPr>
        <p:spPr>
          <a:xfrm>
            <a:off x="4659630" y="75692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8"/>
            </p:custDataLst>
          </p:nvPr>
        </p:nvSpPr>
        <p:spPr>
          <a:xfrm>
            <a:off x="4431665" y="257111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9"/>
            </p:custDataLst>
          </p:nvPr>
        </p:nvSpPr>
        <p:spPr>
          <a:xfrm>
            <a:off x="4719955" y="350012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0"/>
            </p:custDataLst>
          </p:nvPr>
        </p:nvSpPr>
        <p:spPr>
          <a:xfrm>
            <a:off x="4659630" y="267208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微信小程序概述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11"/>
            </p:custDataLst>
          </p:nvPr>
        </p:nvSpPr>
        <p:spPr>
          <a:xfrm>
            <a:off x="4431665" y="448627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2"/>
            </p:custDataLst>
          </p:nvPr>
        </p:nvSpPr>
        <p:spPr>
          <a:xfrm>
            <a:off x="4719955" y="541528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3"/>
            </p:custDataLst>
          </p:nvPr>
        </p:nvSpPr>
        <p:spPr>
          <a:xfrm>
            <a:off x="4659630" y="458724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微信小程序开发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4"/>
            </p:custDataLst>
          </p:nvPr>
        </p:nvSpPr>
        <p:spPr>
          <a:xfrm>
            <a:off x="8081010" y="65595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5"/>
            </p:custDataLst>
          </p:nvPr>
        </p:nvSpPr>
        <p:spPr>
          <a:xfrm>
            <a:off x="8368665" y="1585595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6"/>
            </p:custDataLst>
          </p:nvPr>
        </p:nvSpPr>
        <p:spPr>
          <a:xfrm>
            <a:off x="8308340" y="75692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微信小程序运营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7"/>
            </p:custDataLst>
          </p:nvPr>
        </p:nvSpPr>
        <p:spPr>
          <a:xfrm>
            <a:off x="8081010" y="257111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8"/>
            </p:custDataLst>
          </p:nvPr>
        </p:nvSpPr>
        <p:spPr>
          <a:xfrm>
            <a:off x="8368665" y="350012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9"/>
            </p:custDataLst>
          </p:nvPr>
        </p:nvSpPr>
        <p:spPr>
          <a:xfrm>
            <a:off x="8308340" y="267208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微信小程序案例分析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20"/>
            </p:custDataLst>
          </p:nvPr>
        </p:nvSpPr>
        <p:spPr>
          <a:xfrm>
            <a:off x="8081010" y="4486275"/>
            <a:ext cx="3238500" cy="151560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21"/>
            </p:custDataLst>
          </p:nvPr>
        </p:nvSpPr>
        <p:spPr>
          <a:xfrm>
            <a:off x="8368665" y="5415280"/>
            <a:ext cx="2912745" cy="8166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2"/>
            </p:custDataLst>
          </p:nvPr>
        </p:nvSpPr>
        <p:spPr>
          <a:xfrm>
            <a:off x="8308340" y="4587240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微信小程序未来展望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01</a:t>
            </a:r>
            <a:endParaRPr lang="zh-CN" altLang="en-US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02</a:t>
            </a:r>
            <a:endParaRPr lang="zh-CN" altLang="en-US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微信小程序概述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微信小程序定义</a:t>
            </a:r>
            <a:endParaRPr lang="zh-CN" altLang="en-US"/>
          </a:p>
        </p:txBody>
      </p:sp>
      <p:sp>
        <p:nvSpPr>
          <p:cNvPr id="1049164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72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微信小程序基于微信平台，用户可以通过微信直接访问和使用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微信小程序是一种无需下载安装即可使用的应用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微信小程序具有轻量级、易用性、跨平台等特点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微信小程序适用于各种场景，如电商、游戏、工具等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微信小程序发展历程</a:t>
            </a:r>
            <a:endParaRPr lang="zh-CN" altLang="en-US"/>
          </a:p>
        </p:txBody>
      </p:sp>
      <p:sp>
        <p:nvSpPr>
          <p:cNvPr id="1049238" name="矩形 15"/>
          <p:cNvSpPr/>
          <p:nvPr>
            <p:custDataLst>
              <p:tags r:id="rId2"/>
            </p:custDataLst>
          </p:nvPr>
        </p:nvSpPr>
        <p:spPr>
          <a:xfrm>
            <a:off x="2923550" y="1382972"/>
            <a:ext cx="6341370" cy="46524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2016年1月，微信正式推出小程序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7"/>
          <p:cNvSpPr/>
          <p:nvPr>
            <p:custDataLst>
              <p:tags r:id="rId3"/>
            </p:custDataLst>
          </p:nvPr>
        </p:nvSpPr>
        <p:spPr>
          <a:xfrm flipV="1">
            <a:off x="2855879" y="1319530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任意多边形 18"/>
          <p:cNvSpPr/>
          <p:nvPr>
            <p:custDataLst>
              <p:tags r:id="rId4"/>
            </p:custDataLst>
          </p:nvPr>
        </p:nvSpPr>
        <p:spPr>
          <a:xfrm flipH="1">
            <a:off x="8196276" y="1676919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27"/>
          <p:cNvSpPr/>
          <p:nvPr>
            <p:custDataLst>
              <p:tags r:id="rId5"/>
            </p:custDataLst>
          </p:nvPr>
        </p:nvSpPr>
        <p:spPr>
          <a:xfrm>
            <a:off x="2923550" y="2254946"/>
            <a:ext cx="6341370" cy="46524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2017年1月，小程序开放了更多功能，如支付、分享等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29"/>
          <p:cNvSpPr/>
          <p:nvPr>
            <p:custDataLst>
              <p:tags r:id="rId6"/>
            </p:custDataLst>
          </p:nvPr>
        </p:nvSpPr>
        <p:spPr>
          <a:xfrm flipV="1">
            <a:off x="2855879" y="2191504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任意多边形 30"/>
          <p:cNvSpPr/>
          <p:nvPr>
            <p:custDataLst>
              <p:tags r:id="rId7"/>
            </p:custDataLst>
          </p:nvPr>
        </p:nvSpPr>
        <p:spPr>
          <a:xfrm flipH="1">
            <a:off x="8196276" y="2548893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矩形 5"/>
          <p:cNvSpPr/>
          <p:nvPr>
            <p:custDataLst>
              <p:tags r:id="rId8"/>
            </p:custDataLst>
          </p:nvPr>
        </p:nvSpPr>
        <p:spPr>
          <a:xfrm>
            <a:off x="2923550" y="3126919"/>
            <a:ext cx="6341370" cy="46524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2018年7月，小程序支持小游戏，如“跳一跳”等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7"/>
          <p:cNvSpPr/>
          <p:nvPr>
            <p:custDataLst>
              <p:tags r:id="rId9"/>
            </p:custDataLst>
          </p:nvPr>
        </p:nvSpPr>
        <p:spPr>
          <a:xfrm flipV="1">
            <a:off x="2855879" y="3063477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任意多边形 8"/>
          <p:cNvSpPr/>
          <p:nvPr>
            <p:custDataLst>
              <p:tags r:id="rId10"/>
            </p:custDataLst>
          </p:nvPr>
        </p:nvSpPr>
        <p:spPr>
          <a:xfrm flipH="1">
            <a:off x="8196276" y="3420867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矩形 10"/>
          <p:cNvSpPr/>
          <p:nvPr>
            <p:custDataLst>
              <p:tags r:id="rId11"/>
            </p:custDataLst>
          </p:nvPr>
        </p:nvSpPr>
        <p:spPr>
          <a:xfrm>
            <a:off x="2923550" y="3998893"/>
            <a:ext cx="6341370" cy="46524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2019年，小程序支持直播功能，如“小程序直播”等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2"/>
          <p:cNvSpPr/>
          <p:nvPr>
            <p:custDataLst>
              <p:tags r:id="rId12"/>
            </p:custDataLst>
          </p:nvPr>
        </p:nvSpPr>
        <p:spPr>
          <a:xfrm flipV="1">
            <a:off x="2855879" y="3935451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任意多边形 13"/>
          <p:cNvSpPr/>
          <p:nvPr>
            <p:custDataLst>
              <p:tags r:id="rId13"/>
            </p:custDataLst>
          </p:nvPr>
        </p:nvSpPr>
        <p:spPr>
          <a:xfrm flipH="1">
            <a:off x="8196276" y="4292840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19"/>
          <p:cNvSpPr/>
          <p:nvPr>
            <p:custDataLst>
              <p:tags r:id="rId14"/>
            </p:custDataLst>
          </p:nvPr>
        </p:nvSpPr>
        <p:spPr>
          <a:xfrm>
            <a:off x="2923550" y="4870866"/>
            <a:ext cx="6341370" cy="46524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2020年，小程序支持视频功能，如“小程序视频”等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1"/>
          <p:cNvSpPr/>
          <p:nvPr>
            <p:custDataLst>
              <p:tags r:id="rId15"/>
            </p:custDataLst>
          </p:nvPr>
        </p:nvSpPr>
        <p:spPr>
          <a:xfrm flipV="1">
            <a:off x="2855879" y="4807424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任意多边形 22"/>
          <p:cNvSpPr/>
          <p:nvPr>
            <p:custDataLst>
              <p:tags r:id="rId16"/>
            </p:custDataLst>
          </p:nvPr>
        </p:nvSpPr>
        <p:spPr>
          <a:xfrm flipH="1">
            <a:off x="8196276" y="5164814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38"/>
          <p:cNvSpPr/>
          <p:nvPr>
            <p:custDataLst>
              <p:tags r:id="rId17"/>
            </p:custDataLst>
          </p:nvPr>
        </p:nvSpPr>
        <p:spPr>
          <a:xfrm>
            <a:off x="2923550" y="5742840"/>
            <a:ext cx="6341370" cy="46524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2021年，小程序支持更多功能，如“小程序广告”等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40"/>
          <p:cNvSpPr/>
          <p:nvPr>
            <p:custDataLst>
              <p:tags r:id="rId18"/>
            </p:custDataLst>
          </p:nvPr>
        </p:nvSpPr>
        <p:spPr>
          <a:xfrm flipV="1">
            <a:off x="2855879" y="5679398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任意多边形 41"/>
          <p:cNvSpPr/>
          <p:nvPr>
            <p:custDataLst>
              <p:tags r:id="rId19"/>
            </p:custDataLst>
          </p:nvPr>
        </p:nvSpPr>
        <p:spPr>
          <a:xfrm flipH="1">
            <a:off x="8196276" y="6036787"/>
            <a:ext cx="1134200" cy="2135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微信小程序应用场景</a:t>
            </a:r>
            <a:endParaRPr lang="zh-CN" altLang="en-US"/>
          </a:p>
        </p:txBody>
      </p:sp>
      <p:sp>
        <p:nvSpPr>
          <p:cNvPr id="1049332" name="椭圆 262"/>
          <p:cNvSpPr/>
          <p:nvPr>
            <p:custDataLst>
              <p:tags r:id="rId2"/>
            </p:custDataLst>
          </p:nvPr>
        </p:nvSpPr>
        <p:spPr>
          <a:xfrm>
            <a:off x="2414057" y="403686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3"/>
          <p:cNvSpPr/>
          <p:nvPr>
            <p:custDataLst>
              <p:tags r:id="rId3"/>
            </p:custDataLst>
          </p:nvPr>
        </p:nvSpPr>
        <p:spPr>
          <a:xfrm>
            <a:off x="3266271" y="411725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4"/>
          <p:cNvSpPr/>
          <p:nvPr>
            <p:custDataLst>
              <p:tags r:id="rId4"/>
            </p:custDataLst>
          </p:nvPr>
        </p:nvSpPr>
        <p:spPr>
          <a:xfrm>
            <a:off x="4064242" y="435383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5"/>
          <p:cNvSpPr/>
          <p:nvPr>
            <p:custDataLst>
              <p:tags r:id="rId5"/>
            </p:custDataLst>
          </p:nvPr>
        </p:nvSpPr>
        <p:spPr>
          <a:xfrm>
            <a:off x="4738693" y="455381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6"/>
          <p:cNvSpPr/>
          <p:nvPr>
            <p:custDataLst>
              <p:tags r:id="rId6"/>
            </p:custDataLst>
          </p:nvPr>
        </p:nvSpPr>
        <p:spPr>
          <a:xfrm>
            <a:off x="5430137" y="475837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8386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68"/>
          <p:cNvSpPr/>
          <p:nvPr>
            <p:custDataLst>
              <p:tags r:id="rId8"/>
            </p:custDataLst>
          </p:nvPr>
        </p:nvSpPr>
        <p:spPr>
          <a:xfrm flipV="1">
            <a:off x="2778078" y="449761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9"/>
          <p:cNvSpPr/>
          <p:nvPr>
            <p:custDataLst>
              <p:tags r:id="rId9"/>
            </p:custDataLst>
          </p:nvPr>
        </p:nvSpPr>
        <p:spPr>
          <a:xfrm flipV="1">
            <a:off x="2819904" y="454009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8330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9832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5782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7739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65003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7874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2122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3945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5447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7538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6816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87120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6617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图形 15"/>
          <p:cNvSpPr/>
          <p:nvPr>
            <p:custDataLst>
              <p:tags r:id="rId23"/>
            </p:custDataLst>
          </p:nvPr>
        </p:nvSpPr>
        <p:spPr>
          <a:xfrm>
            <a:off x="5016447" y="495704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图形 19"/>
          <p:cNvSpPr/>
          <p:nvPr>
            <p:custDataLst>
              <p:tags r:id="rId24"/>
            </p:custDataLst>
          </p:nvPr>
        </p:nvSpPr>
        <p:spPr>
          <a:xfrm>
            <a:off x="8597185" y="4649232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图形 27"/>
          <p:cNvSpPr/>
          <p:nvPr>
            <p:custDataLst>
              <p:tags r:id="rId25"/>
            </p:custDataLst>
          </p:nvPr>
        </p:nvSpPr>
        <p:spPr>
          <a:xfrm>
            <a:off x="4113257" y="3681995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31019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正文"/>
          <p:cNvSpPr txBox="1"/>
          <p:nvPr>
            <p:custDataLst>
              <p:tags r:id="rId27"/>
            </p:custDataLst>
          </p:nvPr>
        </p:nvSpPr>
        <p:spPr>
          <a:xfrm>
            <a:off x="608330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电商购物：用户可以在小程序内直接购买商品，无需跳转到其他平台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8"/>
            </p:custDataLst>
          </p:nvPr>
        </p:nvSpPr>
        <p:spPr>
          <a:xfrm>
            <a:off x="9419336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工具应用：用户可以在小程序内使用各种工具，如计算器、翻译、地图等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9"/>
            </p:custDataLst>
          </p:nvPr>
        </p:nvSpPr>
        <p:spPr>
          <a:xfrm>
            <a:off x="8241006" y="2641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游戏娱乐：用户可以在小程序内进行游戏娱乐，如玩小游戏、看视频等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30"/>
            </p:custDataLst>
          </p:nvPr>
        </p:nvSpPr>
        <p:spPr>
          <a:xfrm>
            <a:off x="1786660" y="2641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餐饮服务：用户可以在小程序内查看菜单、下单、支付，方便快捷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31"/>
            </p:custDataLst>
          </p:nvPr>
        </p:nvSpPr>
        <p:spPr>
          <a:xfrm>
            <a:off x="6446389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信息查询：用户可以在小程序内查询各种信息，如天气、股票、新闻等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32"/>
            </p:custDataLst>
          </p:nvPr>
        </p:nvSpPr>
        <p:spPr>
          <a:xfrm>
            <a:off x="3581277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社交互动：用户可以在小程序内进行社交互动，如分享、评论、点赞等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微信小程序优势</a:t>
            </a:r>
            <a:endParaRPr lang="zh-CN" altLang="en-US"/>
          </a:p>
        </p:txBody>
      </p:sp>
      <p:sp>
        <p:nvSpPr>
          <p:cNvPr id="1049438" name="正文"/>
          <p:cNvSpPr txBox="1"/>
          <p:nvPr>
            <p:custDataLst>
              <p:tags r:id="rId2"/>
            </p:custDataLst>
          </p:nvPr>
        </p:nvSpPr>
        <p:spPr>
          <a:xfrm>
            <a:off x="3243668" y="1319530"/>
            <a:ext cx="5698314" cy="753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轻量级应用：无需下载安装，节省手机存储空间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"/>
            </p:custDataLst>
          </p:nvPr>
        </p:nvSpPr>
        <p:spPr>
          <a:xfrm>
            <a:off x="3243668" y="2154895"/>
            <a:ext cx="5698314" cy="753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即用即走：无需注册登录，方便快捷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4"/>
            </p:custDataLst>
          </p:nvPr>
        </p:nvSpPr>
        <p:spPr>
          <a:xfrm>
            <a:off x="3243668" y="2990260"/>
            <a:ext cx="5698314" cy="753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社交属性：依托微信平台，易于传播和推广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5"/>
            </p:custDataLst>
          </p:nvPr>
        </p:nvSpPr>
        <p:spPr>
          <a:xfrm>
            <a:off x="3243668" y="3825625"/>
            <a:ext cx="5698314" cy="753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开发成本低：开发周期短，开发成本低，适合中小企业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6"/>
            </p:custDataLst>
          </p:nvPr>
        </p:nvSpPr>
        <p:spPr>
          <a:xfrm>
            <a:off x="3243668" y="4660990"/>
            <a:ext cx="5698314" cy="753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功能丰富：支持多种功能，满足不同需求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7"/>
            </p:custDataLst>
          </p:nvPr>
        </p:nvSpPr>
        <p:spPr>
          <a:xfrm>
            <a:off x="3243668" y="5496356"/>
            <a:ext cx="5698314" cy="753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安全可靠：依托微信平台，安全性高，用户信任度高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506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03</a:t>
            </a:r>
            <a:endParaRPr lang="zh-CN" altLang="en-US"/>
          </a:p>
        </p:txBody>
      </p:sp>
      <p:sp>
        <p:nvSpPr>
          <p:cNvPr id="1049508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微信小程序开发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5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微信小程序开发语言</a:t>
            </a:r>
            <a:endParaRPr lang="zh-CN" altLang="en-US"/>
          </a:p>
        </p:txBody>
      </p:sp>
      <p:sp>
        <p:nvSpPr>
          <p:cNvPr id="1049584" name="矩形 15"/>
          <p:cNvSpPr/>
          <p:nvPr>
            <p:custDataLst>
              <p:tags r:id="rId2"/>
            </p:custDataLst>
          </p:nvPr>
        </p:nvSpPr>
        <p:spPr>
          <a:xfrm>
            <a:off x="2291434" y="1403235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JavaScript：微信小程序的主要开发语言，用于编写业务逻辑和页面渲染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17"/>
          <p:cNvSpPr/>
          <p:nvPr>
            <p:custDataLst>
              <p:tags r:id="rId3"/>
            </p:custDataLst>
          </p:nvPr>
        </p:nvSpPr>
        <p:spPr>
          <a:xfrm flipV="1">
            <a:off x="2210266" y="1319530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任意多边形 18"/>
          <p:cNvSpPr/>
          <p:nvPr>
            <p:custDataLst>
              <p:tags r:id="rId4"/>
            </p:custDataLst>
          </p:nvPr>
        </p:nvSpPr>
        <p:spPr>
          <a:xfrm flipH="1">
            <a:off x="8615812" y="1900392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矩形 27"/>
          <p:cNvSpPr/>
          <p:nvPr>
            <p:custDataLst>
              <p:tags r:id="rId5"/>
            </p:custDataLst>
          </p:nvPr>
        </p:nvSpPr>
        <p:spPr>
          <a:xfrm>
            <a:off x="2291434" y="2767880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WXML：微信小程序的标记语言，用于描述页面结构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29"/>
          <p:cNvSpPr/>
          <p:nvPr>
            <p:custDataLst>
              <p:tags r:id="rId6"/>
            </p:custDataLst>
          </p:nvPr>
        </p:nvSpPr>
        <p:spPr>
          <a:xfrm flipV="1">
            <a:off x="2210266" y="2684175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任意多边形 30"/>
          <p:cNvSpPr/>
          <p:nvPr>
            <p:custDataLst>
              <p:tags r:id="rId7"/>
            </p:custDataLst>
          </p:nvPr>
        </p:nvSpPr>
        <p:spPr>
          <a:xfrm flipH="1">
            <a:off x="8615812" y="3265037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矩形 5"/>
          <p:cNvSpPr/>
          <p:nvPr>
            <p:custDataLst>
              <p:tags r:id="rId8"/>
            </p:custDataLst>
          </p:nvPr>
        </p:nvSpPr>
        <p:spPr>
          <a:xfrm>
            <a:off x="2291434" y="4132525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WXSS：微信小程序的样式语言，用于定义页面样式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7"/>
          <p:cNvSpPr/>
          <p:nvPr>
            <p:custDataLst>
              <p:tags r:id="rId9"/>
            </p:custDataLst>
          </p:nvPr>
        </p:nvSpPr>
        <p:spPr>
          <a:xfrm flipV="1">
            <a:off x="2210266" y="4048820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任意多边形 8"/>
          <p:cNvSpPr/>
          <p:nvPr>
            <p:custDataLst>
              <p:tags r:id="rId10"/>
            </p:custDataLst>
          </p:nvPr>
        </p:nvSpPr>
        <p:spPr>
          <a:xfrm flipH="1">
            <a:off x="8615812" y="4629682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矩形 10"/>
          <p:cNvSpPr/>
          <p:nvPr>
            <p:custDataLst>
              <p:tags r:id="rId11"/>
            </p:custDataLst>
          </p:nvPr>
        </p:nvSpPr>
        <p:spPr>
          <a:xfrm>
            <a:off x="2291434" y="5497171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JSON：微信小程序的配置文件，用于配置小程序的基本信息、页面路径等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12"/>
          <p:cNvSpPr/>
          <p:nvPr>
            <p:custDataLst>
              <p:tags r:id="rId12"/>
            </p:custDataLst>
          </p:nvPr>
        </p:nvSpPr>
        <p:spPr>
          <a:xfrm flipV="1">
            <a:off x="2210266" y="5413466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6" name="任意多边形 13"/>
          <p:cNvSpPr/>
          <p:nvPr>
            <p:custDataLst>
              <p:tags r:id="rId13"/>
            </p:custDataLst>
          </p:nvPr>
        </p:nvSpPr>
        <p:spPr>
          <a:xfrm flipH="1">
            <a:off x="8615812" y="5994328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6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微信小程序开发工具</a:t>
            </a:r>
            <a:endParaRPr lang="zh-CN" altLang="en-US"/>
          </a:p>
        </p:txBody>
      </p:sp>
      <p:sp>
        <p:nvSpPr>
          <p:cNvPr id="1049666" name="矩形 15"/>
          <p:cNvSpPr/>
          <p:nvPr>
            <p:custDataLst>
              <p:tags r:id="rId2"/>
            </p:custDataLst>
          </p:nvPr>
        </p:nvSpPr>
        <p:spPr>
          <a:xfrm>
            <a:off x="2291434" y="1403235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微信开发者工具：官方提供的开发工具，支持小程序开发、调试、发布等功能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17"/>
          <p:cNvSpPr/>
          <p:nvPr>
            <p:custDataLst>
              <p:tags r:id="rId3"/>
            </p:custDataLst>
          </p:nvPr>
        </p:nvSpPr>
        <p:spPr>
          <a:xfrm flipV="1">
            <a:off x="2210266" y="1319530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flipH="1">
            <a:off x="8615812" y="1900392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矩形 27"/>
          <p:cNvSpPr/>
          <p:nvPr>
            <p:custDataLst>
              <p:tags r:id="rId5"/>
            </p:custDataLst>
          </p:nvPr>
        </p:nvSpPr>
        <p:spPr>
          <a:xfrm>
            <a:off x="2291434" y="2767880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微信小程序开发文档：官方提供的开发文档，包括小程序开发规范、API文档等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29"/>
          <p:cNvSpPr/>
          <p:nvPr>
            <p:custDataLst>
              <p:tags r:id="rId6"/>
            </p:custDataLst>
          </p:nvPr>
        </p:nvSpPr>
        <p:spPr>
          <a:xfrm flipV="1">
            <a:off x="2210266" y="2684175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 30"/>
          <p:cNvSpPr/>
          <p:nvPr>
            <p:custDataLst>
              <p:tags r:id="rId7"/>
            </p:custDataLst>
          </p:nvPr>
        </p:nvSpPr>
        <p:spPr>
          <a:xfrm flipH="1">
            <a:off x="8615812" y="3265037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矩形 5"/>
          <p:cNvSpPr/>
          <p:nvPr>
            <p:custDataLst>
              <p:tags r:id="rId8"/>
            </p:custDataLst>
          </p:nvPr>
        </p:nvSpPr>
        <p:spPr>
          <a:xfrm>
            <a:off x="2291434" y="4132525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微信小程序开发社区：开发者交流社区，可以获取开发经验、解决开发问题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7"/>
          <p:cNvSpPr/>
          <p:nvPr>
            <p:custDataLst>
              <p:tags r:id="rId9"/>
            </p:custDataLst>
          </p:nvPr>
        </p:nvSpPr>
        <p:spPr>
          <a:xfrm flipV="1">
            <a:off x="2210266" y="4048820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任意多边形 8"/>
          <p:cNvSpPr/>
          <p:nvPr>
            <p:custDataLst>
              <p:tags r:id="rId10"/>
            </p:custDataLst>
          </p:nvPr>
        </p:nvSpPr>
        <p:spPr>
          <a:xfrm flipH="1">
            <a:off x="8615812" y="4629682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矩形 10"/>
          <p:cNvSpPr/>
          <p:nvPr>
            <p:custDataLst>
              <p:tags r:id="rId11"/>
            </p:custDataLst>
          </p:nvPr>
        </p:nvSpPr>
        <p:spPr>
          <a:xfrm>
            <a:off x="2291434" y="5497171"/>
            <a:ext cx="7606164" cy="6687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第三方开发工具：如WeChat Developer、WeChat IDE等，提供小程序开发、调试、发布等功能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12"/>
          <p:cNvSpPr/>
          <p:nvPr>
            <p:custDataLst>
              <p:tags r:id="rId12"/>
            </p:custDataLst>
          </p:nvPr>
        </p:nvSpPr>
        <p:spPr>
          <a:xfrm flipV="1">
            <a:off x="2210266" y="5413466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任意多边形 13"/>
          <p:cNvSpPr/>
          <p:nvPr>
            <p:custDataLst>
              <p:tags r:id="rId13"/>
            </p:custDataLst>
          </p:nvPr>
        </p:nvSpPr>
        <p:spPr>
          <a:xfrm flipH="1">
            <a:off x="8615812" y="5994328"/>
            <a:ext cx="1360418" cy="256188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7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微信小程序开发流程</a:t>
            </a:r>
            <a:endParaRPr lang="zh-CN" altLang="en-US"/>
          </a:p>
        </p:txBody>
      </p:sp>
      <p:sp>
        <p:nvSpPr>
          <p:cNvPr id="1049748" name="任意多边形: 形状 16"/>
          <p:cNvSpPr/>
          <p:nvPr>
            <p:custDataLst>
              <p:tags r:id="rId2"/>
            </p:custDataLst>
          </p:nvPr>
        </p:nvSpPr>
        <p:spPr>
          <a:xfrm>
            <a:off x="608330" y="1687939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Freeform 488"/>
          <p:cNvSpPr/>
          <p:nvPr>
            <p:custDataLst>
              <p:tags r:id="rId3"/>
            </p:custDataLst>
          </p:nvPr>
        </p:nvSpPr>
        <p:spPr>
          <a:xfrm rot="5400000">
            <a:off x="5213024" y="1673851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序号"/>
          <p:cNvSpPr txBox="1"/>
          <p:nvPr>
            <p:custDataLst>
              <p:tags r:id="rId4"/>
            </p:custDataLst>
          </p:nvPr>
        </p:nvSpPr>
        <p:spPr>
          <a:xfrm>
            <a:off x="5339816" y="1903487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54" name="标题"/>
          <p:cNvSpPr txBox="1"/>
          <p:nvPr>
            <p:custDataLst>
              <p:tags r:id="rId5"/>
            </p:custDataLst>
          </p:nvPr>
        </p:nvSpPr>
        <p:spPr>
          <a:xfrm>
            <a:off x="996457" y="1741474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56" name="正文"/>
          <p:cNvSpPr txBox="1"/>
          <p:nvPr>
            <p:custDataLst>
              <p:tags r:id="rId6"/>
            </p:custDataLst>
          </p:nvPr>
        </p:nvSpPr>
        <p:spPr>
          <a:xfrm>
            <a:off x="996457" y="2200746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注册小程序账号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58" name="任意多边形: 形状 17"/>
          <p:cNvSpPr/>
          <p:nvPr>
            <p:custDataLst>
              <p:tags r:id="rId7"/>
            </p:custDataLst>
          </p:nvPr>
        </p:nvSpPr>
        <p:spPr>
          <a:xfrm flipH="1">
            <a:off x="6032246" y="2234558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Freeform 488"/>
          <p:cNvSpPr/>
          <p:nvPr>
            <p:custDataLst>
              <p:tags r:id="rId8"/>
            </p:custDataLst>
          </p:nvPr>
        </p:nvSpPr>
        <p:spPr>
          <a:xfrm rot="5400000">
            <a:off x="6147064" y="2220469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序号"/>
          <p:cNvSpPr txBox="1"/>
          <p:nvPr>
            <p:custDataLst>
              <p:tags r:id="rId9"/>
            </p:custDataLst>
          </p:nvPr>
        </p:nvSpPr>
        <p:spPr>
          <a:xfrm>
            <a:off x="6255543" y="2444470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lang="en-US">
              <a:effectLst>
                <a:outerShdw blurRad="101600" sx="102000" sy="102000" algn="ctr" rotWithShape="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764" name="任意多边形: 形状 2"/>
          <p:cNvSpPr/>
          <p:nvPr>
            <p:custDataLst>
              <p:tags r:id="rId10"/>
            </p:custDataLst>
          </p:nvPr>
        </p:nvSpPr>
        <p:spPr>
          <a:xfrm>
            <a:off x="608330" y="2781176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766" name="Freeform 488"/>
          <p:cNvSpPr/>
          <p:nvPr>
            <p:custDataLst>
              <p:tags r:id="rId11"/>
            </p:custDataLst>
          </p:nvPr>
        </p:nvSpPr>
        <p:spPr>
          <a:xfrm rot="5400000">
            <a:off x="5213024" y="2766383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序号"/>
          <p:cNvSpPr txBox="1"/>
          <p:nvPr>
            <p:custDataLst>
              <p:tags r:id="rId12"/>
            </p:custDataLst>
          </p:nvPr>
        </p:nvSpPr>
        <p:spPr>
          <a:xfrm>
            <a:off x="5339816" y="2996723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</a:t>
            </a:r>
            <a:endParaRPr lang="en-US"/>
          </a:p>
        </p:txBody>
      </p:sp>
      <p:sp>
        <p:nvSpPr>
          <p:cNvPr id="1049770" name="任意多边形: 形状 32"/>
          <p:cNvSpPr/>
          <p:nvPr>
            <p:custDataLst>
              <p:tags r:id="rId13"/>
            </p:custDataLst>
          </p:nvPr>
        </p:nvSpPr>
        <p:spPr>
          <a:xfrm flipH="1">
            <a:off x="6032246" y="3323567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772" name="Freeform 488"/>
          <p:cNvSpPr/>
          <p:nvPr>
            <p:custDataLst>
              <p:tags r:id="rId14"/>
            </p:custDataLst>
          </p:nvPr>
        </p:nvSpPr>
        <p:spPr>
          <a:xfrm rot="5400000">
            <a:off x="6147064" y="3308775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序号"/>
          <p:cNvSpPr txBox="1"/>
          <p:nvPr>
            <p:custDataLst>
              <p:tags r:id="rId15"/>
            </p:custDataLst>
          </p:nvPr>
        </p:nvSpPr>
        <p:spPr>
          <a:xfrm>
            <a:off x="6255543" y="3529958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任意多边形: 形状 12"/>
          <p:cNvSpPr/>
          <p:nvPr>
            <p:custDataLst>
              <p:tags r:id="rId16"/>
            </p:custDataLst>
          </p:nvPr>
        </p:nvSpPr>
        <p:spPr>
          <a:xfrm>
            <a:off x="608330" y="3874412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778" name="Freeform 488"/>
          <p:cNvSpPr/>
          <p:nvPr>
            <p:custDataLst>
              <p:tags r:id="rId17"/>
            </p:custDataLst>
          </p:nvPr>
        </p:nvSpPr>
        <p:spPr>
          <a:xfrm rot="5400000">
            <a:off x="5213024" y="3859619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序号"/>
          <p:cNvSpPr txBox="1"/>
          <p:nvPr>
            <p:custDataLst>
              <p:tags r:id="rId18"/>
            </p:custDataLst>
          </p:nvPr>
        </p:nvSpPr>
        <p:spPr>
          <a:xfrm>
            <a:off x="5339816" y="4089255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49782" name="任意多边形: 形状 22"/>
          <p:cNvSpPr/>
          <p:nvPr>
            <p:custDataLst>
              <p:tags r:id="rId19"/>
            </p:custDataLst>
          </p:nvPr>
        </p:nvSpPr>
        <p:spPr>
          <a:xfrm flipH="1">
            <a:off x="6032246" y="4411872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784" name="Freeform 488"/>
          <p:cNvSpPr/>
          <p:nvPr>
            <p:custDataLst>
              <p:tags r:id="rId20"/>
            </p:custDataLst>
          </p:nvPr>
        </p:nvSpPr>
        <p:spPr>
          <a:xfrm rot="5400000">
            <a:off x="6147064" y="4397784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序号"/>
          <p:cNvSpPr txBox="1"/>
          <p:nvPr>
            <p:custDataLst>
              <p:tags r:id="rId21"/>
            </p:custDataLst>
          </p:nvPr>
        </p:nvSpPr>
        <p:spPr>
          <a:xfrm>
            <a:off x="6255543" y="4618967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任意多边形: 形状 27"/>
          <p:cNvSpPr/>
          <p:nvPr>
            <p:custDataLst>
              <p:tags r:id="rId22"/>
            </p:custDataLst>
          </p:nvPr>
        </p:nvSpPr>
        <p:spPr>
          <a:xfrm>
            <a:off x="608330" y="4966943"/>
            <a:ext cx="5544793" cy="914507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 panose="020b0503020204020204" pitchFamily="34" charset="-122"/>
            </a:endParaRPr>
          </a:p>
        </p:txBody>
      </p:sp>
      <p:sp>
        <p:nvSpPr>
          <p:cNvPr id="1049790" name="Freeform 488"/>
          <p:cNvSpPr/>
          <p:nvPr>
            <p:custDataLst>
              <p:tags r:id="rId23"/>
            </p:custDataLst>
          </p:nvPr>
        </p:nvSpPr>
        <p:spPr>
          <a:xfrm rot="5400000">
            <a:off x="5213024" y="4952855"/>
            <a:ext cx="826182" cy="94349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序号"/>
          <p:cNvSpPr txBox="1"/>
          <p:nvPr>
            <p:custDataLst>
              <p:tags r:id="rId24"/>
            </p:custDataLst>
          </p:nvPr>
        </p:nvSpPr>
        <p:spPr>
          <a:xfrm>
            <a:off x="5339816" y="5182491"/>
            <a:ext cx="572191" cy="52524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07</a:t>
            </a:r>
            <a:endParaRPr lang="en-US"/>
          </a:p>
        </p:txBody>
      </p:sp>
      <p:sp>
        <p:nvSpPr>
          <p:cNvPr id="1049794" name="标题"/>
          <p:cNvSpPr txBox="1"/>
          <p:nvPr>
            <p:custDataLst>
              <p:tags r:id="rId25"/>
            </p:custDataLst>
          </p:nvPr>
        </p:nvSpPr>
        <p:spPr>
          <a:xfrm>
            <a:off x="7445282" y="2276117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96" name="正文"/>
          <p:cNvSpPr txBox="1"/>
          <p:nvPr>
            <p:custDataLst>
              <p:tags r:id="rId26"/>
            </p:custDataLst>
          </p:nvPr>
        </p:nvSpPr>
        <p:spPr>
          <a:xfrm>
            <a:off x="7445282" y="2735389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申请小程序开发权限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98" name="标题"/>
          <p:cNvSpPr txBox="1"/>
          <p:nvPr>
            <p:custDataLst>
              <p:tags r:id="rId27"/>
            </p:custDataLst>
          </p:nvPr>
        </p:nvSpPr>
        <p:spPr>
          <a:xfrm>
            <a:off x="996457" y="2835415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00" name="正文"/>
          <p:cNvSpPr txBox="1"/>
          <p:nvPr>
            <p:custDataLst>
              <p:tags r:id="rId28"/>
            </p:custDataLst>
          </p:nvPr>
        </p:nvSpPr>
        <p:spPr>
          <a:xfrm>
            <a:off x="996457" y="3294687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设计小程序界面和功能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02" name="标题"/>
          <p:cNvSpPr txBox="1"/>
          <p:nvPr>
            <p:custDataLst>
              <p:tags r:id="rId29"/>
            </p:custDataLst>
          </p:nvPr>
        </p:nvSpPr>
        <p:spPr>
          <a:xfrm>
            <a:off x="7445282" y="3370762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04" name="正文"/>
          <p:cNvSpPr txBox="1"/>
          <p:nvPr>
            <p:custDataLst>
              <p:tags r:id="rId30"/>
            </p:custDataLst>
          </p:nvPr>
        </p:nvSpPr>
        <p:spPr>
          <a:xfrm>
            <a:off x="7445282" y="3830034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编写小程序代码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06" name="标题"/>
          <p:cNvSpPr txBox="1"/>
          <p:nvPr>
            <p:custDataLst>
              <p:tags r:id="rId31"/>
            </p:custDataLst>
          </p:nvPr>
        </p:nvSpPr>
        <p:spPr>
          <a:xfrm>
            <a:off x="996457" y="3923016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08" name="正文"/>
          <p:cNvSpPr txBox="1"/>
          <p:nvPr>
            <p:custDataLst>
              <p:tags r:id="rId32"/>
            </p:custDataLst>
          </p:nvPr>
        </p:nvSpPr>
        <p:spPr>
          <a:xfrm>
            <a:off x="996457" y="4382287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测试小程序功能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10" name="标题"/>
          <p:cNvSpPr txBox="1"/>
          <p:nvPr>
            <p:custDataLst>
              <p:tags r:id="rId33"/>
            </p:custDataLst>
          </p:nvPr>
        </p:nvSpPr>
        <p:spPr>
          <a:xfrm>
            <a:off x="7445282" y="4467520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12" name="正文"/>
          <p:cNvSpPr txBox="1"/>
          <p:nvPr>
            <p:custDataLst>
              <p:tags r:id="rId34"/>
            </p:custDataLst>
          </p:nvPr>
        </p:nvSpPr>
        <p:spPr>
          <a:xfrm>
            <a:off x="7445282" y="4926792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提交小程序审核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14" name="标题"/>
          <p:cNvSpPr txBox="1"/>
          <p:nvPr>
            <p:custDataLst>
              <p:tags r:id="rId35"/>
            </p:custDataLst>
          </p:nvPr>
        </p:nvSpPr>
        <p:spPr>
          <a:xfrm>
            <a:off x="996457" y="5002164"/>
            <a:ext cx="3743870" cy="39136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单击添加项标题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16" name="正文"/>
          <p:cNvSpPr txBox="1"/>
          <p:nvPr>
            <p:custDataLst>
              <p:tags r:id="rId36"/>
            </p:custDataLst>
          </p:nvPr>
        </p:nvSpPr>
        <p:spPr>
          <a:xfrm>
            <a:off x="996457" y="5461436"/>
            <a:ext cx="3743870" cy="381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发布小程序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8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微信小程序开发注意事项</a:t>
            </a:r>
            <a:endParaRPr lang="zh-CN" altLang="en-US"/>
          </a:p>
        </p:txBody>
      </p:sp>
      <p:sp>
        <p:nvSpPr>
          <p:cNvPr id="1049876" name="圆角矩形 3"/>
          <p:cNvSpPr/>
          <p:nvPr>
            <p:custDataLst>
              <p:tags r:id="rId2"/>
            </p:custDataLst>
          </p:nvPr>
        </p:nvSpPr>
        <p:spPr>
          <a:xfrm rot="16200000">
            <a:off x="2710215" y="1125500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4"/>
          <p:cNvSpPr/>
          <p:nvPr>
            <p:custDataLst>
              <p:tags r:id="rId3"/>
            </p:custDataLst>
          </p:nvPr>
        </p:nvSpPr>
        <p:spPr>
          <a:xfrm rot="16200000">
            <a:off x="2710215" y="-278980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1"/>
          <p:cNvSpPr/>
          <p:nvPr>
            <p:custDataLst>
              <p:tags r:id="rId4"/>
            </p:custDataLst>
          </p:nvPr>
        </p:nvSpPr>
        <p:spPr>
          <a:xfrm rot="16200000">
            <a:off x="8353270" y="-282202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5"/>
            </p:custDataLst>
          </p:nvPr>
        </p:nvSpPr>
        <p:spPr>
          <a:xfrm rot="16200000">
            <a:off x="2710215" y="2526112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31"/>
          <p:cNvSpPr/>
          <p:nvPr>
            <p:custDataLst>
              <p:tags r:id="rId6"/>
            </p:custDataLst>
          </p:nvPr>
        </p:nvSpPr>
        <p:spPr>
          <a:xfrm rot="16200000">
            <a:off x="8353270" y="1120988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34"/>
          <p:cNvSpPr/>
          <p:nvPr>
            <p:custDataLst>
              <p:tags r:id="rId7"/>
            </p:custDataLst>
          </p:nvPr>
        </p:nvSpPr>
        <p:spPr>
          <a:xfrm rot="16200000">
            <a:off x="8353270" y="2524178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文本框 5"/>
          <p:cNvSpPr txBox="1"/>
          <p:nvPr>
            <p:custDataLst>
              <p:tags r:id="rId8"/>
            </p:custDataLst>
          </p:nvPr>
        </p:nvSpPr>
        <p:spPr>
          <a:xfrm>
            <a:off x="6446040" y="4626708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关注微信小程序的发展趋势和政策变化，及时调整开发策略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890" name="文本框 6"/>
          <p:cNvSpPr txBox="1"/>
          <p:nvPr>
            <p:custDataLst>
              <p:tags r:id="rId9"/>
            </p:custDataLst>
          </p:nvPr>
        </p:nvSpPr>
        <p:spPr>
          <a:xfrm>
            <a:off x="6446040" y="3223517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定期更新和维护小程序，确保功能的持续可用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0"/>
            </p:custDataLst>
          </p:nvPr>
        </p:nvSpPr>
        <p:spPr>
          <a:xfrm>
            <a:off x="802985" y="4627352"/>
            <a:ext cx="5101282" cy="11225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注重用户体验，优化界面设计和交互设计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1"/>
            </p:custDataLst>
          </p:nvPr>
        </p:nvSpPr>
        <p:spPr>
          <a:xfrm>
            <a:off x="6446040" y="1820327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做好小程序的安全防护，防止数据泄露和攻击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896" name="文本框 15"/>
          <p:cNvSpPr txBox="1"/>
          <p:nvPr>
            <p:custDataLst>
              <p:tags r:id="rId12"/>
            </p:custDataLst>
          </p:nvPr>
        </p:nvSpPr>
        <p:spPr>
          <a:xfrm>
            <a:off x="802985" y="1822261"/>
            <a:ext cx="5101282" cy="11225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遵守微信小程序开发规范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898" name="文本框 16"/>
          <p:cNvSpPr txBox="1"/>
          <p:nvPr>
            <p:custDataLst>
              <p:tags r:id="rId13"/>
            </p:custDataLst>
          </p:nvPr>
        </p:nvSpPr>
        <p:spPr>
          <a:xfrm>
            <a:off x="802985" y="3228029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确保小程序的稳定性和性能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900" name="圆角矩形 7"/>
          <p:cNvSpPr/>
          <p:nvPr>
            <p:custDataLst>
              <p:tags r:id="rId14"/>
            </p:custDataLst>
          </p:nvPr>
        </p:nvSpPr>
        <p:spPr>
          <a:xfrm rot="16200000">
            <a:off x="106868" y="3728846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圆角矩形 8"/>
          <p:cNvSpPr/>
          <p:nvPr>
            <p:custDataLst>
              <p:tags r:id="rId15"/>
            </p:custDataLst>
          </p:nvPr>
        </p:nvSpPr>
        <p:spPr>
          <a:xfrm rot="16200000">
            <a:off x="106868" y="2324367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12"/>
          <p:cNvSpPr/>
          <p:nvPr>
            <p:custDataLst>
              <p:tags r:id="rId16"/>
            </p:custDataLst>
          </p:nvPr>
        </p:nvSpPr>
        <p:spPr>
          <a:xfrm rot="16200000">
            <a:off x="5749923" y="232178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圆角矩形 27"/>
          <p:cNvSpPr/>
          <p:nvPr>
            <p:custDataLst>
              <p:tags r:id="rId17"/>
            </p:custDataLst>
          </p:nvPr>
        </p:nvSpPr>
        <p:spPr>
          <a:xfrm rot="16200000">
            <a:off x="106868" y="512881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32"/>
          <p:cNvSpPr/>
          <p:nvPr>
            <p:custDataLst>
              <p:tags r:id="rId18"/>
            </p:custDataLst>
          </p:nvPr>
        </p:nvSpPr>
        <p:spPr>
          <a:xfrm rot="16200000">
            <a:off x="5749923" y="372497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圆角矩形 35"/>
          <p:cNvSpPr/>
          <p:nvPr>
            <p:custDataLst>
              <p:tags r:id="rId19"/>
            </p:custDataLst>
          </p:nvPr>
        </p:nvSpPr>
        <p:spPr>
          <a:xfrm rot="16200000">
            <a:off x="5749923" y="512816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 panose="00000500000000000000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968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04</a:t>
            </a:r>
            <a:endParaRPr lang="zh-CN" altLang="en-US"/>
          </a:p>
        </p:txBody>
      </p:sp>
      <p:sp>
        <p:nvSpPr>
          <p:cNvPr id="1049970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微信小程序运营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https://d.book118.com/928017004127006022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1_2"/>
  <p:tag name="KSO_WM_UNIT_INDEX" val="1_1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2_2"/>
  <p:tag name="KSO_WM_UNIT_INDEX" val="1_2_2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3_2"/>
  <p:tag name="KSO_WM_UNIT_INDEX" val="1_3_2"/>
  <p:tag name="KSO_WM_UNIT_LAYERLEVEL" val="1_1_1"/>
  <p:tag name="KSO_WM_UNIT_SUBTYPE" val="d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4_2"/>
  <p:tag name="KSO_WM_UNIT_INDEX" val="1_4_2"/>
  <p:tag name="KSO_WM_UNIT_LAYERLEVEL" val="1_1_1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5_2"/>
  <p:tag name="KSO_WM_UNIT_INDEX" val="1_5_2"/>
  <p:tag name="KSO_WM_UNIT_LAYERLEVEL" val="1_1_1"/>
  <p:tag name="KSO_WM_UNIT_SUBTYPE" val="d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i*1_6_2"/>
  <p:tag name="KSO_WM_UNIT_INDEX" val="1_6_2"/>
  <p:tag name="KSO_WM_UNIT_LAYERLEVEL" val="1_1_1"/>
  <p:tag name="KSO_WM_UNIT_SUBTYPE" val="d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6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6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1_2"/>
  <p:tag name="KSO_WM_UNIT_INDEX" val="1_1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1_3"/>
  <p:tag name="KSO_WM_UNIT_INDEX" val="1_1_3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1_1"/>
  <p:tag name="KSO_WM_UNIT_INDEX" val="1_1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2_2"/>
  <p:tag name="KSO_WM_UNIT_INDEX" val="1_2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6*l_h_i*1_2_3"/>
  <p:tag name="KSO_WM_UNIT_INDEX" val="1_2_3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3_2"/>
  <p:tag name="KSO_WM_UNIT_INDEX" val="1_3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3_3"/>
  <p:tag name="KSO_WM_UNIT_INDEX" val="1_3_3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4_2"/>
  <p:tag name="KSO_WM_UNIT_INDEX" val="1_4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6*l_h_i*1_4_3"/>
  <p:tag name="KSO_WM_UNIT_INDEX" val="1_4_3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5_2"/>
  <p:tag name="KSO_WM_UNIT_INDEX" val="1_5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5_3"/>
  <p:tag name="KSO_WM_UNIT_INDEX" val="1_5_3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6_2"/>
  <p:tag name="KSO_WM_UNIT_INDEX" val="1_6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6*l_h_i*1_6_3"/>
  <p:tag name="KSO_WM_UNIT_INDEX" val="1_6_3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7_2"/>
  <p:tag name="KSO_WM_UNIT_INDEX" val="1_7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6*l_h_i*1_7_3"/>
  <p:tag name="KSO_WM_UNIT_INDEX" val="1_7_3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2_1"/>
  <p:tag name="KSO_WM_UNIT_INDEX" val="1_2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3_1"/>
  <p:tag name="KSO_WM_UNIT_INDEX" val="1_3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4_1"/>
  <p:tag name="KSO_WM_UNIT_INDEX" val="1_4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5_1"/>
  <p:tag name="KSO_WM_UNIT_INDEX" val="1_5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6_1"/>
  <p:tag name="KSO_WM_UNIT_INDEX" val="1_6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6*l_h_f*1_7_1"/>
  <p:tag name="KSO_WM_UNIT_INDEX" val="1_7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6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0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3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Arial"/>
      </a:majorFont>
      <a:minorFont>
        <a:latin typeface="MiSans Normal" panose="00000500000000000000" charset="-122"/>
        <a:ea typeface="MiSans Normal" panose="00000500000000000000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微信小程序</vt:lpstr>
      <vt:lpstr>目录</vt:lpstr>
      <vt:lpstr>添加章节标题</vt:lpstr>
      <vt:lpstr>微信小程序概述</vt:lpstr>
      <vt:lpstr>微信小程序定义</vt:lpstr>
      <vt:lpstr>微信小程序发展历程</vt:lpstr>
      <vt:lpstr>微信小程序应用场景</vt:lpstr>
      <vt:lpstr>微信小程序优势</vt:lpstr>
      <vt:lpstr>微信小程序开发</vt:lpstr>
      <vt:lpstr>微信小程序开发语言</vt:lpstr>
      <vt:lpstr>微信小程序开发工具</vt:lpstr>
      <vt:lpstr>微信小程序开发流程</vt:lpstr>
      <vt:lpstr>微信小程序开发注意事项</vt:lpstr>
      <vt:lpstr>微信小程序运营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2024-08-29T02:35:56.386</cp:lastPrinted>
  <dcterms:created xsi:type="dcterms:W3CDTF">2024-08-28T18:35:56Z</dcterms:created>
  <dcterms:modified xsi:type="dcterms:W3CDTF">2024-08-28T18:36:02Z</dcterms:modified>
</cp:coreProperties>
</file>