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8F31707-231D-4129-8812-61A1BDBE82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1AB9DBC-299B-4CEE-B016-9C239E3A22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C1DD568-9FF4-47A1-B2C0-E748E8D04D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450B10C-ED5A-48CE-B203-C779997C1D3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A8C2176-C17E-46F1-856B-8D5C0AA2584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D45BFDD-2095-4D8C-8349-BF7CB2E8E67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C461BE9-BE88-4882-97DC-3B0E5F7E8FE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2A88021-F53F-45E7-A6B0-93DB8D5344B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E1E14EB-A170-42E8-8DEC-52C6FA3F4F0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5888CCB-F12C-4E71-95F8-480BFF68B5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E2E8E66-B863-4678-8E57-BEF1C0DA05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28017027015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心理危机评估与自卑心理和抑郁症的关系</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汇报人：XX</a:t>
            </a:r>
          </a:p>
        </p:txBody>
      </p:sp>
      <p:sp>
        <p:nvSpPr>
          <p:cNvPr id="4" name="TextBox 4"/>
          <p:cNvSpPr txBox="1"/>
          <p:nvPr/>
        </p:nvSpPr>
        <p:spPr>
          <a:xfrm>
            <a:off x="4490085" y="5886341"/>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2024-01-15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引言</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心理危机评估概述</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自卑心理与抑郁症关系探讨</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实证研究：心理危机评估在自卑和抑郁人群中的应用</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心理危机干预策略探讨</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01</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44212" y="1238585"/>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探讨心理危机评估的重要性</a:t>
            </a:r>
          </a:p>
        </p:txBody>
      </p:sp>
      <p:sp>
        <p:nvSpPr>
          <p:cNvPr id="3" name="TextBox 3"/>
          <p:cNvSpPr txBox="1"/>
          <p:nvPr/>
        </p:nvSpPr>
        <p:spPr>
          <a:xfrm>
            <a:off x="1844212" y="3550787"/>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分析自卑心理和抑郁症的关联性</a:t>
            </a:r>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
        <p:nvSpPr>
          <p:cNvPr id="26" name="TextBox 26"/>
          <p:cNvSpPr txBox="1"/>
          <p:nvPr/>
        </p:nvSpPr>
        <p:spPr>
          <a:xfrm>
            <a:off x="1844212" y="3897132"/>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自卑心理和抑郁症是两种常见的心理问题，它们之间存在密切的关联性。自卑心理可能导致个体对自己产生负面的评价和认知，进而引发抑郁症状。同时，抑郁症也可能加剧个体的自卑感，形成恶性循环。因此，探讨它们之间的关系对于理解和处理这些问题具有重要意义。</a:t>
            </a:r>
          </a:p>
        </p:txBody>
      </p:sp>
      <p:sp>
        <p:nvSpPr>
          <p:cNvPr id="27" name="TextBox 27"/>
          <p:cNvSpPr txBox="1"/>
          <p:nvPr/>
        </p:nvSpPr>
        <p:spPr>
          <a:xfrm>
            <a:off x="1844212" y="1585278"/>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心理危机评估是一种系统性的方法，用于识别和处理个体在面临重大压力或困境时可能出现的心理问题。通过评估个体的心理状态和应对能力，可以提供及时的干预和支持，防止心理问题的进一步恶化。</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601200" y="4075200"/>
            <a:ext cx="10990800" cy="0"/>
          </a:xfrm>
          <a:prstGeom prst="line">
            <a:avLst/>
          </a:prstGeom>
          <a:ln w="6350">
            <a:solidFill>
              <a:schemeClr val="lt1">
                <a:lumMod val="7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cxnSp>
        <p:nvCxnSpPr>
          <p:cNvPr id="3" name="Connector 3"/>
          <p:cNvCxnSpPr/>
          <p:nvPr/>
        </p:nvCxnSpPr>
        <p:spPr>
          <a:xfrm flipH="1">
            <a:off x="6257147" y="2030095"/>
            <a:ext cx="0" cy="4230000"/>
          </a:xfrm>
          <a:prstGeom prst="line">
            <a:avLst/>
          </a:prstGeom>
          <a:ln w="635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sp>
        <p:nvSpPr>
          <p:cNvPr id="4" name="AutoShape 4"/>
          <p:cNvSpPr/>
          <p:nvPr/>
        </p:nvSpPr>
        <p:spPr>
          <a:xfrm>
            <a:off x="1142086" y="1767350"/>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Microsoft Yahei"/>
                <a:ea typeface="Microsoft Yahei"/>
                <a:cs typeface="Microsoft Yahei"/>
              </a:rPr>
              <a:t>1</a:t>
            </a:r>
            <a:endParaRPr lang="en-US" sz="1100"/>
          </a:p>
        </p:txBody>
      </p:sp>
      <p:sp>
        <p:nvSpPr>
          <p:cNvPr id="5" name="AutoShape 5"/>
          <p:cNvSpPr/>
          <p:nvPr/>
        </p:nvSpPr>
        <p:spPr>
          <a:xfrm>
            <a:off x="6478905" y="1767350"/>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Microsoft Yahei"/>
                <a:ea typeface="Microsoft Yahei"/>
                <a:cs typeface="Microsoft Yahei"/>
              </a:rPr>
              <a:t>2</a:t>
            </a:r>
            <a:endParaRPr lang="en-US" sz="1100"/>
          </a:p>
        </p:txBody>
      </p:sp>
      <p:sp>
        <p:nvSpPr>
          <p:cNvPr id="6" name="AutoShape 6"/>
          <p:cNvSpPr/>
          <p:nvPr/>
        </p:nvSpPr>
        <p:spPr>
          <a:xfrm>
            <a:off x="1142086" y="4317885"/>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Microsoft Yahei"/>
                <a:ea typeface="Microsoft Yahei"/>
                <a:cs typeface="Microsoft Yahei"/>
              </a:rPr>
              <a:t>3</a:t>
            </a:r>
            <a:endParaRPr lang="en-US" sz="1100"/>
          </a:p>
        </p:txBody>
      </p:sp>
      <p:sp>
        <p:nvSpPr>
          <p:cNvPr id="7" name="AutoShape 7"/>
          <p:cNvSpPr/>
          <p:nvPr/>
        </p:nvSpPr>
        <p:spPr>
          <a:xfrm>
            <a:off x="6478905" y="4317885"/>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Microsoft Yahei"/>
                <a:ea typeface="Microsoft Yahei"/>
                <a:cs typeface="Microsoft Yahei"/>
              </a:rPr>
              <a:t>4</a:t>
            </a:r>
            <a:endParaRPr lang="en-US" sz="1100"/>
          </a:p>
        </p:txBody>
      </p:sp>
      <p:sp>
        <p:nvSpPr>
          <p:cNvPr id="8" name="TextBox 8"/>
          <p:cNvSpPr txBox="1"/>
          <p:nvPr/>
        </p:nvSpPr>
        <p:spPr>
          <a:xfrm>
            <a:off x="1542696" y="1714963"/>
            <a:ext cx="4314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心理危机评估的方法和工具</a:t>
            </a:r>
          </a:p>
        </p:txBody>
      </p:sp>
      <p:sp>
        <p:nvSpPr>
          <p:cNvPr id="9" name="TextBox 9"/>
          <p:cNvSpPr txBox="1"/>
          <p:nvPr/>
        </p:nvSpPr>
        <p:spPr>
          <a:xfrm>
            <a:off x="1542696" y="4265497"/>
            <a:ext cx="4314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心理危机评估在自卑心理和抑郁症中的应用</a:t>
            </a:r>
          </a:p>
        </p:txBody>
      </p:sp>
      <p:sp>
        <p:nvSpPr>
          <p:cNvPr id="10" name="TextBox 10"/>
          <p:cNvSpPr txBox="1"/>
          <p:nvPr/>
        </p:nvSpPr>
        <p:spPr>
          <a:xfrm>
            <a:off x="6922201" y="1714963"/>
            <a:ext cx="4314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自卑心理和抑郁症的症状表现</a:t>
            </a:r>
          </a:p>
        </p:txBody>
      </p:sp>
      <p:sp>
        <p:nvSpPr>
          <p:cNvPr id="11" name="TextBox 11"/>
          <p:cNvSpPr txBox="1"/>
          <p:nvPr/>
        </p:nvSpPr>
        <p:spPr>
          <a:xfrm>
            <a:off x="6922201" y="4265497"/>
            <a:ext cx="4314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案例分析与实践经验分享</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
        <p:nvSpPr>
          <p:cNvPr id="34" name="TextBox 34"/>
          <p:cNvSpPr txBox="1"/>
          <p:nvPr/>
        </p:nvSpPr>
        <p:spPr>
          <a:xfrm>
            <a:off x="1542696" y="2043430"/>
            <a:ext cx="4313071" cy="194640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介绍常用的心理危机评估方法和工具，如心理测验、临床访谈、自评量表等，以及它们在实践中的应用和局限性。</a:t>
            </a:r>
          </a:p>
        </p:txBody>
      </p:sp>
      <p:sp>
        <p:nvSpPr>
          <p:cNvPr id="35" name="TextBox 35"/>
          <p:cNvSpPr txBox="1"/>
          <p:nvPr/>
        </p:nvSpPr>
        <p:spPr>
          <a:xfrm>
            <a:off x="6922201" y="2043430"/>
            <a:ext cx="4313071" cy="194640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详细描述自卑心理和抑郁症的症状表现，包括情绪低落、缺乏自信、自责和无助感等，以便更好地识别和理解这些问题。</a:t>
            </a:r>
          </a:p>
        </p:txBody>
      </p:sp>
      <p:sp>
        <p:nvSpPr>
          <p:cNvPr id="36" name="TextBox 36"/>
          <p:cNvSpPr txBox="1"/>
          <p:nvPr/>
        </p:nvSpPr>
        <p:spPr>
          <a:xfrm>
            <a:off x="1542696" y="4622092"/>
            <a:ext cx="4313071" cy="194640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探讨心理危机评估在识别和处理自卑心理和抑郁症中的具体应用，包括评估的时机、评估的内容和评估的结果解释等。</a:t>
            </a:r>
          </a:p>
        </p:txBody>
      </p:sp>
      <p:sp>
        <p:nvSpPr>
          <p:cNvPr id="37" name="TextBox 37"/>
          <p:cNvSpPr txBox="1"/>
          <p:nvPr/>
        </p:nvSpPr>
        <p:spPr>
          <a:xfrm>
            <a:off x="7027295" y="4622092"/>
            <a:ext cx="4313071" cy="194640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通过具体的案例分析和实践经验分享，展示心理危机评估在自卑心理和抑郁症处理中的实际效果和应用价值。</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02</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心理危机评估概述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心理危机评估是一种系统性的方法，用于识别、评估和管理个体在面临心理危机时的风险和保护因素。</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分类</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心理危机评估可分为急性危机评估和慢性危机评估。急性危机评估通常针对突发事件或紧急情况，如自杀、自伤、暴力行为等；慢性危机评估则关注长期存在的心理问题，如抑郁症、焦虑症等。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评估工具与方法</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评估工具</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常用的心理危机评估工具包括症状自评量表、抑郁自评量表、焦虑自评量表等。这些工具可以帮助评估者了解个体的情绪状态、认知功能和行为表现。</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评估方法</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心理危机评估可采用结构化或半结构化的访谈、问卷调查、观察等方法。评估过程中应注意收集个体的基本信息、家庭背景、社会支持等方面的信息。</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01267"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412120"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86473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367559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01267"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01</a:t>
            </a:r>
          </a:p>
        </p:txBody>
      </p:sp>
      <p:sp>
        <p:nvSpPr>
          <p:cNvPr id="7" name="TextBox 7"/>
          <p:cNvSpPr txBox="1"/>
          <p:nvPr/>
        </p:nvSpPr>
        <p:spPr>
          <a:xfrm>
            <a:off x="2864738"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02</a:t>
            </a:r>
          </a:p>
        </p:txBody>
      </p:sp>
      <p:sp>
        <p:nvSpPr>
          <p:cNvPr id="8" name="TextBox 8"/>
          <p:cNvSpPr txBox="1"/>
          <p:nvPr/>
        </p:nvSpPr>
        <p:spPr>
          <a:xfrm>
            <a:off x="454963"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建立信任关系</a:t>
            </a:r>
          </a:p>
        </p:txBody>
      </p:sp>
      <p:sp>
        <p:nvSpPr>
          <p:cNvPr id="9" name="TextBox 9"/>
          <p:cNvSpPr txBox="1"/>
          <p:nvPr/>
        </p:nvSpPr>
        <p:spPr>
          <a:xfrm>
            <a:off x="454963"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评估者应与个体建立良好的信任关系，以便更好地了解其内心感受和需求。</a:t>
            </a:r>
          </a:p>
        </p:txBody>
      </p:sp>
      <p:sp>
        <p:nvSpPr>
          <p:cNvPr id="10" name="TextBox 10"/>
          <p:cNvSpPr txBox="1"/>
          <p:nvPr/>
        </p:nvSpPr>
        <p:spPr>
          <a:xfrm>
            <a:off x="2734570"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收集信息</a:t>
            </a:r>
          </a:p>
        </p:txBody>
      </p:sp>
      <p:sp>
        <p:nvSpPr>
          <p:cNvPr id="11" name="TextBox 11"/>
          <p:cNvSpPr txBox="1"/>
          <p:nvPr/>
        </p:nvSpPr>
        <p:spPr>
          <a:xfrm>
            <a:off x="2734570"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评估者应详细询问个体的症状表现、持续时间、严重程度等，同时了解其家庭背景、社会支持等情况。</a:t>
            </a:r>
          </a:p>
        </p:txBody>
      </p:sp>
      <p:sp>
        <p:nvSpPr>
          <p:cNvPr id="12" name="TextBox 12"/>
          <p:cNvSpPr txBox="1"/>
          <p:nvPr/>
        </p:nvSpPr>
        <p:spPr>
          <a:xfrm>
            <a:off x="5021895"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初步判断</a:t>
            </a:r>
          </a:p>
        </p:txBody>
      </p:sp>
      <p:sp>
        <p:nvSpPr>
          <p:cNvPr id="13" name="TextBox 13"/>
          <p:cNvSpPr txBox="1"/>
          <p:nvPr/>
        </p:nvSpPr>
        <p:spPr>
          <a:xfrm>
            <a:off x="5021895"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根据收集到的信息，评估者应对个体的心理危机进行初步判断，确定是否存在心理危机及其类型。</a:t>
            </a:r>
          </a:p>
        </p:txBody>
      </p:sp>
      <p:sp>
        <p:nvSpPr>
          <p:cNvPr id="14" name="TextBox 14"/>
          <p:cNvSpPr txBox="1"/>
          <p:nvPr/>
        </p:nvSpPr>
        <p:spPr>
          <a:xfrm>
            <a:off x="7289688"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制定干预计划</a:t>
            </a:r>
          </a:p>
        </p:txBody>
      </p:sp>
      <p:sp>
        <p:nvSpPr>
          <p:cNvPr id="15" name="TextBox 15"/>
          <p:cNvSpPr txBox="1"/>
          <p:nvPr/>
        </p:nvSpPr>
        <p:spPr>
          <a:xfrm>
            <a:off x="7289688"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针对个体的具体情况，评估者应制定相应的干预计划，包括提供心理支持、建议寻求专业帮助、制定安全计划等。</a:t>
            </a:r>
          </a:p>
        </p:txBody>
      </p:sp>
      <p:sp>
        <p:nvSpPr>
          <p:cNvPr id="16" name="TextBox 16"/>
          <p:cNvSpPr txBox="1"/>
          <p:nvPr/>
        </p:nvSpPr>
        <p:spPr>
          <a:xfrm>
            <a:off x="9527896"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跟踪与反馈</a:t>
            </a:r>
          </a:p>
        </p:txBody>
      </p:sp>
      <p:sp>
        <p:nvSpPr>
          <p:cNvPr id="17" name="TextBox 17"/>
          <p:cNvSpPr txBox="1"/>
          <p:nvPr/>
        </p:nvSpPr>
        <p:spPr>
          <a:xfrm>
            <a:off x="9527896"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评估者应对个体进行跟踪观察，及时了解其病情变化，并根据需要调整干预计划。同时，应将评估结果和干预计划反馈给相关人员，以便提供必要的支持和协助。</a:t>
            </a:r>
          </a:p>
        </p:txBody>
      </p:sp>
      <p:sp>
        <p:nvSpPr>
          <p:cNvPr id="18" name="AutoShape 18"/>
          <p:cNvSpPr/>
          <p:nvPr/>
        </p:nvSpPr>
        <p:spPr>
          <a:xfrm>
            <a:off x="5193089"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00394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46902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27988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710204"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10521058"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5193089"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03</a:t>
            </a:r>
          </a:p>
        </p:txBody>
      </p:sp>
      <p:sp>
        <p:nvSpPr>
          <p:cNvPr id="25" name="TextBox 25"/>
          <p:cNvSpPr txBox="1"/>
          <p:nvPr/>
        </p:nvSpPr>
        <p:spPr>
          <a:xfrm>
            <a:off x="7469028" y="1641445"/>
            <a:ext cx="110760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04</a:t>
            </a:r>
          </a:p>
        </p:txBody>
      </p:sp>
      <p:sp>
        <p:nvSpPr>
          <p:cNvPr id="26" name="TextBox 26"/>
          <p:cNvSpPr txBox="1"/>
          <p:nvPr/>
        </p:nvSpPr>
        <p:spPr>
          <a:xfrm>
            <a:off x="9710204" y="1641445"/>
            <a:ext cx="104988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05</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评估流程与步骤</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03</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自卑心理与抑郁症关系探讨</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499" r="3149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8052" r="28052"/>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1150" r="31150"/>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自卑心理是指个体对自己的能力、价值或成就等方面持负面评价，认为自己不如他人，缺乏自信和自尊心的心理状态。</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自卑心理定义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自卑心理的表现包括自我贬低、自我怀疑、自我否定、社交回避、过度敏感和易受伤害等。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自卑心理表现</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自卑心理定义及表现</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3252" b="23252"/>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抑郁症是一种常见的心理障碍，以持续的情绪低落、兴趣丧失、活力减退和思维迟缓为主要特征。</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抑郁症的症状包括情绪低落、缺乏兴趣和活力、焦虑或易怒、睡眠障碍、食欲改变、注意力难以集中、自我负面评价和无助感等。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抑郁症定义及症状</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抑郁症症状</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抑郁症定义</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https://d.book118.com/928017027015006032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2024-09-09T08:45:20.161</cp:lastPrinted>
  <dcterms:created xsi:type="dcterms:W3CDTF">2024-09-09T00:45:20Z</dcterms:created>
  <dcterms:modified xsi:type="dcterms:W3CDTF">2024-09-09T00:45:22Z</dcterms:modified>
</cp:coreProperties>
</file>