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FEB4372-5C5A-4B40-BC72-79FC69ACAC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30817D-0709-491E-8844-33E86F84C4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342436D-1952-4438-B983-3966729671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1A3835D-7034-40C4-8E5B-4B9AC0E377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A9C61F8-BC38-4CF1-BC78-69A344FA99C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396420F-4A93-4CC1-BB2E-0740A5BEA3B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8BA485D-893A-4318-AB1E-1AF8A9F04BE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396CAA-8705-49AE-8C23-E7A024A1A7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5C1C8F-D953-4E1A-B819-DD540182A7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5972D5-986D-4583-81D7-BCD101CD7C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828EB7-1486-4344-9197-C36EAE20FC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6.jpeg" /><Relationship Id="rId4" Type="http://schemas.openxmlformats.org/officeDocument/2006/relationships/image" Target="../media/image16.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8020007026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372750"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lumMod val="60000"/>
                    <a:lumOff val="40000"/>
                    <a:alpha val="100000"/>
                  </a:schemeClr>
                </a:solidFill>
                <a:latin typeface="Microsoft Yahei"/>
                <a:ea typeface="Microsoft Yahei"/>
                <a:cs typeface="Microsoft Yahei"/>
              </a:rPr>
              <a:t>新教材老高考适用2023高考数学一轮总复习统计与成对数据的统计分析统计课件北师大版</a:t>
            </a:r>
          </a:p>
        </p:txBody>
      </p:sp>
      <p:sp>
        <p:nvSpPr>
          <p:cNvPr id="3" name="TextBox 3"/>
          <p:cNvSpPr txBox="1"/>
          <p:nvPr/>
        </p:nvSpPr>
        <p:spPr>
          <a:xfrm>
            <a:off x="1219200"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accent4">
                  <a:lumMod val="60000"/>
                  <a:lumOff val="40000"/>
                  <a:alpha val="100000"/>
                </a:schemeClr>
              </a:solidFill>
              <a:latin typeface="Microsoft Yahei"/>
              <a:ea typeface="Microsoft Yahei"/>
              <a:cs typeface="Microsoft Yahei"/>
            </a:endParaRPr>
          </a:p>
        </p:txBody>
      </p:sp>
      <p:sp>
        <p:nvSpPr>
          <p:cNvPr id="4" name="TextBox 4"/>
          <p:cNvSpPr txBox="1"/>
          <p:nvPr/>
        </p:nvSpPr>
        <p:spPr>
          <a:xfrm>
            <a:off x="1219200"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lumMod val="60000"/>
                    <a:lumOff val="40000"/>
                    <a:alpha val="100000"/>
                  </a:schemeClr>
                </a:solidFill>
                <a:latin typeface="Microsoft Yahei"/>
                <a:ea typeface="Microsoft Yahei"/>
                <a:cs typeface="Microsoft Yahei"/>
              </a:rPr>
              <a:t>2024-01-24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统计与成对数据的基本概念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描述性统计方法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推断性统计方法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成对数据的统计分析方法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统计软件在成对数据分析中的应用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高考数学中统计与成对数据的考点与题型分析</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01</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统计与成对数据的基本概念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821867" y="3896294"/>
            <a:ext cx="2573020" cy="2567940"/>
          </a:xfrm>
          <a:custGeom>
            <a:rect l="l" t="t" r="r" b="b"/>
            <a:pathLst>
              <a:path w="110" h="110">
                <a:moveTo>
                  <a:pt x="56" y="0"/>
                </a:moveTo>
                <a:cubicBezTo>
                  <a:pt x="71" y="0"/>
                  <a:pt x="85" y="6"/>
                  <a:pt x="95" y="16"/>
                </a:cubicBezTo>
                <a:cubicBezTo>
                  <a:pt x="105" y="26"/>
                  <a:pt x="111" y="40"/>
                  <a:pt x="111" y="55"/>
                </a:cubicBezTo>
                <a:cubicBezTo>
                  <a:pt x="111" y="71"/>
                  <a:pt x="105" y="84"/>
                  <a:pt x="95" y="94"/>
                </a:cubicBezTo>
                <a:cubicBezTo>
                  <a:pt x="85" y="104"/>
                  <a:pt x="71" y="111"/>
                  <a:pt x="56" y="111"/>
                </a:cubicBezTo>
                <a:cubicBezTo>
                  <a:pt x="40" y="111"/>
                  <a:pt x="27" y="104"/>
                  <a:pt x="16" y="94"/>
                </a:cubicBezTo>
                <a:cubicBezTo>
                  <a:pt x="6" y="84"/>
                  <a:pt x="0" y="71"/>
                  <a:pt x="0" y="55"/>
                </a:cubicBezTo>
                <a:cubicBezTo>
                  <a:pt x="0" y="40"/>
                  <a:pt x="6" y="26"/>
                  <a:pt x="16" y="16"/>
                </a:cubicBezTo>
                <a:cubicBezTo>
                  <a:pt x="27" y="6"/>
                  <a:pt x="40" y="0"/>
                  <a:pt x="56" y="0"/>
                </a:cubicBezTo>
                <a:close/>
                <a:moveTo>
                  <a:pt x="51" y="100"/>
                </a:moveTo>
                <a:cubicBezTo>
                  <a:pt x="51" y="87"/>
                  <a:pt x="51" y="87"/>
                  <a:pt x="51" y="87"/>
                </a:cubicBezTo>
                <a:cubicBezTo>
                  <a:pt x="47" y="87"/>
                  <a:pt x="42" y="86"/>
                  <a:pt x="38" y="85"/>
                </a:cubicBezTo>
                <a:cubicBezTo>
                  <a:pt x="39" y="87"/>
                  <a:pt x="40" y="88"/>
                  <a:pt x="40" y="89"/>
                </a:cubicBezTo>
                <a:cubicBezTo>
                  <a:pt x="43" y="94"/>
                  <a:pt x="47" y="98"/>
                  <a:pt x="51" y="100"/>
                </a:cubicBezTo>
                <a:close/>
                <a:moveTo>
                  <a:pt x="51" y="77"/>
                </a:moveTo>
                <a:cubicBezTo>
                  <a:pt x="51" y="60"/>
                  <a:pt x="51" y="60"/>
                  <a:pt x="51" y="60"/>
                </a:cubicBezTo>
                <a:cubicBezTo>
                  <a:pt x="33" y="60"/>
                  <a:pt x="33" y="60"/>
                  <a:pt x="33" y="60"/>
                </a:cubicBezTo>
                <a:cubicBezTo>
                  <a:pt x="33" y="65"/>
                  <a:pt x="34" y="70"/>
                  <a:pt x="35" y="75"/>
                </a:cubicBezTo>
                <a:cubicBezTo>
                  <a:pt x="40" y="76"/>
                  <a:pt x="45" y="77"/>
                  <a:pt x="51" y="77"/>
                </a:cubicBezTo>
                <a:close/>
                <a:moveTo>
                  <a:pt x="51" y="50"/>
                </a:moveTo>
                <a:cubicBezTo>
                  <a:pt x="51" y="33"/>
                  <a:pt x="51" y="33"/>
                  <a:pt x="51" y="33"/>
                </a:cubicBezTo>
                <a:cubicBezTo>
                  <a:pt x="45" y="34"/>
                  <a:pt x="40" y="34"/>
                  <a:pt x="35" y="36"/>
                </a:cubicBezTo>
                <a:cubicBezTo>
                  <a:pt x="34" y="40"/>
                  <a:pt x="33" y="45"/>
                  <a:pt x="33" y="50"/>
                </a:cubicBezTo>
                <a:cubicBezTo>
                  <a:pt x="51" y="50"/>
                  <a:pt x="51" y="50"/>
                  <a:pt x="51" y="50"/>
                </a:cubicBezTo>
                <a:close/>
                <a:moveTo>
                  <a:pt x="51" y="24"/>
                </a:moveTo>
                <a:cubicBezTo>
                  <a:pt x="51" y="10"/>
                  <a:pt x="51" y="10"/>
                  <a:pt x="51" y="10"/>
                </a:cubicBezTo>
                <a:cubicBezTo>
                  <a:pt x="47" y="12"/>
                  <a:pt x="43" y="16"/>
                  <a:pt x="40" y="22"/>
                </a:cubicBezTo>
                <a:cubicBezTo>
                  <a:pt x="40" y="23"/>
                  <a:pt x="39" y="24"/>
                  <a:pt x="38" y="25"/>
                </a:cubicBezTo>
                <a:cubicBezTo>
                  <a:pt x="42" y="24"/>
                  <a:pt x="47" y="24"/>
                  <a:pt x="51" y="24"/>
                </a:cubicBezTo>
                <a:close/>
                <a:moveTo>
                  <a:pt x="61" y="10"/>
                </a:moveTo>
                <a:cubicBezTo>
                  <a:pt x="61" y="24"/>
                  <a:pt x="61" y="24"/>
                  <a:pt x="61" y="24"/>
                </a:cubicBezTo>
                <a:cubicBezTo>
                  <a:pt x="65" y="24"/>
                  <a:pt x="69" y="24"/>
                  <a:pt x="73" y="25"/>
                </a:cubicBezTo>
                <a:cubicBezTo>
                  <a:pt x="72" y="24"/>
                  <a:pt x="72" y="23"/>
                  <a:pt x="71" y="22"/>
                </a:cubicBezTo>
                <a:cubicBezTo>
                  <a:pt x="68" y="16"/>
                  <a:pt x="65" y="12"/>
                  <a:pt x="61" y="10"/>
                </a:cubicBezTo>
                <a:close/>
                <a:moveTo>
                  <a:pt x="61" y="33"/>
                </a:moveTo>
                <a:cubicBezTo>
                  <a:pt x="61" y="50"/>
                  <a:pt x="61" y="50"/>
                  <a:pt x="61" y="50"/>
                </a:cubicBezTo>
                <a:cubicBezTo>
                  <a:pt x="79" y="50"/>
                  <a:pt x="79" y="50"/>
                  <a:pt x="79" y="50"/>
                </a:cubicBezTo>
                <a:cubicBezTo>
                  <a:pt x="78" y="45"/>
                  <a:pt x="78" y="40"/>
                  <a:pt x="77" y="36"/>
                </a:cubicBezTo>
                <a:cubicBezTo>
                  <a:pt x="72" y="34"/>
                  <a:pt x="66" y="34"/>
                  <a:pt x="61" y="33"/>
                </a:cubicBezTo>
                <a:close/>
                <a:moveTo>
                  <a:pt x="61" y="60"/>
                </a:moveTo>
                <a:cubicBezTo>
                  <a:pt x="61" y="77"/>
                  <a:pt x="61" y="77"/>
                  <a:pt x="61" y="77"/>
                </a:cubicBezTo>
                <a:cubicBezTo>
                  <a:pt x="66" y="77"/>
                  <a:pt x="72" y="76"/>
                  <a:pt x="77" y="75"/>
                </a:cubicBezTo>
                <a:cubicBezTo>
                  <a:pt x="78" y="70"/>
                  <a:pt x="78" y="65"/>
                  <a:pt x="79" y="60"/>
                </a:cubicBezTo>
                <a:cubicBezTo>
                  <a:pt x="61" y="60"/>
                  <a:pt x="61" y="60"/>
                  <a:pt x="61" y="60"/>
                </a:cubicBezTo>
                <a:close/>
                <a:moveTo>
                  <a:pt x="61" y="87"/>
                </a:moveTo>
                <a:cubicBezTo>
                  <a:pt x="61" y="100"/>
                  <a:pt x="61" y="100"/>
                  <a:pt x="61" y="100"/>
                </a:cubicBezTo>
                <a:cubicBezTo>
                  <a:pt x="65" y="98"/>
                  <a:pt x="68" y="94"/>
                  <a:pt x="71" y="89"/>
                </a:cubicBezTo>
                <a:cubicBezTo>
                  <a:pt x="72" y="88"/>
                  <a:pt x="72" y="87"/>
                  <a:pt x="73" y="85"/>
                </a:cubicBezTo>
                <a:cubicBezTo>
                  <a:pt x="69" y="86"/>
                  <a:pt x="65" y="87"/>
                  <a:pt x="61" y="87"/>
                </a:cubicBezTo>
                <a:close/>
                <a:moveTo>
                  <a:pt x="11" y="50"/>
                </a:moveTo>
                <a:cubicBezTo>
                  <a:pt x="23" y="50"/>
                  <a:pt x="23" y="50"/>
                  <a:pt x="23" y="50"/>
                </a:cubicBezTo>
                <a:cubicBezTo>
                  <a:pt x="23" y="47"/>
                  <a:pt x="24" y="43"/>
                  <a:pt x="24" y="39"/>
                </a:cubicBezTo>
                <a:cubicBezTo>
                  <a:pt x="24" y="40"/>
                  <a:pt x="23" y="40"/>
                  <a:pt x="22" y="40"/>
                </a:cubicBezTo>
                <a:cubicBezTo>
                  <a:pt x="17" y="43"/>
                  <a:pt x="13" y="47"/>
                  <a:pt x="11" y="50"/>
                </a:cubicBezTo>
                <a:close/>
                <a:moveTo>
                  <a:pt x="88" y="50"/>
                </a:moveTo>
                <a:cubicBezTo>
                  <a:pt x="100" y="50"/>
                  <a:pt x="100" y="50"/>
                  <a:pt x="100" y="50"/>
                </a:cubicBezTo>
                <a:cubicBezTo>
                  <a:pt x="99" y="47"/>
                  <a:pt x="95" y="43"/>
                  <a:pt x="89" y="40"/>
                </a:cubicBezTo>
                <a:cubicBezTo>
                  <a:pt x="89" y="40"/>
                  <a:pt x="88" y="40"/>
                  <a:pt x="87" y="39"/>
                </a:cubicBezTo>
                <a:cubicBezTo>
                  <a:pt x="88" y="43"/>
                  <a:pt x="88" y="47"/>
                  <a:pt x="88" y="50"/>
                </a:cubicBezTo>
                <a:close/>
                <a:moveTo>
                  <a:pt x="100" y="60"/>
                </a:moveTo>
                <a:cubicBezTo>
                  <a:pt x="88" y="60"/>
                  <a:pt x="88" y="60"/>
                  <a:pt x="88" y="60"/>
                </a:cubicBezTo>
                <a:cubicBezTo>
                  <a:pt x="88" y="64"/>
                  <a:pt x="88" y="67"/>
                  <a:pt x="87" y="71"/>
                </a:cubicBezTo>
                <a:cubicBezTo>
                  <a:pt x="88" y="71"/>
                  <a:pt x="89" y="70"/>
                  <a:pt x="89" y="70"/>
                </a:cubicBezTo>
                <a:cubicBezTo>
                  <a:pt x="95" y="67"/>
                  <a:pt x="99" y="64"/>
                  <a:pt x="100" y="60"/>
                </a:cubicBezTo>
                <a:close/>
                <a:moveTo>
                  <a:pt x="23" y="60"/>
                </a:moveTo>
                <a:cubicBezTo>
                  <a:pt x="11" y="60"/>
                  <a:pt x="11" y="60"/>
                  <a:pt x="11" y="60"/>
                </a:cubicBezTo>
                <a:cubicBezTo>
                  <a:pt x="13" y="64"/>
                  <a:pt x="17" y="67"/>
                  <a:pt x="22" y="70"/>
                </a:cubicBezTo>
                <a:cubicBezTo>
                  <a:pt x="23" y="70"/>
                  <a:pt x="24" y="71"/>
                  <a:pt x="24" y="71"/>
                </a:cubicBezTo>
                <a:cubicBezTo>
                  <a:pt x="24" y="67"/>
                  <a:pt x="23" y="64"/>
                  <a:pt x="23" y="60"/>
                </a:cubicBezTo>
                <a:close/>
                <a:moveTo>
                  <a:pt x="96" y="77"/>
                </a:moveTo>
                <a:cubicBezTo>
                  <a:pt x="95" y="78"/>
                  <a:pt x="95" y="78"/>
                  <a:pt x="94" y="78"/>
                </a:cubicBezTo>
                <a:cubicBezTo>
                  <a:pt x="91" y="80"/>
                  <a:pt x="88" y="81"/>
                  <a:pt x="84" y="82"/>
                </a:cubicBezTo>
                <a:cubicBezTo>
                  <a:pt x="83" y="86"/>
                  <a:pt x="81" y="90"/>
                  <a:pt x="80" y="93"/>
                </a:cubicBezTo>
                <a:cubicBezTo>
                  <a:pt x="79" y="94"/>
                  <a:pt x="79" y="94"/>
                  <a:pt x="79" y="95"/>
                </a:cubicBezTo>
                <a:cubicBezTo>
                  <a:pt x="82" y="93"/>
                  <a:pt x="85" y="90"/>
                  <a:pt x="88" y="88"/>
                </a:cubicBezTo>
                <a:cubicBezTo>
                  <a:pt x="91" y="85"/>
                  <a:pt x="94" y="81"/>
                  <a:pt x="96" y="77"/>
                </a:cubicBezTo>
                <a:close/>
                <a:moveTo>
                  <a:pt x="27" y="82"/>
                </a:moveTo>
                <a:cubicBezTo>
                  <a:pt x="24" y="81"/>
                  <a:pt x="20" y="80"/>
                  <a:pt x="18" y="78"/>
                </a:cubicBezTo>
                <a:cubicBezTo>
                  <a:pt x="17" y="78"/>
                  <a:pt x="16" y="78"/>
                  <a:pt x="15" y="77"/>
                </a:cubicBezTo>
                <a:cubicBezTo>
                  <a:pt x="18" y="81"/>
                  <a:pt x="20" y="85"/>
                  <a:pt x="23" y="88"/>
                </a:cubicBezTo>
                <a:cubicBezTo>
                  <a:pt x="26" y="90"/>
                  <a:pt x="29" y="93"/>
                  <a:pt x="33" y="95"/>
                </a:cubicBezTo>
                <a:cubicBezTo>
                  <a:pt x="32" y="94"/>
                  <a:pt x="32" y="94"/>
                  <a:pt x="32" y="93"/>
                </a:cubicBezTo>
                <a:cubicBezTo>
                  <a:pt x="30" y="90"/>
                  <a:pt x="28" y="86"/>
                  <a:pt x="27" y="82"/>
                </a:cubicBezTo>
                <a:close/>
                <a:moveTo>
                  <a:pt x="15" y="33"/>
                </a:moveTo>
                <a:cubicBezTo>
                  <a:pt x="16" y="33"/>
                  <a:pt x="17" y="32"/>
                  <a:pt x="18" y="32"/>
                </a:cubicBezTo>
                <a:cubicBezTo>
                  <a:pt x="20" y="30"/>
                  <a:pt x="24" y="29"/>
                  <a:pt x="27" y="28"/>
                </a:cubicBezTo>
                <a:cubicBezTo>
                  <a:pt x="28" y="24"/>
                  <a:pt x="30" y="20"/>
                  <a:pt x="32" y="17"/>
                </a:cubicBezTo>
                <a:cubicBezTo>
                  <a:pt x="32" y="17"/>
                  <a:pt x="32" y="16"/>
                  <a:pt x="33" y="16"/>
                </a:cubicBezTo>
                <a:cubicBezTo>
                  <a:pt x="29" y="18"/>
                  <a:pt x="26" y="20"/>
                  <a:pt x="23" y="23"/>
                </a:cubicBezTo>
                <a:cubicBezTo>
                  <a:pt x="20" y="26"/>
                  <a:pt x="18" y="29"/>
                  <a:pt x="15" y="33"/>
                </a:cubicBezTo>
                <a:close/>
                <a:moveTo>
                  <a:pt x="84" y="28"/>
                </a:moveTo>
                <a:cubicBezTo>
                  <a:pt x="88" y="29"/>
                  <a:pt x="91" y="30"/>
                  <a:pt x="94" y="32"/>
                </a:cubicBezTo>
                <a:cubicBezTo>
                  <a:pt x="95" y="32"/>
                  <a:pt x="95" y="33"/>
                  <a:pt x="96" y="33"/>
                </a:cubicBezTo>
                <a:cubicBezTo>
                  <a:pt x="94" y="29"/>
                  <a:pt x="91" y="26"/>
                  <a:pt x="88" y="23"/>
                </a:cubicBezTo>
                <a:cubicBezTo>
                  <a:pt x="85" y="20"/>
                  <a:pt x="82" y="18"/>
                  <a:pt x="79" y="16"/>
                </a:cubicBezTo>
                <a:cubicBezTo>
                  <a:pt x="79" y="16"/>
                  <a:pt x="79" y="17"/>
                  <a:pt x="80" y="17"/>
                </a:cubicBezTo>
                <a:cubicBezTo>
                  <a:pt x="81" y="20"/>
                  <a:pt x="83" y="24"/>
                  <a:pt x="84" y="2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4362496" y="5185660"/>
            <a:ext cx="908728" cy="0"/>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6118543" y="5185660"/>
            <a:ext cx="1756048" cy="0"/>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flipH="1" flipV="1">
            <a:off x="6101402" y="3472461"/>
            <a:ext cx="0" cy="654844"/>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flipV="1">
            <a:off x="4912508" y="3912538"/>
            <a:ext cx="494998" cy="363089"/>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6740069" y="3998248"/>
            <a:ext cx="501771" cy="242369"/>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31601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820875"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94450" y="226884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192587"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3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8325" y="4638125"/>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推断总体特征，通过样本数据对总体进行推断。</a:t>
            </a:r>
          </a:p>
        </p:txBody>
      </p:sp>
      <p:sp>
        <p:nvSpPr>
          <p:cNvPr id="14" name="TextBox 14"/>
          <p:cNvSpPr txBox="1"/>
          <p:nvPr/>
        </p:nvSpPr>
        <p:spPr>
          <a:xfrm>
            <a:off x="971766" y="2377910"/>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作用</a:t>
            </a:r>
          </a:p>
        </p:txBody>
      </p:sp>
      <p:sp>
        <p:nvSpPr>
          <p:cNvPr id="15" name="TextBox 15"/>
          <p:cNvSpPr txBox="1"/>
          <p:nvPr/>
        </p:nvSpPr>
        <p:spPr>
          <a:xfrm>
            <a:off x="4807262" y="1101076"/>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定义：统计学是研究如何收集、整理、分析、解释和呈现数据的科学。</a:t>
            </a:r>
          </a:p>
        </p:txBody>
      </p:sp>
      <p:sp>
        <p:nvSpPr>
          <p:cNvPr id="16" name="TextBox 16"/>
          <p:cNvSpPr txBox="1"/>
          <p:nvPr/>
        </p:nvSpPr>
        <p:spPr>
          <a:xfrm>
            <a:off x="8445647" y="244625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描述数据特征，如集中趋势和离散程度。</a:t>
            </a:r>
          </a:p>
        </p:txBody>
      </p:sp>
      <p:sp>
        <p:nvSpPr>
          <p:cNvPr id="17" name="TextBox 17"/>
          <p:cNvSpPr txBox="1"/>
          <p:nvPr/>
        </p:nvSpPr>
        <p:spPr>
          <a:xfrm>
            <a:off x="9210378" y="455463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预测未来趋势，利用历史数据预测未来可能的结果。</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统计学的定义与作用</a:t>
              </a:r>
            </a:p>
          </p:txBody>
        </p:sp>
      </p:grpSp>
      <p:sp>
        <p:nvSpPr>
          <p:cNvPr id="40" name="TextBox 40"/>
          <p:cNvSpPr txBox="1"/>
          <p:nvPr/>
        </p:nvSpPr>
        <p:spPr>
          <a:xfrm>
            <a:off x="5654863" y="251761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01</a:t>
            </a:r>
          </a:p>
        </p:txBody>
      </p:sp>
      <p:sp>
        <p:nvSpPr>
          <p:cNvPr id="41" name="TextBox 41"/>
          <p:cNvSpPr txBox="1"/>
          <p:nvPr/>
        </p:nvSpPr>
        <p:spPr>
          <a:xfrm>
            <a:off x="7272801"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03</a:t>
            </a:r>
          </a:p>
        </p:txBody>
      </p:sp>
      <p:sp>
        <p:nvSpPr>
          <p:cNvPr id="42" name="TextBox 42"/>
          <p:cNvSpPr txBox="1"/>
          <p:nvPr/>
        </p:nvSpPr>
        <p:spPr>
          <a:xfrm>
            <a:off x="3901089"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02</a:t>
            </a:r>
          </a:p>
        </p:txBody>
      </p:sp>
      <p:sp>
        <p:nvSpPr>
          <p:cNvPr id="43" name="TextBox 43"/>
          <p:cNvSpPr txBox="1"/>
          <p:nvPr/>
        </p:nvSpPr>
        <p:spPr>
          <a:xfrm>
            <a:off x="32403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04</a:t>
            </a:r>
          </a:p>
        </p:txBody>
      </p:sp>
      <p:sp>
        <p:nvSpPr>
          <p:cNvPr id="44" name="TextBox 44"/>
          <p:cNvSpPr txBox="1"/>
          <p:nvPr/>
        </p:nvSpPr>
        <p:spPr>
          <a:xfrm>
            <a:off x="80775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05</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成对数据是指两个相关变量在同一观测对象上的观测值所组成的数据对。</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概念</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同一人的身高和体重数据。</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身高与体重数据对</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同一学生在两次考试中的成绩和学习时间数据。</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考试成绩与学习时间数据对</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同一病人在接受治疗前后的生理指标数据。</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治疗前后数据对</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成对数据的概念及示例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目的</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描述数据分布和特征。</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推断总体参数和假设检验。</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统计分析的目的和意义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0" y="1185774"/>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1536246"/>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预测未来趋势和结果。</a:t>
            </a:r>
          </a:p>
        </p:txBody>
      </p:sp>
      <p:sp>
        <p:nvSpPr>
          <p:cNvPr id="4" name="AutoShape 4"/>
          <p:cNvSpPr/>
          <p:nvPr/>
        </p:nvSpPr>
        <p:spPr>
          <a:xfrm>
            <a:off x="3079664" y="2918085"/>
            <a:ext cx="9112336" cy="1732311"/>
          </a:xfrm>
          <a:prstGeom prst="rect">
            <a:avLst/>
          </a:prstGeom>
          <a:solidFill>
            <a:schemeClr val="accent2">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0" y="4650396"/>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798378" y="3268557"/>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意义</a:t>
            </a:r>
          </a:p>
        </p:txBody>
      </p:sp>
      <p:sp>
        <p:nvSpPr>
          <p:cNvPr id="7" name="TextBox 7"/>
          <p:cNvSpPr txBox="1"/>
          <p:nvPr/>
        </p:nvSpPr>
        <p:spPr>
          <a:xfrm>
            <a:off x="575049" y="5000868"/>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为决策提供依据，帮助决策者做出更科学、合理的决策。</a:t>
            </a:r>
          </a:p>
        </p:txBody>
      </p:sp>
      <p:pic>
        <p:nvPicPr>
          <p:cNvPr id="8" name="Picture 8"/>
          <p:cNvPicPr>
            <a:picLocks noChangeAspect="1"/>
          </p:cNvPicPr>
          <p:nvPr/>
        </p:nvPicPr>
        <p:blipFill>
          <a:blip r:embed="rId2"/>
          <a:srcRect t="21875" b="21875"/>
          <a:stretch>
            <a:fillRect/>
          </a:stretch>
        </p:blipFill>
        <p:spPr>
          <a:xfrm>
            <a:off x="9112336" y="1185774"/>
            <a:ext cx="3079664" cy="1732311"/>
          </a:xfrm>
          <a:prstGeom prst="rect">
            <a:avLst/>
          </a:prstGeom>
        </p:spPr>
      </p:pic>
      <p:pic>
        <p:nvPicPr>
          <p:cNvPr id="9" name="Picture 9"/>
          <p:cNvPicPr>
            <a:picLocks noChangeAspect="1"/>
          </p:cNvPicPr>
          <p:nvPr/>
        </p:nvPicPr>
        <p:blipFill>
          <a:blip r:embed="rId3"/>
          <a:srcRect t="21875" b="21875"/>
          <a:stretch>
            <a:fillRect/>
          </a:stretch>
        </p:blipFill>
        <p:spPr>
          <a:xfrm>
            <a:off x="0" y="2918085"/>
            <a:ext cx="3079664" cy="1732311"/>
          </a:xfrm>
          <a:prstGeom prst="rect">
            <a:avLst/>
          </a:prstGeom>
        </p:spPr>
      </p:pic>
      <p:pic>
        <p:nvPicPr>
          <p:cNvPr id="10" name="Picture 10"/>
          <p:cNvPicPr>
            <a:picLocks noChangeAspect="1"/>
          </p:cNvPicPr>
          <p:nvPr/>
        </p:nvPicPr>
        <p:blipFill>
          <a:blip r:embed="rId4"/>
          <a:srcRect t="21875" b="21875"/>
          <a:stretch>
            <a:fillRect/>
          </a:stretch>
        </p:blipFill>
        <p:spPr>
          <a:xfrm>
            <a:off x="9112336" y="4650396"/>
            <a:ext cx="3079664" cy="1732311"/>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统计分析的目的和意义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统计分析的目的和意义</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促进学术交流与合作，推动相关领域的发展和进步。</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揭示现象背后的规律，加深对事物本质的认识。</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02</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描述性统计方法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确定调查目的和对象</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设计调查问卷或表格</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数据的收集</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数据的整理</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数据的收集与整理</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明确调查目标，选择合适的调查对象，确保数据的代表性和可靠性。</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采用适当的调查方法，如问卷调查、访谈、观察等，确保数据的准确性和完整性。</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根据调查目的，设计合理的问卷或数据收集表格，便于数据的整理和分析。</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对收集到的数据进行分类、编码和录入，便于后续的统计分析。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根据数据类型和分析目的，选择合适的图表类型，如柱状图、折线图、饼图等。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图表类型选择</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图表制作</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图表解读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运用统计软件或绘图工具，将数据以图表的形式展现出来，直观地反映数据的分布和特征。</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结合图表，对数据进行解读和分析，揭示数据背后的规律和趋势。</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数据的图表展示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集中趋势度量</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离散程度度量</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偏态与峰态度量</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数据分布规律探索</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数据的数字特征描述</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3"/>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通过平均数、中位数和众数等指标，描述数据的集中趋势和典型水平。</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运用方差、标准差等指标，刻画数据的离散程度和波动范围。</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通过偏态系数和峰态系数等指标，反映数据分布的形状和特点。</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利用统计图表和数值特征，探索数据的分布规律和发展趋势。</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03</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推断性统计方法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概率论基础知识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事件与概率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掌握基本事件、复合事件及其概率计算方法，理解条件概率与独立事件的概念。</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随机变量及其分布</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熟悉离散型随机变量及其分布列、连续型随机变量及其概率密度函数，了解常见的概率分布如二项分布、泊松分布、正态分布等。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随机变量的数字特征</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掌握数学期望、方差、标准差等数字特征的计算方法和意义，了解协方差和相关系数的概念。</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了解点估计的概念和方法，如矩估计和最大似然估计，掌握估计量的评选标准如无偏性、有效性和一致性。</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理解区间估计的原理和步骤，掌握单个正态总体均值和方差的区间估计方法，了解两个正态总体均值差和方差比的区间估计方法。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参数估计方法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区间估计</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点估计</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假设检验原理及应用</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假设检验的基本思想</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了解假设检验的基本原理和步骤，包括原假设和备择假设的设立、检验统计量的选择、显著性水平的确定以及拒绝域的划分等。</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单个正态总体的假设检验</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掌握单个正态总体均值和方差的假设检验方法，包括Z检验和t检验。</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两个正态总体的假设检验</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了解两个正态总体均值差和方差比的假设检验方法，包括u检验、t检验和F检验。</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非参数假设检验</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了解非参数假设检验的基本思想和常用方法，如符号检验、秩和检验等。</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04</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成对数据的统计分析方法</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https://d.book118.com/928020007026006042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1A004F"/>
      </a:lt1>
      <a:dk2>
        <a:srgbClr val="EDE5FF"/>
      </a:dk2>
      <a:lt2>
        <a:srgbClr val="000000"/>
      </a:lt2>
      <a:accent1>
        <a:srgbClr val="9970FC"/>
      </a:accent1>
      <a:accent2>
        <a:srgbClr val="6C51FF"/>
      </a:accent2>
      <a:accent3>
        <a:srgbClr val="3F00C2"/>
      </a:accent3>
      <a:accent4>
        <a:srgbClr val="FF6CE0"/>
      </a:accent4>
      <a:accent5>
        <a:srgbClr val="FF8CE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107</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2024-09-21T05:18:09.062</cp:lastPrinted>
  <dcterms:created xsi:type="dcterms:W3CDTF">2024-09-20T21:18:09Z</dcterms:created>
  <dcterms:modified xsi:type="dcterms:W3CDTF">2024-09-20T21:18:11Z</dcterms:modified>
</cp:coreProperties>
</file>