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3FF46-49BD-4091-98FB-865A3EEBF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7BEC6-9F88-42F0-B506-340B2BD9B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E97C3-01B6-4520-9EFA-467EF553E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A4B88-6E47-4FB3-93A5-E00D6B116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BDE457-3986-4ECD-949C-D88F7623F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99462C-CFBF-4567-96E4-C2DB30C13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447448-D7EA-426F-875A-A592ACC3A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58360-85B2-4A94-A4A6-963CF9298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57D28-ECEE-4A87-B4A8-BA1FD459D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7162D-7B85-4196-8B83-F6EDD56BA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7294E-5E87-4F70-AB8B-6B28B2FC4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21100" y="515620"/>
            <a:ext cx="17018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563563"/>
            <a:ext cx="7994650" cy="2616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251331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30475" y="1745932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10">
                <a:solidFill>
                  <a:srgbClr val="395750"/>
                </a:solidFill>
                <a:latin typeface="Microsoft JhengHei"/>
                <a:cs typeface="Microsoft JhengHei"/>
              </a:rPr>
              <a:t>红豆杉与紫杉醇</a:t>
            </a: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38100" y="3352799"/>
            <a:ext cx="3964966" cy="333786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533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995"/>
              </a:spcBef>
            </a:pPr>
            <a:r>
              <a:rPr sz="4400" b="1" spc="-25">
                <a:solidFill>
                  <a:srgbClr val="395750"/>
                </a:solidFill>
                <a:latin typeface="Microsoft JhengHei"/>
                <a:cs typeface="Microsoft JhengHei"/>
              </a:rPr>
              <a:t>目录</a:t>
            </a:r>
            <a:endParaRPr sz="44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830387" y="1768475"/>
            <a:ext cx="7004050" cy="2814955"/>
            <a:chOff x="1830387" y="1768475"/>
            <a:chExt cx="7004050" cy="2814955"/>
          </a:xfrm>
        </p:grpSpPr>
        <p:sp>
          <p:nvSpPr>
            <p:cNvPr id="5" name="object 5"/>
            <p:cNvSpPr/>
            <p:nvPr/>
          </p:nvSpPr>
          <p:spPr>
            <a:xfrm>
              <a:off x="1835150" y="1773238"/>
              <a:ext cx="6994525" cy="2805430"/>
            </a:xfrm>
            <a:custGeom>
              <a:rect l="l" t="t" r="r" b="b"/>
              <a:pathLst>
                <a:path w="6994525" h="2805429">
                  <a:moveTo>
                    <a:pt x="0" y="0"/>
                  </a:moveTo>
                  <a:lnTo>
                    <a:pt x="6994525" y="0"/>
                  </a:lnTo>
                  <a:lnTo>
                    <a:pt x="6994525" y="2805112"/>
                  </a:lnTo>
                  <a:lnTo>
                    <a:pt x="0" y="280511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926590" y="2219833"/>
              <a:ext cx="355600" cy="355600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269490" y="2054733"/>
            <a:ext cx="2565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10">
                <a:solidFill>
                  <a:srgbClr val="262626"/>
                </a:solidFill>
              </a:rPr>
              <a:t>红豆杉概述</a:t>
            </a:r>
            <a:endParaRPr sz="4000"/>
          </a:p>
        </p:txBody>
      </p:sp>
      <p:grpSp>
        <p:nvGrpSpPr>
          <p:cNvPr id="8" name="object 8"/>
          <p:cNvGrpSpPr/>
          <p:nvPr/>
        </p:nvGrpSpPr>
        <p:grpSpPr>
          <a:xfrm>
            <a:off x="1926590" y="3256153"/>
            <a:ext cx="355600" cy="1391920"/>
            <a:chOff x="1926590" y="3256153"/>
            <a:chExt cx="355600" cy="1391920"/>
          </a:xfrm>
        </p:grpSpPr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926590" y="3256153"/>
              <a:ext cx="355600" cy="35559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926590" y="4292474"/>
              <a:ext cx="355600" cy="355600"/>
            </a:xfrm>
            <a:prstGeom prst="rect">
              <a:avLst/>
            </a:prstGeom>
          </p:spPr>
        </p:pic>
      </p:grpSp>
      <p:pic>
        <p:nvPicPr>
          <p:cNvPr id="11" name="object 11"/>
          <p:cNvPicPr/>
          <p:nvPr/>
        </p:nvPicPr>
        <p:blipFill>
          <a:blip r:embed="rId3"/>
          <a:stretch>
            <a:fillRect/>
          </a:stretch>
        </p:blipFill>
        <p:spPr>
          <a:xfrm>
            <a:off x="1926590" y="5328794"/>
            <a:ext cx="355600" cy="355600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2269490" y="3091053"/>
            <a:ext cx="4597400" cy="2707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10">
                <a:solidFill>
                  <a:srgbClr val="262626"/>
                </a:solidFill>
                <a:latin typeface="宋体"/>
                <a:cs typeface="宋体"/>
              </a:rPr>
              <a:t>紫杉醇及其药物简介</a:t>
            </a:r>
            <a:endParaRPr sz="4000">
              <a:latin typeface="宋体"/>
              <a:cs typeface="宋体"/>
            </a:endParaRPr>
          </a:p>
          <a:p>
            <a:pPr marL="12700" marR="1021080">
              <a:lnSpc>
                <a:spcPct val="170000"/>
              </a:lnSpc>
            </a:pPr>
            <a:r>
              <a:rPr sz="4000" spc="-10">
                <a:solidFill>
                  <a:srgbClr val="262626"/>
                </a:solidFill>
                <a:latin typeface="宋体"/>
                <a:cs typeface="宋体"/>
              </a:rPr>
              <a:t>紫杉醇取得途径</a:t>
            </a:r>
            <a:r>
              <a:rPr sz="4000" spc="-20">
                <a:solidFill>
                  <a:srgbClr val="262626"/>
                </a:solidFill>
                <a:latin typeface="宋体"/>
                <a:cs typeface="宋体"/>
              </a:rPr>
              <a:t>紫杉酚</a:t>
            </a:r>
            <a:endParaRPr sz="4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533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995"/>
              </a:spcBef>
            </a:pPr>
            <a:r>
              <a:rPr sz="4400" b="1" spc="-20">
                <a:solidFill>
                  <a:srgbClr val="395750"/>
                </a:solidFill>
                <a:latin typeface="Microsoft JhengHei"/>
                <a:cs typeface="Microsoft JhengHei"/>
              </a:rPr>
              <a:t>红豆杉</a:t>
            </a:r>
            <a:endParaRPr sz="44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1917700"/>
            <a:ext cx="4623978" cy="47373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5588000" y="2705100"/>
            <a:ext cx="2595119" cy="251802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364162" y="981075"/>
            <a:ext cx="3527425" cy="5400675"/>
          </a:xfrm>
          <a:custGeom>
            <a:rect l="l" t="t" r="r" b="b"/>
            <a:pathLst>
              <a:path w="3527425" h="5400675">
                <a:moveTo>
                  <a:pt x="0" y="0"/>
                </a:moveTo>
                <a:lnTo>
                  <a:pt x="3527425" y="0"/>
                </a:lnTo>
                <a:lnTo>
                  <a:pt x="3527425" y="5400675"/>
                </a:lnTo>
                <a:lnTo>
                  <a:pt x="0" y="540067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5442902" y="974667"/>
            <a:ext cx="3213100" cy="5146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50000"/>
              </a:lnSpc>
              <a:spcBef>
                <a:spcPts val="100"/>
              </a:spcBef>
              <a:buClr>
                <a:srgbClr val="0033CC"/>
              </a:buClr>
              <a:buSzPct val="121428"/>
              <a:buFont typeface="Tahoma"/>
              <a:buChar char="•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红豆杉旳红豆，宛如南国旳相思豆，外红里艳，能够寄托人们旳相思。红</a:t>
            </a:r>
            <a:r>
              <a:rPr sz="2800" spc="-2880">
                <a:latin typeface="宋体"/>
                <a:cs typeface="宋体"/>
              </a:rPr>
              <a:t>豆</a:t>
            </a:r>
            <a:r>
              <a:rPr sz="2800">
                <a:latin typeface="宋体"/>
                <a:cs typeface="宋体"/>
              </a:rPr>
              <a:t>杉得名也是因为它生长着与红豆一样旳果实，故得名红豆杉。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26864" cy="654151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57200" y="274638"/>
            <a:ext cx="8229600" cy="6107430"/>
          </a:xfrm>
          <a:custGeom>
            <a:rect l="l" t="t" r="r" b="b"/>
            <a:pathLst>
              <a:path w="8229600" h="6107430">
                <a:moveTo>
                  <a:pt x="0" y="0"/>
                </a:moveTo>
                <a:lnTo>
                  <a:pt x="8229600" y="0"/>
                </a:lnTo>
                <a:lnTo>
                  <a:pt x="8229600" y="6107111"/>
                </a:lnTo>
                <a:lnTo>
                  <a:pt x="0" y="6107111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7700" y="1346961"/>
            <a:ext cx="7950200" cy="44234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12165" algn="ctr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宋体"/>
                <a:cs typeface="宋体"/>
              </a:rPr>
              <a:t>红豆杉又称</a:t>
            </a: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紫杉</a:t>
            </a:r>
            <a:r>
              <a:rPr sz="2800" b="1">
                <a:latin typeface="Microsoft JhengHei"/>
                <a:cs typeface="Microsoft JhengHei"/>
              </a:rPr>
              <a:t>、</a:t>
            </a: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长寿树</a:t>
            </a:r>
            <a:r>
              <a:rPr sz="2800" spc="-10">
                <a:latin typeface="宋体"/>
                <a:cs typeface="宋体"/>
              </a:rPr>
              <a:t>。属浅根植物，其主</a:t>
            </a:r>
            <a:endParaRPr sz="2800">
              <a:latin typeface="宋体"/>
              <a:cs typeface="宋体"/>
            </a:endParaRPr>
          </a:p>
          <a:p>
            <a:pPr marL="12700" marR="107314" algn="ctr">
              <a:lnSpc>
                <a:spcPct val="150000"/>
              </a:lnSpc>
              <a:spcBef>
                <a:spcPts val="1030"/>
              </a:spcBef>
            </a:pPr>
            <a:r>
              <a:rPr sz="2800" spc="-5">
                <a:latin typeface="宋体"/>
                <a:cs typeface="宋体"/>
              </a:rPr>
              <a:t>根不明显、侧根发达，是世界上公认旳濒临灭绝旳</a:t>
            </a: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天然珍稀抗癌植物</a:t>
            </a:r>
            <a:r>
              <a:rPr sz="2800" spc="-5">
                <a:latin typeface="宋体"/>
                <a:cs typeface="宋体"/>
              </a:rPr>
              <a:t>，是第四纪冰川遗留下来旳古老</a:t>
            </a:r>
            <a:r>
              <a:rPr sz="2800">
                <a:latin typeface="宋体"/>
                <a:cs typeface="宋体"/>
              </a:rPr>
              <a:t>树种，在地球上已经有</a:t>
            </a:r>
            <a:r>
              <a:rPr sz="2800" spc="-10">
                <a:latin typeface="Arial"/>
                <a:cs typeface="Arial"/>
              </a:rPr>
              <a:t>250</a:t>
            </a:r>
            <a:r>
              <a:rPr sz="2800">
                <a:latin typeface="宋体"/>
                <a:cs typeface="宋体"/>
              </a:rPr>
              <a:t>万年旳历史。因为在</a:t>
            </a:r>
            <a:r>
              <a:rPr sz="2800" b="1" spc="-50">
                <a:solidFill>
                  <a:srgbClr val="333399"/>
                </a:solidFill>
                <a:latin typeface="Microsoft JhengHei"/>
                <a:cs typeface="Microsoft JhengHei"/>
              </a:rPr>
              <a:t>自</a:t>
            </a: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然条件下红豆杉生长速度缓慢，再生能力差</a:t>
            </a:r>
            <a:r>
              <a:rPr sz="2800" spc="-20">
                <a:latin typeface="宋体"/>
                <a:cs typeface="宋体"/>
              </a:rPr>
              <a:t>，所以</a:t>
            </a:r>
            <a:r>
              <a:rPr sz="2800" spc="-5">
                <a:latin typeface="宋体"/>
                <a:cs typeface="宋体"/>
              </a:rPr>
              <a:t>很长时间以来，中国已将其列为一级珍稀濒危保护植物，联合国也明令禁止采伐。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511" y="1054099"/>
            <a:ext cx="3745229" cy="453580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3019" rIns="0" bIns="0" rtlCol="0">
            <a:spAutoFit/>
          </a:bodyPr>
          <a:lstStyle/>
          <a:p>
            <a:pPr marL="433705" marR="108585" indent="-46990">
              <a:lnSpc>
                <a:spcPts val="5040"/>
              </a:lnSpc>
              <a:spcBef>
                <a:spcPts val="259"/>
              </a:spcBef>
            </a:pPr>
            <a:r>
              <a:rPr sz="2800">
                <a:latin typeface="宋体"/>
                <a:cs typeface="宋体"/>
              </a:rPr>
              <a:t>全世界共有</a:t>
            </a:r>
            <a:r>
              <a:rPr sz="2800" spc="-10">
                <a:latin typeface="Arial"/>
                <a:cs typeface="Arial"/>
              </a:rPr>
              <a:t>11</a:t>
            </a:r>
            <a:r>
              <a:rPr sz="2800" spc="-20">
                <a:latin typeface="宋体"/>
                <a:cs typeface="宋体"/>
              </a:rPr>
              <a:t>种，我</a:t>
            </a:r>
            <a:r>
              <a:rPr sz="2800">
                <a:latin typeface="宋体"/>
                <a:cs typeface="宋体"/>
              </a:rPr>
              <a:t>国</a:t>
            </a:r>
            <a:r>
              <a:rPr sz="2800">
                <a:latin typeface="Arial"/>
                <a:cs typeface="Arial"/>
              </a:rPr>
              <a:t>5</a:t>
            </a:r>
            <a:r>
              <a:rPr sz="2800" spc="-10">
                <a:latin typeface="宋体"/>
                <a:cs typeface="宋体"/>
              </a:rPr>
              <a:t>种，即东北红豆</a:t>
            </a:r>
            <a:endParaRPr sz="2800">
              <a:latin typeface="宋体"/>
              <a:cs typeface="宋体"/>
            </a:endParaRPr>
          </a:p>
          <a:p>
            <a:pPr marL="433705" marR="102235" algn="just">
              <a:lnSpc>
                <a:spcPts val="5040"/>
              </a:lnSpc>
              <a:spcBef>
                <a:spcPts val="235"/>
              </a:spcBef>
            </a:pPr>
            <a:r>
              <a:rPr sz="2800" spc="-10">
                <a:latin typeface="宋体"/>
                <a:cs typeface="宋体"/>
              </a:rPr>
              <a:t>杉、红豆杉、南方红豆杉、云南红豆杉、西藏红豆杉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4000500" y="914400"/>
            <a:ext cx="4755135" cy="50269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468312" y="404811"/>
            <a:ext cx="8676005" cy="1143000"/>
          </a:xfrm>
          <a:custGeom>
            <a:rect l="l" t="t" r="r" b="b"/>
            <a:pathLst>
              <a:path w="8676005" h="1143000">
                <a:moveTo>
                  <a:pt x="0" y="0"/>
                </a:moveTo>
                <a:lnTo>
                  <a:pt x="8675687" y="0"/>
                </a:lnTo>
              </a:path>
              <a:path w="8676005" h="1143000">
                <a:moveTo>
                  <a:pt x="8675687" y="1143000"/>
                </a:moveTo>
                <a:lnTo>
                  <a:pt x="0" y="1143000"/>
                </a:lnTo>
                <a:lnTo>
                  <a:pt x="0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415505" y="645794"/>
            <a:ext cx="2819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西洋红豆杉</a:t>
            </a:r>
          </a:p>
        </p:txBody>
      </p:sp>
      <p:grpSp>
        <p:nvGrpSpPr>
          <p:cNvPr id="5" name="object 5"/>
          <p:cNvGrpSpPr/>
          <p:nvPr/>
        </p:nvGrpSpPr>
        <p:grpSpPr>
          <a:xfrm>
            <a:off x="0" y="1562100"/>
            <a:ext cx="8682990" cy="5177155"/>
            <a:chOff x="0" y="1562100"/>
            <a:chExt cx="8682990" cy="51771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1562100"/>
              <a:ext cx="4359883" cy="517668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72000" y="1917700"/>
              <a:ext cx="4110380" cy="4657021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825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225"/>
              </a:spcBef>
            </a:pPr>
            <a:r>
              <a:rPr sz="4000" spc="-10"/>
              <a:t>人工种植旳红豆杉</a:t>
            </a:r>
            <a:endParaRPr sz="40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2057400"/>
            <a:ext cx="4341428" cy="458491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4648200" y="2133600"/>
            <a:ext cx="4371305" cy="437597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57200" y="274638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600" y="0"/>
                </a:lnTo>
                <a:lnTo>
                  <a:pt x="8229600" y="1142999"/>
                </a:lnTo>
                <a:lnTo>
                  <a:pt x="0" y="1142999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/>
              <a:t>紫杉醇</a:t>
            </a:r>
          </a:p>
        </p:txBody>
      </p:sp>
      <p:sp>
        <p:nvSpPr>
          <p:cNvPr id="4" name="object 4"/>
          <p:cNvSpPr/>
          <p:nvPr/>
        </p:nvSpPr>
        <p:spPr>
          <a:xfrm>
            <a:off x="457200" y="1270000"/>
            <a:ext cx="8229600" cy="5588000"/>
          </a:xfrm>
          <a:custGeom>
            <a:rect l="l" t="t" r="r" b="b"/>
            <a:pathLst>
              <a:path w="8229600" h="5588000">
                <a:moveTo>
                  <a:pt x="0" y="0"/>
                </a:moveTo>
                <a:lnTo>
                  <a:pt x="8229600" y="0"/>
                </a:lnTo>
                <a:lnTo>
                  <a:pt x="8229600" y="5588000"/>
                </a:lnTo>
              </a:path>
              <a:path w="8229600" h="5588000">
                <a:moveTo>
                  <a:pt x="0" y="5588000"/>
                </a:moveTo>
                <a:lnTo>
                  <a:pt x="0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35940" y="1293822"/>
            <a:ext cx="7934959" cy="4476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42900"/>
              </a:lnSpc>
              <a:spcBef>
                <a:spcPts val="100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>
                <a:latin typeface="宋体"/>
                <a:cs typeface="宋体"/>
              </a:rPr>
              <a:t>紫杉醇是红豆杉属植物中旳一种</a:t>
            </a:r>
            <a:r>
              <a:rPr sz="2800" b="1" spc="-10">
                <a:solidFill>
                  <a:srgbClr val="333399"/>
                </a:solidFill>
                <a:latin typeface="Microsoft JhengHei"/>
                <a:cs typeface="Microsoft JhengHei"/>
              </a:rPr>
              <a:t>复杂旳次生代谢</a:t>
            </a: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产物</a:t>
            </a:r>
            <a:r>
              <a:rPr sz="2800">
                <a:latin typeface="Arial"/>
                <a:cs typeface="Arial"/>
              </a:rPr>
              <a:t>,</a:t>
            </a:r>
            <a:r>
              <a:rPr sz="2800">
                <a:latin typeface="宋体"/>
                <a:cs typeface="宋体"/>
              </a:rPr>
              <a:t>一种能够</a:t>
            </a:r>
            <a:r>
              <a:rPr sz="2800" b="1" spc="-5">
                <a:solidFill>
                  <a:srgbClr val="333399"/>
                </a:solidFill>
                <a:latin typeface="Microsoft JhengHei"/>
                <a:cs typeface="Microsoft JhengHei"/>
              </a:rPr>
              <a:t>增进微管聚合和稳定已聚合微管旳</a:t>
            </a:r>
            <a:endParaRPr sz="2800">
              <a:latin typeface="Microsoft JhengHei"/>
              <a:cs typeface="Microsoft JhengHei"/>
            </a:endParaRPr>
          </a:p>
          <a:p>
            <a:pPr marL="355600" marR="5080">
              <a:lnSpc>
                <a:spcPct val="150000"/>
              </a:lnSpc>
            </a:pP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药物</a:t>
            </a:r>
            <a:r>
              <a:rPr sz="2800">
                <a:latin typeface="宋体"/>
                <a:cs typeface="宋体"/>
              </a:rPr>
              <a:t>。同位素示踪表白</a:t>
            </a:r>
            <a:r>
              <a:rPr sz="2800">
                <a:latin typeface="Arial"/>
                <a:cs typeface="Arial"/>
              </a:rPr>
              <a:t>,</a:t>
            </a:r>
            <a:r>
              <a:rPr sz="2800" spc="-5">
                <a:latin typeface="宋体"/>
                <a:cs typeface="宋体"/>
              </a:rPr>
              <a:t>紫杉醇只结合到聚合旳微</a:t>
            </a:r>
            <a:r>
              <a:rPr sz="2800">
                <a:latin typeface="宋体"/>
                <a:cs typeface="宋体"/>
              </a:rPr>
              <a:t>管上</a:t>
            </a:r>
            <a:r>
              <a:rPr sz="2800">
                <a:latin typeface="Arial"/>
                <a:cs typeface="Arial"/>
              </a:rPr>
              <a:t>,</a:t>
            </a:r>
            <a:r>
              <a:rPr sz="2800" spc="-5">
                <a:latin typeface="宋体"/>
                <a:cs typeface="宋体"/>
              </a:rPr>
              <a:t>不与未聚合旳微管蛋白二聚体反应。细胞接</a:t>
            </a:r>
            <a:endParaRPr sz="2800">
              <a:latin typeface="宋体"/>
              <a:cs typeface="宋体"/>
            </a:endParaRPr>
          </a:p>
          <a:p>
            <a:pPr marL="355600" marR="5080" algn="just">
              <a:lnSpc>
                <a:spcPct val="150000"/>
              </a:lnSpc>
              <a:spcBef>
                <a:spcPts val="235"/>
              </a:spcBef>
            </a:pPr>
            <a:r>
              <a:rPr sz="2800" spc="-5">
                <a:latin typeface="宋体"/>
                <a:cs typeface="宋体"/>
              </a:rPr>
              <a:t>触紫杉醇后会在细胞内积累大量旳微管，这些微</a:t>
            </a:r>
            <a:r>
              <a:rPr sz="2800">
                <a:latin typeface="宋体"/>
                <a:cs typeface="宋体"/>
              </a:rPr>
              <a:t>管旳积累干扰了细胞旳多种功能</a:t>
            </a:r>
            <a:r>
              <a:rPr sz="2800">
                <a:latin typeface="Arial"/>
                <a:cs typeface="Arial"/>
              </a:rPr>
              <a:t>,</a:t>
            </a:r>
            <a:r>
              <a:rPr sz="2800" spc="-10">
                <a:latin typeface="宋体"/>
                <a:cs typeface="宋体"/>
              </a:rPr>
              <a:t>尤其是使细胞分</a:t>
            </a:r>
            <a:r>
              <a:rPr sz="2800">
                <a:latin typeface="宋体"/>
                <a:cs typeface="宋体"/>
              </a:rPr>
              <a:t>裂</a:t>
            </a: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停止于有丝分裂期</a:t>
            </a:r>
            <a:r>
              <a:rPr sz="2800" spc="-5">
                <a:latin typeface="宋体"/>
                <a:cs typeface="宋体"/>
              </a:rPr>
              <a:t>，阻断了细胞旳正常分裂。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66725" y="1557337"/>
            <a:ext cx="8229600" cy="4714875"/>
          </a:xfrm>
          <a:custGeom>
            <a:rect l="l" t="t" r="r" b="b"/>
            <a:pathLst>
              <a:path w="8229600" h="4714875">
                <a:moveTo>
                  <a:pt x="0" y="0"/>
                </a:moveTo>
                <a:lnTo>
                  <a:pt x="8229600" y="0"/>
                </a:lnTo>
                <a:lnTo>
                  <a:pt x="8229600" y="4714875"/>
                </a:lnTo>
                <a:lnTo>
                  <a:pt x="0" y="471487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365" y="1571919"/>
            <a:ext cx="7670800" cy="3936365"/>
          </a:xfrm>
          <a:prstGeom prst="rect">
            <a:avLst/>
          </a:prstGeom>
        </p:spPr>
        <p:txBody>
          <a:bodyPr vert="horz" wrap="square" lIns="0" tIns="22225" rIns="0" bIns="0" rtlCol="0">
            <a:spAutoFit/>
          </a:bodyPr>
          <a:lstStyle/>
          <a:p>
            <a:pPr marL="12700" marR="5080">
              <a:lnSpc>
                <a:spcPct val="152400"/>
              </a:lnSpc>
              <a:spcBef>
                <a:spcPts val="175"/>
              </a:spcBef>
            </a:pPr>
            <a:r>
              <a:rPr sz="2800">
                <a:latin typeface="宋体"/>
                <a:cs typeface="宋体"/>
              </a:rPr>
              <a:t>从红豆杉旳</a:t>
            </a: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树皮和树叶</a:t>
            </a:r>
            <a:r>
              <a:rPr sz="2800" spc="-5">
                <a:latin typeface="宋体"/>
                <a:cs typeface="宋体"/>
              </a:rPr>
              <a:t>中提炼出来旳紫杉醇对多</a:t>
            </a:r>
            <a:r>
              <a:rPr sz="2800">
                <a:latin typeface="宋体"/>
                <a:cs typeface="宋体"/>
              </a:rPr>
              <a:t>种晚期癌症疗效突出，被称为</a:t>
            </a:r>
            <a:r>
              <a:rPr sz="2800" b="1">
                <a:solidFill>
                  <a:srgbClr val="333399"/>
                </a:solidFill>
                <a:latin typeface="Arial"/>
                <a:cs typeface="Arial"/>
              </a:rPr>
              <a:t>“</a:t>
            </a:r>
            <a:r>
              <a:rPr sz="2800" b="1" spc="-10">
                <a:solidFill>
                  <a:srgbClr val="333399"/>
                </a:solidFill>
                <a:latin typeface="Microsoft JhengHei"/>
                <a:cs typeface="Microsoft JhengHei"/>
              </a:rPr>
              <a:t>治疗癌症旳最终一</a:t>
            </a: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道防线</a:t>
            </a:r>
            <a:r>
              <a:rPr sz="2800" b="1">
                <a:solidFill>
                  <a:srgbClr val="333399"/>
                </a:solidFill>
                <a:latin typeface="Arial"/>
                <a:cs typeface="Arial"/>
              </a:rPr>
              <a:t>”</a:t>
            </a:r>
            <a:r>
              <a:rPr sz="2800" spc="-5">
                <a:latin typeface="宋体"/>
                <a:cs typeface="宋体"/>
              </a:rPr>
              <a:t>。高纯度紫杉醇价格昂贵，每公斤红豆杉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10">
                <a:latin typeface="Arial"/>
                <a:cs typeface="Arial"/>
              </a:rPr>
              <a:t>200</a:t>
            </a:r>
            <a:r>
              <a:rPr sz="2800" spc="-5">
                <a:latin typeface="宋体"/>
                <a:cs typeface="宋体"/>
              </a:rPr>
              <a:t>万元人民币左右。但是红豆杉生长缓慢，天</a:t>
            </a:r>
            <a:r>
              <a:rPr sz="2800">
                <a:latin typeface="宋体"/>
                <a:cs typeface="宋体"/>
              </a:rPr>
              <a:t>然更新能力差，人工种植</a:t>
            </a:r>
            <a:r>
              <a:rPr sz="2800" spc="-10">
                <a:latin typeface="Arial"/>
                <a:cs typeface="Arial"/>
              </a:rPr>
              <a:t>10</a:t>
            </a:r>
            <a:r>
              <a:rPr sz="2800">
                <a:latin typeface="宋体"/>
                <a:cs typeface="宋体"/>
              </a:rPr>
              <a:t>亩仅能提炼</a:t>
            </a:r>
            <a:r>
              <a:rPr sz="2800">
                <a:latin typeface="Arial"/>
                <a:cs typeface="Arial"/>
              </a:rPr>
              <a:t>1</a:t>
            </a:r>
            <a:r>
              <a:rPr sz="2800">
                <a:latin typeface="宋体"/>
                <a:cs typeface="宋体"/>
              </a:rPr>
              <a:t>公斤</a:t>
            </a:r>
            <a:r>
              <a:rPr sz="2800" spc="-25">
                <a:latin typeface="Arial"/>
                <a:cs typeface="Arial"/>
              </a:rPr>
              <a:t>1%</a:t>
            </a:r>
            <a:r>
              <a:rPr sz="2800" spc="-10">
                <a:latin typeface="宋体"/>
                <a:cs typeface="宋体"/>
              </a:rPr>
              <a:t>纯度旳紫杉醇。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692150"/>
            <a:ext cx="6969125" cy="1143000"/>
          </a:xfrm>
          <a:custGeom>
            <a:rect l="l" t="t" r="r" b="b"/>
            <a:pathLst>
              <a:path w="6969125" h="1143000">
                <a:moveTo>
                  <a:pt x="0" y="0"/>
                </a:moveTo>
                <a:lnTo>
                  <a:pt x="6969125" y="0"/>
                </a:lnTo>
                <a:lnTo>
                  <a:pt x="6969125" y="1143000"/>
                </a:lnTo>
                <a:lnTo>
                  <a:pt x="0" y="114300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37530" y="900234"/>
            <a:ext cx="44342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302635"/>
              </a:tabLst>
            </a:pPr>
            <a:r>
              <a:rPr/>
              <a:t>紫杉醇</a:t>
            </a:r>
            <a:r>
              <a:rPr spc="-980"/>
              <a:t> </a:t>
            </a:r>
            <a:r>
              <a:rPr/>
              <a:t>药物</a:t>
            </a:r>
            <a:r>
              <a:rPr spc="-50">
                <a:latin typeface="Arial"/>
                <a:cs typeface="Arial"/>
              </a:rPr>
              <a:t>-</a:t>
            </a:r>
            <a:r>
              <a:rPr>
                <a:latin typeface="Arial"/>
                <a:cs typeface="Arial"/>
              </a:rPr>
              <a:t>	</a:t>
            </a:r>
            <a:r>
              <a:rPr/>
              <a:t>简</a:t>
            </a:r>
            <a:r>
              <a:rPr spc="-50"/>
              <a:t>介</a:t>
            </a:r>
          </a:p>
        </p:txBody>
      </p:sp>
      <p:sp>
        <p:nvSpPr>
          <p:cNvPr id="4" name="object 4"/>
          <p:cNvSpPr/>
          <p:nvPr/>
        </p:nvSpPr>
        <p:spPr>
          <a:xfrm>
            <a:off x="457200" y="1600200"/>
            <a:ext cx="8229600" cy="4526280"/>
          </a:xfrm>
          <a:custGeom>
            <a:rect l="l" t="t" r="r" b="b"/>
            <a:pathLst>
              <a:path w="8229600" h="4526280">
                <a:moveTo>
                  <a:pt x="0" y="0"/>
                </a:moveTo>
                <a:lnTo>
                  <a:pt x="8229600" y="0"/>
                </a:lnTo>
                <a:lnTo>
                  <a:pt x="8229600" y="4525961"/>
                </a:lnTo>
                <a:lnTo>
                  <a:pt x="0" y="4525961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35940" y="2380177"/>
            <a:ext cx="7362825" cy="32689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 spc="-80">
                <a:latin typeface="宋体"/>
                <a:cs typeface="宋体"/>
              </a:rPr>
              <a:t>药物名称： 紫杉醇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110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 spc="-75">
                <a:latin typeface="宋体"/>
                <a:cs typeface="宋体"/>
              </a:rPr>
              <a:t>药物别名： 泰素，</a:t>
            </a:r>
            <a:r>
              <a:rPr sz="2800" spc="-10">
                <a:latin typeface="Arial"/>
                <a:cs typeface="Arial"/>
              </a:rPr>
              <a:t>TAXOL</a:t>
            </a:r>
            <a:r>
              <a:rPr sz="2800" spc="-15">
                <a:latin typeface="宋体"/>
                <a:cs typeface="宋体"/>
              </a:rPr>
              <a:t>，紫素，特素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355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 spc="-105">
                <a:latin typeface="宋体"/>
                <a:cs typeface="宋体"/>
              </a:rPr>
              <a:t>英文名称： </a:t>
            </a:r>
            <a:r>
              <a:rPr sz="2800" spc="-10">
                <a:latin typeface="Arial"/>
                <a:cs typeface="Arial"/>
              </a:rPr>
              <a:t>Paclitaxel</a:t>
            </a:r>
            <a:endParaRPr sz="2800">
              <a:latin typeface="Arial"/>
              <a:cs typeface="Arial"/>
            </a:endParaRPr>
          </a:p>
          <a:p>
            <a:pPr marL="354965" marR="5080" indent="-342265">
              <a:lnSpc>
                <a:spcPct val="157100"/>
              </a:lnSpc>
              <a:spcBef>
                <a:spcPts val="434"/>
              </a:spcBef>
              <a:buSzPct val="101785"/>
              <a:buFont typeface="Arial"/>
              <a:buChar char="•"/>
              <a:tabLst>
                <a:tab pos="354965"/>
                <a:tab pos="355600"/>
                <a:tab pos="1421765"/>
              </a:tabLst>
            </a:pPr>
            <a:r>
              <a:rPr sz="2800" spc="-50">
                <a:latin typeface="宋体"/>
                <a:cs typeface="宋体"/>
              </a:rPr>
              <a:t>说</a:t>
            </a:r>
            <a:r>
              <a:rPr sz="2800">
                <a:latin typeface="宋体"/>
                <a:cs typeface="宋体"/>
              </a:rPr>
              <a:t>	明：</a:t>
            </a:r>
            <a:r>
              <a:rPr sz="2800" spc="-625">
                <a:latin typeface="宋体"/>
                <a:cs typeface="宋体"/>
              </a:rPr>
              <a:t> </a:t>
            </a:r>
            <a:r>
              <a:rPr sz="2800">
                <a:latin typeface="宋体"/>
                <a:cs typeface="宋体"/>
              </a:rPr>
              <a:t>注射液：每支</a:t>
            </a:r>
            <a:r>
              <a:rPr sz="2800" spc="-10">
                <a:latin typeface="Arial"/>
                <a:cs typeface="Arial"/>
              </a:rPr>
              <a:t>30mg</a:t>
            </a:r>
            <a:r>
              <a:rPr sz="2800" spc="-10">
                <a:latin typeface="宋体"/>
                <a:cs typeface="宋体"/>
              </a:rPr>
              <a:t>（</a:t>
            </a:r>
            <a:r>
              <a:rPr sz="2800" spc="-10">
                <a:latin typeface="Arial"/>
                <a:cs typeface="Arial"/>
              </a:rPr>
              <a:t>5ml</a:t>
            </a:r>
            <a:r>
              <a:rPr sz="2800" spc="-10">
                <a:latin typeface="宋体"/>
                <a:cs typeface="宋体"/>
              </a:rPr>
              <a:t>）</a:t>
            </a:r>
            <a:r>
              <a:rPr sz="2800">
                <a:latin typeface="宋体"/>
                <a:cs typeface="宋体"/>
              </a:rPr>
              <a:t>。</a:t>
            </a:r>
            <a:r>
              <a:rPr sz="2800" spc="-625">
                <a:latin typeface="宋体"/>
                <a:cs typeface="宋体"/>
              </a:rPr>
              <a:t> </a:t>
            </a:r>
            <a:r>
              <a:rPr sz="2800" spc="-50">
                <a:latin typeface="宋体"/>
                <a:cs typeface="宋体"/>
              </a:rPr>
              <a:t>性</a:t>
            </a:r>
            <a:r>
              <a:rPr sz="2800">
                <a:latin typeface="宋体"/>
                <a:cs typeface="宋体"/>
              </a:rPr>
              <a:t>状：本品为无色或淡黄色澄明粘稠液体</a:t>
            </a:r>
            <a:r>
              <a:rPr sz="2800" spc="-625">
                <a:latin typeface="宋体"/>
                <a:cs typeface="宋体"/>
              </a:rPr>
              <a:t> </a:t>
            </a:r>
            <a:r>
              <a:rPr sz="2800" spc="-60"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6261100" y="0"/>
            <a:ext cx="2777061" cy="275867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47675" y="831849"/>
          <a:ext cx="8248650" cy="52889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229600"/>
              </a:tblGrid>
              <a:tr h="763270">
                <a:tc>
                  <a:txBody>
                    <a:bodyPr vert="horz" wrap="square"/>
                    <a:lstStyle/>
                    <a:p>
                      <a:pPr marL="173990" algn="ctr">
                        <a:lnSpc>
                          <a:spcPts val="4175"/>
                        </a:lnSpc>
                        <a:spcBef>
                          <a:spcPts val="1735"/>
                        </a:spcBef>
                        <a:tabLst>
                          <a:tab pos="2346960"/>
                        </a:tabLst>
                      </a:pPr>
                      <a:r>
                        <a:rPr sz="4400" b="1">
                          <a:latin typeface="Microsoft JhengHei"/>
                          <a:cs typeface="Microsoft JhengHei"/>
                        </a:rPr>
                        <a:t>紫杉醇</a:t>
                      </a:r>
                      <a:r>
                        <a:rPr sz="4400" b="1" spc="120">
                          <a:latin typeface="Microsoft JhengHei"/>
                          <a:cs typeface="Microsoft JhengHei"/>
                        </a:rPr>
                        <a:t> </a:t>
                      </a:r>
                      <a:r>
                        <a:rPr sz="4400" b="1" spc="-50">
                          <a:latin typeface="Arial"/>
                          <a:cs typeface="Arial"/>
                        </a:rPr>
                        <a:t>-</a:t>
                      </a:r>
                      <a:r>
                        <a:rPr sz="4400" b="1">
                          <a:latin typeface="Arial"/>
                          <a:cs typeface="Arial"/>
                        </a:rPr>
                        <a:t>	</a:t>
                      </a:r>
                      <a:r>
                        <a:rPr sz="4400" b="1">
                          <a:latin typeface="Microsoft JhengHei"/>
                          <a:cs typeface="Microsoft JhengHei"/>
                        </a:rPr>
                        <a:t>功用作</a:t>
                      </a:r>
                      <a:r>
                        <a:rPr sz="4400" b="1" spc="-50">
                          <a:latin typeface="Microsoft JhengHei"/>
                          <a:cs typeface="Microsoft JhengHei"/>
                        </a:rPr>
                        <a:t>用</a:t>
                      </a:r>
                      <a:endParaRPr sz="4400">
                        <a:latin typeface="Microsoft JhengHei"/>
                        <a:cs typeface="Microsoft JhengHei"/>
                      </a:endParaRPr>
                    </a:p>
                  </a:txBody>
                  <a:tcPr marL="0" marR="0" marT="2203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790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1465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  <a:p>
                      <a:pPr marL="434340" marR="320675" indent="-342900" algn="just">
                        <a:lnSpc>
                          <a:spcPct val="150000"/>
                        </a:lnSpc>
                        <a:spcBef>
                          <a:spcPts val="5"/>
                        </a:spcBef>
                        <a:buSzPct val="101785"/>
                        <a:buFont typeface="Arial"/>
                        <a:buChar char="•"/>
                        <a:tabLst>
                          <a:tab pos="434340"/>
                        </a:tabLst>
                      </a:pPr>
                      <a:r>
                        <a:rPr sz="2800">
                          <a:latin typeface="宋体"/>
                          <a:cs typeface="宋体"/>
                        </a:rPr>
                        <a:t>经过临床研究，紫杉醇主要合用于</a:t>
                      </a:r>
                      <a:r>
                        <a:rPr sz="2800" b="1" spc="-10">
                          <a:solidFill>
                            <a:srgbClr val="333399"/>
                          </a:solidFill>
                          <a:latin typeface="Microsoft JhengHei"/>
                          <a:cs typeface="Microsoft JhengHei"/>
                        </a:rPr>
                        <a:t>卵巢癌和乳腺</a:t>
                      </a:r>
                      <a:r>
                        <a:rPr sz="2800" b="1">
                          <a:solidFill>
                            <a:srgbClr val="333399"/>
                          </a:solidFill>
                          <a:latin typeface="Microsoft JhengHei"/>
                          <a:cs typeface="Microsoft JhengHei"/>
                        </a:rPr>
                        <a:t>癌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，对肺癌、大肠癌、黑色素瘤、头颈部癌、淋巴瘤、脑瘤也都有一定疗效。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254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61962" y="615949"/>
          <a:ext cx="8239125" cy="51727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229600"/>
              </a:tblGrid>
              <a:tr h="64706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260"/>
                        </a:lnSpc>
                        <a:spcBef>
                          <a:spcPts val="1735"/>
                        </a:spcBef>
                        <a:tabLst>
                          <a:tab pos="2172335"/>
                        </a:tabLst>
                      </a:pPr>
                      <a:r>
                        <a:rPr sz="4400" b="1">
                          <a:latin typeface="Microsoft JhengHei"/>
                          <a:cs typeface="Microsoft JhengHei"/>
                        </a:rPr>
                        <a:t>紫杉醇</a:t>
                      </a:r>
                      <a:r>
                        <a:rPr sz="4400" b="1" spc="120">
                          <a:latin typeface="Microsoft JhengHei"/>
                          <a:cs typeface="Microsoft JhengHei"/>
                        </a:rPr>
                        <a:t> </a:t>
                      </a:r>
                      <a:r>
                        <a:rPr sz="4400" b="1" spc="-50">
                          <a:latin typeface="Arial"/>
                          <a:cs typeface="Arial"/>
                        </a:rPr>
                        <a:t>-</a:t>
                      </a:r>
                      <a:r>
                        <a:rPr sz="4400" b="1">
                          <a:latin typeface="Arial"/>
                          <a:cs typeface="Arial"/>
                        </a:rPr>
                        <a:t>	</a:t>
                      </a:r>
                      <a:r>
                        <a:rPr sz="4400" b="1">
                          <a:latin typeface="Microsoft JhengHei"/>
                          <a:cs typeface="Microsoft JhengHei"/>
                        </a:rPr>
                        <a:t>药理毒</a:t>
                      </a:r>
                      <a:r>
                        <a:rPr sz="4400" b="1" spc="-50">
                          <a:latin typeface="Microsoft JhengHei"/>
                          <a:cs typeface="Microsoft JhengHei"/>
                        </a:rPr>
                        <a:t>理</a:t>
                      </a:r>
                      <a:endParaRPr sz="4400">
                        <a:latin typeface="Microsoft JhengHei"/>
                        <a:cs typeface="Microsoft JhengHei"/>
                      </a:endParaRPr>
                    </a:p>
                  </a:txBody>
                  <a:tcPr marL="0" marR="0" marT="2203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953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030345">
                <a:tc>
                  <a:txBody>
                    <a:bodyPr vert="horz" wrap="square"/>
                    <a:lstStyle/>
                    <a:p>
                      <a:pPr marL="433705" marR="121920" indent="-342265">
                        <a:lnSpc>
                          <a:spcPct val="150000"/>
                        </a:lnSpc>
                        <a:spcBef>
                          <a:spcPts val="1860"/>
                        </a:spcBef>
                        <a:buSzPct val="101785"/>
                        <a:buFont typeface="Arial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>
                          <a:latin typeface="宋体"/>
                          <a:cs typeface="宋体"/>
                        </a:rPr>
                        <a:t>本品是新型抗微管药物</a:t>
                      </a:r>
                      <a:r>
                        <a:rPr sz="2800">
                          <a:latin typeface="Arial"/>
                          <a:cs typeface="Arial"/>
                        </a:rPr>
                        <a:t>,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经过增进微管蛋白聚合、</a:t>
                      </a:r>
                      <a:r>
                        <a:rPr sz="2800">
                          <a:latin typeface="宋体"/>
                          <a:cs typeface="宋体"/>
                        </a:rPr>
                        <a:t>克制解聚</a:t>
                      </a:r>
                      <a:r>
                        <a:rPr sz="2800">
                          <a:latin typeface="Arial"/>
                          <a:cs typeface="Arial"/>
                        </a:rPr>
                        <a:t>,</a:t>
                      </a:r>
                      <a:r>
                        <a:rPr sz="2800">
                          <a:latin typeface="宋体"/>
                          <a:cs typeface="宋体"/>
                        </a:rPr>
                        <a:t>保持微管蛋白稳定</a:t>
                      </a:r>
                      <a:r>
                        <a:rPr sz="2800">
                          <a:latin typeface="Arial"/>
                          <a:cs typeface="Arial"/>
                        </a:rPr>
                        <a:t>,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克制细胞有丝分裂。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体外试验证明紫杉醇具有明显旳放射增敏作用，</a:t>
                      </a:r>
                      <a:r>
                        <a:rPr sz="2800">
                          <a:latin typeface="宋体"/>
                          <a:cs typeface="宋体"/>
                        </a:rPr>
                        <a:t>可能是使细胞中断于对放疗敏感旳</a:t>
                      </a:r>
                      <a:r>
                        <a:rPr sz="2800" spc="-10">
                          <a:latin typeface="Arial"/>
                          <a:cs typeface="Arial"/>
                        </a:rPr>
                        <a:t>G2</a:t>
                      </a:r>
                      <a:r>
                        <a:rPr sz="2800">
                          <a:latin typeface="宋体"/>
                          <a:cs typeface="宋体"/>
                        </a:rPr>
                        <a:t>和</a:t>
                      </a:r>
                      <a:r>
                        <a:rPr sz="2800">
                          <a:latin typeface="Arial"/>
                          <a:cs typeface="Arial"/>
                        </a:rPr>
                        <a:t>M</a:t>
                      </a:r>
                      <a:r>
                        <a:rPr sz="2800" spc="-25">
                          <a:latin typeface="宋体"/>
                          <a:cs typeface="宋体"/>
                        </a:rPr>
                        <a:t>期。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2362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https://d.book118.com/928025133124006024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宋体</vt:lpstr>
      <vt:lpstr>Microsoft JhengHei</vt:lpstr>
      <vt:lpstr>Tahoma</vt:lpstr>
      <vt:lpstr>Times New Roman</vt:lpstr>
      <vt:lpstr>Office Theme</vt:lpstr>
      <vt:lpstr>红豆杉与紫杉醇</vt:lpstr>
      <vt:lpstr>红豆杉概述</vt:lpstr>
      <vt:lpstr>PowerPoint Presentation</vt:lpstr>
      <vt:lpstr>PowerPoint Presentation</vt:lpstr>
      <vt:lpstr>PowerPoint Presentation</vt:lpstr>
      <vt:lpstr>PowerPoint Presentation</vt:lpstr>
      <vt:lpstr>西洋红豆杉</vt:lpstr>
      <vt:lpstr>人工种植旳红豆杉</vt:lpstr>
      <vt:lpstr>紫杉醇</vt:lpstr>
      <vt:lpstr>PowerPoint Presentation</vt:lpstr>
      <vt:lpstr>紫杉醇 药物-	简介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2024-09-01T04:09:51.660</cp:lastPrinted>
  <dcterms:created xsi:type="dcterms:W3CDTF">2024-08-31T20:09:51Z</dcterms:created>
  <dcterms:modified xsi:type="dcterms:W3CDTF">2024-08-31T20:09:52Z</dcterms:modified>
</cp:coreProperties>
</file>