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55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9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AA105-A3A7-4609-957A-3DDA81668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275FB-E86F-444E-A4AA-4C5A0DE24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054B5-487E-44CF-AB15-51F6353E7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AB612-571C-48BE-BCC5-518CAFCFA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C49190-0375-4A78-9C38-BA57F425F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F03D47-A6E4-4A62-B44F-44D948924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54F078-D5DB-4496-BCF2-5CB83C08D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1C88D-9505-4B4F-A5FE-1B7BB1513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D45C1-90E9-42E3-9112-EB552A93F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11F6F-66B5-4FBC-B77A-BF4D64C46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613A4-D985-4381-9A19-56D6C76B1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541" r:id="rId2"/>
    <p:sldLayoutId id="2147490542" r:id="rId3"/>
    <p:sldLayoutId id="2147490543" r:id="rId4"/>
    <p:sldLayoutId id="2147490544" r:id="rId5"/>
    <p:sldLayoutId id="2147490545" r:id="rId6"/>
    <p:sldLayoutId id="2147490546" r:id="rId7"/>
    <p:sldLayoutId id="2147490547" r:id="rId8"/>
    <p:sldLayoutId id="2147490548" r:id="rId9"/>
    <p:sldLayoutId id="2147490549" r:id="rId10"/>
    <p:sldLayoutId id="2147490550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3001406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人力资源管理对组织创新的作用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人力资源管理与组织创新的关系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组织创新中人力资源管理的挑战与应对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人力资源管理实践对组织创新的影响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案例分析：成功的人力资源管理与组织创新实践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人力资源管理促进组织创新的策略与实践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人力资源管理与组织创新的关系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人力资源管理对组织创新的重要性</a:t>
            </a:r>
            <a:endParaRPr lang="zh-CN" altLang="en-US"/>
          </a:p>
        </p:txBody>
      </p:sp>
      <p:sp>
        <p:nvSpPr>
          <p:cNvPr id="1048976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人力资源管理通过招聘和培训，为企业提供具备创新思维和能力的员工，从而推动组织创新。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人力资源管理通过激励机制的设计，激发员工的创新热情和动力，促进组织创新的实现。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人力资源管理通过跨部门合作和沟通，打破组织壁垒，促进知识分享和交流，为组织创新创造良好的环境。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人力资源管理通过绩效管理，对员工的创新成果进行科学评估和反馈，从而激励员工持续创新，提升组织创新能力。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人力资源管理在组织创新中的作用</a:t>
            </a:r>
            <a:endParaRPr lang="zh-CN" altLang="en-US"/>
          </a:p>
        </p:txBody>
      </p:sp>
      <p:sp>
        <p:nvSpPr>
          <p:cNvPr id="1049036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激发员工创新精神：通过培训、奖励等手段，激发员工的创新意识和创造力，促进组织创新。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培养组织文化：通过人力资源管理实践，培养组织的创新文化，鼓励员工勇于尝试、接受新思想。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招聘和选拔创新人才：通过招聘和选拔具有创新思维和创新能力的人才，为组织注入新鲜血液，推动组织创新。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建立创新激励机制：通过建立创新激励机制，鼓励员工积极参与创新活动，提高组织创新能力。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人力资源管理与组织创新的相互影响</a:t>
            </a:r>
            <a:endParaRPr lang="zh-CN" altLang="en-US"/>
          </a:p>
        </p:txBody>
      </p:sp>
      <p:sp>
        <p:nvSpPr>
          <p:cNvPr id="1049096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1135035" y="2193678"/>
            <a:ext cx="4723078" cy="334931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8" name="矩形 48"/>
          <p:cNvSpPr/>
          <p:nvPr>
            <p:custDataLst>
              <p:tags r:id="rId3"/>
            </p:custDataLst>
          </p:nvPr>
        </p:nvSpPr>
        <p:spPr>
          <a:xfrm>
            <a:off x="1014984" y="2676822"/>
            <a:ext cx="240017" cy="2418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52"/>
          <p:cNvSpPr txBox="1"/>
          <p:nvPr>
            <p:custDataLst>
              <p:tags r:id="rId4"/>
            </p:custDataLst>
          </p:nvPr>
        </p:nvSpPr>
        <p:spPr>
          <a:xfrm>
            <a:off x="1476943" y="2477915"/>
            <a:ext cx="4079526" cy="225842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7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人力资源管理对组织创新的影响：提供合适的人才、建立激励机制、培养创新文化</a:t>
            </a:r>
            <a:endParaRPr lang="zh-CN" altLang="en-US" sz="27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2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50802" y="2193678"/>
            <a:ext cx="4723078" cy="334931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20"/>
          <p:cNvSpPr/>
          <p:nvPr>
            <p:custDataLst>
              <p:tags r:id="rId6"/>
            </p:custDataLst>
          </p:nvPr>
        </p:nvSpPr>
        <p:spPr>
          <a:xfrm>
            <a:off x="6330752" y="2676822"/>
            <a:ext cx="240017" cy="2418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3"/>
          <p:cNvSpPr txBox="1"/>
          <p:nvPr>
            <p:custDataLst>
              <p:tags r:id="rId7"/>
            </p:custDataLst>
          </p:nvPr>
        </p:nvSpPr>
        <p:spPr>
          <a:xfrm>
            <a:off x="6792711" y="2477915"/>
            <a:ext cx="4079526" cy="225842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组织创新对人力资源管理的影响：调整人力资源策略、提升员工技能和素质、优化人才结构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人力资源管理实践对组织创新的影响</a:t>
            </a:r>
            <a:endParaRPr lang="zh-CN" altLang="en-US"/>
          </a:p>
        </p:txBody>
      </p:sp>
      <p:sp>
        <p:nvSpPr>
          <p:cNvPr id="10491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招聘与选拔对组织创新的影响</a:t>
            </a:r>
            <a:endParaRPr lang="zh-CN" altLang="en-US"/>
          </a:p>
        </p:txBody>
      </p:sp>
      <p:sp>
        <p:nvSpPr>
          <p:cNvPr id="1049216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招聘与选拔是人力资源管理实践的重要环节，能够为组织注入新鲜血液，带来新的思想和方法。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招聘与选拔过程中，组织可以通过筛选具有创新意识和能力的候选人，提高组织的创新能力。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招聘与选拔不仅要看候选人的技能和经验，还要考虑其创新思维和创新能力，以选拔出真正能够推动组织创新的人才。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通过合理的招聘与选拔机制，组织可以构建一支富有创新精神和能力的团队，为组织的创新发展提供有力支持。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培训与发展对组织创新的影响</a:t>
            </a:r>
            <a:endParaRPr lang="zh-CN" altLang="en-US"/>
          </a:p>
        </p:txBody>
      </p:sp>
      <p:sp>
        <p:nvSpPr>
          <p:cNvPr id="1049276" name="圆角矩形 3"/>
          <p:cNvSpPr/>
          <p:nvPr>
            <p:custDataLst>
              <p:tags r:id="rId2"/>
            </p:custDataLst>
          </p:nvPr>
        </p:nvSpPr>
        <p:spPr>
          <a:xfrm rot="16200000">
            <a:off x="5668896" y="-2623722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4"/>
          <p:cNvSpPr/>
          <p:nvPr>
            <p:custDataLst>
              <p:tags r:id="rId3"/>
            </p:custDataLst>
          </p:nvPr>
        </p:nvSpPr>
        <p:spPr>
          <a:xfrm rot="16200000">
            <a:off x="910140" y="2135034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0" name="圆角矩形 5"/>
          <p:cNvSpPr/>
          <p:nvPr>
            <p:custDataLst>
              <p:tags r:id="rId4"/>
            </p:custDataLst>
          </p:nvPr>
        </p:nvSpPr>
        <p:spPr>
          <a:xfrm rot="16200000">
            <a:off x="5670017" y="-1503982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6"/>
          <p:cNvSpPr/>
          <p:nvPr>
            <p:custDataLst>
              <p:tags r:id="rId5"/>
            </p:custDataLst>
          </p:nvPr>
        </p:nvSpPr>
        <p:spPr>
          <a:xfrm rot="16200000">
            <a:off x="911261" y="3255335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4" name="圆角矩形 9"/>
          <p:cNvSpPr/>
          <p:nvPr>
            <p:custDataLst>
              <p:tags r:id="rId6"/>
            </p:custDataLst>
          </p:nvPr>
        </p:nvSpPr>
        <p:spPr>
          <a:xfrm rot="16200000">
            <a:off x="5668896" y="-405549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10"/>
          <p:cNvSpPr/>
          <p:nvPr>
            <p:custDataLst>
              <p:tags r:id="rId7"/>
            </p:custDataLst>
          </p:nvPr>
        </p:nvSpPr>
        <p:spPr>
          <a:xfrm rot="16200000">
            <a:off x="910140" y="435320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8" name="圆角矩形 11"/>
          <p:cNvSpPr/>
          <p:nvPr>
            <p:custDataLst>
              <p:tags r:id="rId8"/>
            </p:custDataLst>
          </p:nvPr>
        </p:nvSpPr>
        <p:spPr>
          <a:xfrm rot="16200000">
            <a:off x="5670017" y="713631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12"/>
          <p:cNvSpPr/>
          <p:nvPr>
            <p:custDataLst>
              <p:tags r:id="rId9"/>
            </p:custDataLst>
          </p:nvPr>
        </p:nvSpPr>
        <p:spPr>
          <a:xfrm rot="16200000">
            <a:off x="911261" y="547294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文本框 7"/>
          <p:cNvSpPr txBox="1"/>
          <p:nvPr>
            <p:custDataLst>
              <p:tags r:id="rId10"/>
            </p:custDataLst>
          </p:nvPr>
        </p:nvSpPr>
        <p:spPr>
          <a:xfrm>
            <a:off x="1676071" y="3992110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培训方式：采用案例分析、角色扮演等互动方式，激发员工创新思维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4" name="文本框 8"/>
          <p:cNvSpPr txBox="1"/>
          <p:nvPr>
            <p:custDataLst>
              <p:tags r:id="rId11"/>
            </p:custDataLst>
          </p:nvPr>
        </p:nvSpPr>
        <p:spPr>
          <a:xfrm>
            <a:off x="1676071" y="5112411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培训效果评估：对员工创新成果进行考核，促进创新实践的落地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6" name="文本框 13"/>
          <p:cNvSpPr txBox="1"/>
          <p:nvPr>
            <p:custDataLst>
              <p:tags r:id="rId12"/>
            </p:custDataLst>
          </p:nvPr>
        </p:nvSpPr>
        <p:spPr>
          <a:xfrm>
            <a:off x="1676071" y="1773936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培训体系：提供专业知识和技能，提升员工创新能力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8" name="文本框 14"/>
          <p:cNvSpPr txBox="1"/>
          <p:nvPr>
            <p:custDataLst>
              <p:tags r:id="rId13"/>
            </p:custDataLst>
          </p:nvPr>
        </p:nvSpPr>
        <p:spPr>
          <a:xfrm>
            <a:off x="1676071" y="2895358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培训内容：注重创新思维和问题解决能力的培养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绩效管理对组织创新的影响</a:t>
            </a:r>
            <a:endParaRPr lang="zh-CN" altLang="en-US"/>
          </a:p>
        </p:txBody>
      </p:sp>
      <p:sp>
        <p:nvSpPr>
          <p:cNvPr id="1049336" name="圆角矩形 3"/>
          <p:cNvSpPr/>
          <p:nvPr>
            <p:custDataLst>
              <p:tags r:id="rId2"/>
            </p:custDataLst>
          </p:nvPr>
        </p:nvSpPr>
        <p:spPr>
          <a:xfrm>
            <a:off x="1261442" y="1773936"/>
            <a:ext cx="4400948" cy="1919285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正文"/>
          <p:cNvSpPr txBox="1"/>
          <p:nvPr>
            <p:custDataLst>
              <p:tags r:id="rId3"/>
            </p:custDataLst>
          </p:nvPr>
        </p:nvSpPr>
        <p:spPr>
          <a:xfrm>
            <a:off x="1667121" y="2602705"/>
            <a:ext cx="4000493" cy="1089935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激发员工创新积极性：通过设定明确的绩效目标，鼓励员工发挥创新精神，为组织带来新的思路和方法。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40" name="标题"/>
          <p:cNvSpPr txBox="1"/>
          <p:nvPr>
            <p:custDataLst>
              <p:tags r:id="rId4"/>
            </p:custDataLst>
          </p:nvPr>
        </p:nvSpPr>
        <p:spPr>
          <a:xfrm>
            <a:off x="1667121" y="2179034"/>
            <a:ext cx="3269806" cy="41380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42" name="任意多边形: 形状 23"/>
          <p:cNvSpPr>
            <a:spLocks noChangeAspect="1"/>
          </p:cNvSpPr>
          <p:nvPr>
            <p:custDataLst>
              <p:tags r:id="rId5"/>
            </p:custDataLst>
          </p:nvPr>
        </p:nvSpPr>
        <p:spPr>
          <a:xfrm rot="5400000" flipV="1">
            <a:off x="902773" y="2443683"/>
            <a:ext cx="726043" cy="367374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344" name="圆角矩形 7"/>
          <p:cNvSpPr/>
          <p:nvPr>
            <p:custDataLst>
              <p:tags r:id="rId6"/>
            </p:custDataLst>
          </p:nvPr>
        </p:nvSpPr>
        <p:spPr>
          <a:xfrm>
            <a:off x="6705896" y="1773936"/>
            <a:ext cx="4400948" cy="1919285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正文"/>
          <p:cNvSpPr txBox="1"/>
          <p:nvPr>
            <p:custDataLst>
              <p:tags r:id="rId7"/>
            </p:custDataLst>
          </p:nvPr>
        </p:nvSpPr>
        <p:spPr>
          <a:xfrm>
            <a:off x="7106932" y="2602705"/>
            <a:ext cx="4000493" cy="1089935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促进跨部门合作：有效的绩效管理能够打破部门壁垒，促进不同部门之间的交流与合作，从而推动组织创新的产生。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48" name="标题"/>
          <p:cNvSpPr txBox="1"/>
          <p:nvPr>
            <p:custDataLst>
              <p:tags r:id="rId8"/>
            </p:custDataLst>
          </p:nvPr>
        </p:nvSpPr>
        <p:spPr>
          <a:xfrm>
            <a:off x="7106932" y="2179034"/>
            <a:ext cx="3269806" cy="41380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50" name="任意多边形: 形状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 rot="5400000" flipV="1">
            <a:off x="6342584" y="2443683"/>
            <a:ext cx="726043" cy="367374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352" name="圆角矩形 10"/>
          <p:cNvSpPr/>
          <p:nvPr>
            <p:custDataLst>
              <p:tags r:id="rId10"/>
            </p:custDataLst>
          </p:nvPr>
        </p:nvSpPr>
        <p:spPr>
          <a:xfrm>
            <a:off x="1261442" y="4043184"/>
            <a:ext cx="4400948" cy="1919285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正文"/>
          <p:cNvSpPr txBox="1"/>
          <p:nvPr>
            <p:custDataLst>
              <p:tags r:id="rId11"/>
            </p:custDataLst>
          </p:nvPr>
        </p:nvSpPr>
        <p:spPr>
          <a:xfrm>
            <a:off x="1667121" y="4871953"/>
            <a:ext cx="4000493" cy="1089935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8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提升组织整体创新能力：通过绩效管理对个人和团队的创新成果进行奖励，可以激发员工的创新热情，进而提升组织的整体创新能力。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56" name="标题"/>
          <p:cNvSpPr txBox="1"/>
          <p:nvPr>
            <p:custDataLst>
              <p:tags r:id="rId12"/>
            </p:custDataLst>
          </p:nvPr>
        </p:nvSpPr>
        <p:spPr>
          <a:xfrm>
            <a:off x="1667121" y="4448282"/>
            <a:ext cx="3269806" cy="41380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58" name="任意多边形: 形状 23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 rot="5400000" flipV="1">
            <a:off x="902773" y="4712931"/>
            <a:ext cx="726043" cy="367374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049360" name="圆角矩形 9"/>
          <p:cNvSpPr/>
          <p:nvPr>
            <p:custDataLst>
              <p:tags r:id="rId14"/>
            </p:custDataLst>
          </p:nvPr>
        </p:nvSpPr>
        <p:spPr>
          <a:xfrm>
            <a:off x="6701253" y="4043184"/>
            <a:ext cx="4400948" cy="1919285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15"/>
            </p:custDataLst>
          </p:nvPr>
        </p:nvSpPr>
        <p:spPr>
          <a:xfrm>
            <a:off x="7106932" y="4871953"/>
            <a:ext cx="4000493" cy="1089935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8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优化组织创新环境：绩效管理可以营造一个鼓励创新、宽容失败的组织氛围，降低员工对创新的恐惧感，从而优化组织的创新环境。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64" name="标题"/>
          <p:cNvSpPr txBox="1"/>
          <p:nvPr>
            <p:custDataLst>
              <p:tags r:id="rId16"/>
            </p:custDataLst>
          </p:nvPr>
        </p:nvSpPr>
        <p:spPr>
          <a:xfrm>
            <a:off x="7106932" y="4448282"/>
            <a:ext cx="3269806" cy="41380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366" name="任意多边形: 形状 23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 rot="5400000" flipV="1">
            <a:off x="6342584" y="4712931"/>
            <a:ext cx="726043" cy="367374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薪酬福利对组织创新的影响</a:t>
            </a:r>
            <a:endParaRPr lang="zh-CN" altLang="en-US"/>
          </a:p>
        </p:txBody>
      </p:sp>
      <p:sp>
        <p:nvSpPr>
          <p:cNvPr id="1049404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薪酬福利是吸引和留住创新人才的关键因素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合理的薪酬福利体系能够激发员工的创新意识和创造力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福利制度可以提供员工更多的时间和精力去投入到创新工作中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薪酬福利的公平性和激励性能够促进团队间的合作与交流，从而推动组织创新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组织创新中人力资源管理的挑战与应对</a:t>
            </a:r>
            <a:endParaRPr lang="zh-CN" altLang="en-US"/>
          </a:p>
        </p:txBody>
      </p:sp>
      <p:sp>
        <p:nvSpPr>
          <p:cNvPr id="10494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应对变革中的员工抵制</a:t>
            </a:r>
            <a:endParaRPr lang="zh-CN" altLang="en-US"/>
          </a:p>
        </p:txBody>
      </p:sp>
      <p:sp>
        <p:nvSpPr>
          <p:cNvPr id="1049520" name="矩形 15"/>
          <p:cNvSpPr/>
          <p:nvPr>
            <p:custDataLst>
              <p:tags r:id="rId2"/>
            </p:custDataLst>
          </p:nvPr>
        </p:nvSpPr>
        <p:spPr>
          <a:xfrm>
            <a:off x="2865350" y="184504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了解员工抵制的原因，如对变化的恐惧、对未知的担忧等。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任意多边形 17"/>
          <p:cNvSpPr/>
          <p:nvPr>
            <p:custDataLst>
              <p:tags r:id="rId3"/>
            </p:custDataLst>
          </p:nvPr>
        </p:nvSpPr>
        <p:spPr>
          <a:xfrm flipV="1">
            <a:off x="2796401" y="177393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任意多边形 18"/>
          <p:cNvSpPr/>
          <p:nvPr>
            <p:custDataLst>
              <p:tags r:id="rId4"/>
            </p:custDataLst>
          </p:nvPr>
        </p:nvSpPr>
        <p:spPr>
          <a:xfrm flipH="1">
            <a:off x="8237650" y="2267354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27"/>
          <p:cNvSpPr/>
          <p:nvPr>
            <p:custDataLst>
              <p:tags r:id="rId5"/>
            </p:custDataLst>
          </p:nvPr>
        </p:nvSpPr>
        <p:spPr>
          <a:xfrm>
            <a:off x="2865350" y="300425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采取有效的沟通策略，包括提供充分的信息、鼓励员工参与决策等。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任意多边形 29"/>
          <p:cNvSpPr/>
          <p:nvPr>
            <p:custDataLst>
              <p:tags r:id="rId6"/>
            </p:custDataLst>
          </p:nvPr>
        </p:nvSpPr>
        <p:spPr>
          <a:xfrm flipV="1">
            <a:off x="2796401" y="293314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任意多边形 30"/>
          <p:cNvSpPr/>
          <p:nvPr>
            <p:custDataLst>
              <p:tags r:id="rId7"/>
            </p:custDataLst>
          </p:nvPr>
        </p:nvSpPr>
        <p:spPr>
          <a:xfrm flipH="1">
            <a:off x="8237650" y="342656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矩形 5"/>
          <p:cNvSpPr/>
          <p:nvPr>
            <p:custDataLst>
              <p:tags r:id="rId8"/>
            </p:custDataLst>
          </p:nvPr>
        </p:nvSpPr>
        <p:spPr>
          <a:xfrm>
            <a:off x="2865350" y="416346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提供必要的培训和支持，帮助员工适应变革并克服抵制情绪。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任意多边形 7"/>
          <p:cNvSpPr/>
          <p:nvPr>
            <p:custDataLst>
              <p:tags r:id="rId9"/>
            </p:custDataLst>
          </p:nvPr>
        </p:nvSpPr>
        <p:spPr>
          <a:xfrm flipV="1">
            <a:off x="2796401" y="409235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任意多边形 8"/>
          <p:cNvSpPr/>
          <p:nvPr>
            <p:custDataLst>
              <p:tags r:id="rId10"/>
            </p:custDataLst>
          </p:nvPr>
        </p:nvSpPr>
        <p:spPr>
          <a:xfrm flipH="1">
            <a:off x="8237650" y="458577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矩形 10"/>
          <p:cNvSpPr/>
          <p:nvPr>
            <p:custDataLst>
              <p:tags r:id="rId11"/>
            </p:custDataLst>
          </p:nvPr>
        </p:nvSpPr>
        <p:spPr>
          <a:xfrm>
            <a:off x="2865350" y="5322671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建立激励机制，鼓励员工接受和参与组织变革。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任意多边形 12"/>
          <p:cNvSpPr/>
          <p:nvPr>
            <p:custDataLst>
              <p:tags r:id="rId12"/>
            </p:custDataLst>
          </p:nvPr>
        </p:nvSpPr>
        <p:spPr>
          <a:xfrm flipV="1">
            <a:off x="2796401" y="5251567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任意多边形 13"/>
          <p:cNvSpPr/>
          <p:nvPr>
            <p:custDataLst>
              <p:tags r:id="rId13"/>
            </p:custDataLst>
          </p:nvPr>
        </p:nvSpPr>
        <p:spPr>
          <a:xfrm flipH="1">
            <a:off x="8237650" y="574498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https://d.book118.com/928030014064006024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1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1_1"/>
  <p:tag name="KSO_WM_UNIT_INDEX" val="1_1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2_1"/>
  <p:tag name="KSO_WM_UNIT_INDEX" val="1_2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3_1"/>
  <p:tag name="KSO_WM_UNIT_INDEX" val="1_3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f*1_4_1"/>
  <p:tag name="KSO_WM_UNIT_INDEX" val="1_4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汉仪粗圆简</vt:lpstr>
      <vt:lpstr>汉仪正圆-75W</vt:lpstr>
      <vt:lpstr>汉仪正圆-45W</vt:lpstr>
      <vt:lpstr>微软雅黑</vt:lpstr>
      <vt:lpstr>+中文正文</vt:lpstr>
      <vt:lpstr>Wingdings</vt:lpstr>
      <vt:lpstr>Office Theme</vt:lpstr>
      <vt:lpstr>人力资源管理对组织创新的作用</vt:lpstr>
      <vt:lpstr>目录</vt:lpstr>
      <vt:lpstr>添加章节标题</vt:lpstr>
      <vt:lpstr>人力资源管理与组织创新的关系</vt:lpstr>
      <vt:lpstr>人力资源管理对组织创新的重要性</vt:lpstr>
      <vt:lpstr>人力资源管理在组织创新中的作用</vt:lpstr>
      <vt:lpstr>人力资源管理与组织创新的相互影响</vt:lpstr>
      <vt:lpstr>人力资源管理实践对组织创新的影响</vt:lpstr>
      <vt:lpstr>招聘与选拔对组织创新的影响</vt:lpstr>
      <vt:lpstr>培训与发展对组织创新的影响</vt:lpstr>
      <vt:lpstr>绩效管理对组织创新的影响</vt:lpstr>
      <vt:lpstr>薪酬福利对组织创新的影响</vt:lpstr>
      <vt:lpstr>组织创新中人力资源管理的挑战与应对</vt:lpstr>
      <vt:lpstr>应对变革中的员工抵制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2024-08-31T15:05:54.310</cp:lastPrinted>
  <dcterms:created xsi:type="dcterms:W3CDTF">2024-08-31T07:05:54Z</dcterms:created>
  <dcterms:modified xsi:type="dcterms:W3CDTF">2024-08-31T07:05:56Z</dcterms:modified>
</cp:coreProperties>
</file>