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04D468F-D518-4B43-9556-22D6F89A384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B8CEED0-02A6-4089-B6D5-4DC9FDF4DD4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ED66CD1-26C2-4149-81D4-57C0291A763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CE3E43B-1847-492C-B48E-7EC02C75C5B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A4EB703-AB1F-40BA-901B-364C41CE2DE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F94EBFC-2871-4960-A0F2-2FEDE66342E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97E7487-415F-434C-8AD2-BAACA78756F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33E5DC8-98AA-41B8-A8FB-1F95BEC6E16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3006C94-B068-4885-91C5-1264ED99EF3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6FE4057-CBF7-40B2-A134-8D3EBA15CFF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44E4278-1D62-4412-BDC4-B2F1759AFE7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28035072065006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470139" y="529006"/>
            <a:ext cx="7248525" cy="165735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050" b="1">
                <a:solidFill>
                  <a:srgbClr val="FFFFFF">
                    <a:alpha val="100000"/>
                  </a:srgbClr>
                </a:solidFill>
                <a:latin typeface="Microsoft Yahei"/>
                <a:ea typeface="Microsoft Yahei"/>
                <a:cs typeface="Microsoft Yahei"/>
              </a:rPr>
              <a:t>会计科目风险分析报告</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5170170" y="171260"/>
            <a:ext cx="1851660" cy="114584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4500" b="1">
                <a:solidFill>
                  <a:srgbClr val="FFFFFF">
                    <a:alpha val="100000"/>
                  </a:srgbClr>
                </a:solidFill>
                <a:latin typeface="微软雅黑"/>
                <a:ea typeface="微软雅黑"/>
                <a:cs typeface="微软雅黑"/>
              </a:rPr>
              <a:t>目录</a:t>
            </a:r>
            <a:endParaRPr lang="en-US" sz="1100"/>
          </a:p>
        </p:txBody>
      </p:sp>
      <p:sp>
        <p:nvSpPr>
          <p:cNvPr id="4" name="AutoShape 4"/>
          <p:cNvSpPr/>
          <p:nvPr/>
        </p:nvSpPr>
        <p:spPr>
          <a:xfrm>
            <a:off x="4467920" y="1030644"/>
            <a:ext cx="3256160" cy="572922"/>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b="1">
                <a:solidFill>
                  <a:srgbClr val="FFFFFF">
                    <a:alpha val="100000"/>
                  </a:srgbClr>
                </a:solidFill>
                <a:latin typeface="微软雅黑"/>
                <a:ea typeface="微软雅黑"/>
                <a:cs typeface="微软雅黑"/>
              </a:rPr>
              <a:t>CONTENTS</a:t>
            </a:r>
            <a:endParaRPr lang="en-US" sz="1100"/>
          </a:p>
        </p:txBody>
      </p:sp>
      <p:sp>
        <p:nvSpPr>
          <p:cNvPr id="5" name="TextBox 5"/>
          <p:cNvSpPr txBox="1"/>
          <p:nvPr/>
        </p:nvSpPr>
        <p:spPr>
          <a:xfrm>
            <a:off x="2054178" y="1507605"/>
            <a:ext cx="8083645" cy="5056027"/>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引言</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会计科目概述</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风险识别与分析</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具体会计科目风险分析</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风险应对措施与建议</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393306" y="199083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3600" b="1">
                <a:solidFill>
                  <a:srgbClr val="FFFFFF">
                    <a:alpha val="100000"/>
                  </a:srgbClr>
                </a:solidFill>
                <a:latin typeface="Microsoft Yahei"/>
                <a:ea typeface="Microsoft Yahei"/>
                <a:cs typeface="Microsoft Yahei"/>
              </a:rPr>
              <a:t>01</a:t>
            </a:r>
          </a:p>
        </p:txBody>
      </p:sp>
      <p:sp>
        <p:nvSpPr>
          <p:cNvPr id="3" name="TextBox 3"/>
          <p:cNvSpPr txBox="1"/>
          <p:nvPr/>
        </p:nvSpPr>
        <p:spPr>
          <a:xfrm>
            <a:off x="1651635" y="3830878"/>
            <a:ext cx="8888730" cy="1510665"/>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b="1">
                <a:solidFill>
                  <a:srgbClr val="FFFFFF">
                    <a:alpha val="100000"/>
                  </a:srgbClr>
                </a:solidFill>
                <a:latin typeface="Microsoft Yahei"/>
                <a:ea typeface="Microsoft Yahei"/>
                <a:cs typeface="Microsoft Yahei"/>
              </a:rPr>
              <a:t>引言</a:t>
            </a:r>
          </a:p>
        </p:txBody>
      </p:sp>
      <p:sp>
        <p:nvSpPr>
          <p:cNvPr id="4" name="TextBox 4"/>
          <p:cNvSpPr txBox="1"/>
          <p:nvPr/>
        </p:nvSpPr>
        <p:spPr>
          <a:xfrm>
            <a:off x="5017700" y="5577969"/>
            <a:ext cx="2156600" cy="63803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C21401">
                    <a:alpha val="100000"/>
                  </a:srgbClr>
                </a:solidFill>
                <a:latin typeface="Microsoft Yahei"/>
                <a:ea typeface="Microsoft Yahei"/>
                <a:cs typeface="Microsoft Yahei"/>
              </a:rPr>
              <a:t>CHAPTER</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7236" r="17236"/>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本报告旨在分析会计科目存在的风险，为管理层提供有关潜在风险的信息，以便采取适当措施进行风险管理和内部控制。</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报告目的</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随着企业经营环境的日益复杂和会计准则的不断更新，会计科目风险的管理和控制显得尤为重要。通过识别和分析会计科目风险，企业可以更有效地管理其财务状况和经营成果，确保财务报告的准确性和可靠性。</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报告背景</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报告目的和背景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150141" y="2021983"/>
            <a:ext cx="3939528" cy="393952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54963" y="203417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本报告将涵盖企业财务报表中的所有主要会计科目，包括但不限于资产、负债、所有者权益、收入、费用和利润等。</a:t>
            </a:r>
          </a:p>
        </p:txBody>
      </p:sp>
      <p:sp>
        <p:nvSpPr>
          <p:cNvPr id="4" name="TextBox 4"/>
          <p:cNvSpPr txBox="1"/>
          <p:nvPr/>
        </p:nvSpPr>
        <p:spPr>
          <a:xfrm>
            <a:off x="454963" y="157583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会计科目涵盖范围</a:t>
            </a:r>
          </a:p>
        </p:txBody>
      </p:sp>
      <p:sp>
        <p:nvSpPr>
          <p:cNvPr id="5" name="TextBox 5"/>
          <p:cNvSpPr txBox="1"/>
          <p:nvPr/>
        </p:nvSpPr>
        <p:spPr>
          <a:xfrm>
            <a:off x="454963" y="353004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报告将重点关注那些可能导致财务报表重大错报或误导投资者的会计科目风险，如复杂的金融衍生工具、商誉、存货跌价准备等。</a:t>
            </a:r>
          </a:p>
        </p:txBody>
      </p:sp>
      <p:sp>
        <p:nvSpPr>
          <p:cNvPr id="6" name="TextBox 6"/>
          <p:cNvSpPr txBox="1"/>
          <p:nvPr/>
        </p:nvSpPr>
        <p:spPr>
          <a:xfrm>
            <a:off x="454963" y="307170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分析重点</a:t>
            </a:r>
          </a:p>
        </p:txBody>
      </p:sp>
      <p:sp>
        <p:nvSpPr>
          <p:cNvPr id="7" name="TextBox 7"/>
          <p:cNvSpPr txBox="1"/>
          <p:nvPr/>
        </p:nvSpPr>
        <p:spPr>
          <a:xfrm>
            <a:off x="454963" y="5118981"/>
            <a:ext cx="60183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本报告将分析过去一年内的会计科目风险情况，但也会涉及历史数据和未来预测以提供全面分析。</a:t>
            </a:r>
          </a:p>
        </p:txBody>
      </p:sp>
      <p:sp>
        <p:nvSpPr>
          <p:cNvPr id="8" name="TextBox 8"/>
          <p:cNvSpPr txBox="1"/>
          <p:nvPr/>
        </p:nvSpPr>
        <p:spPr>
          <a:xfrm>
            <a:off x="454963" y="4660638"/>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时间范围</a:t>
            </a:r>
          </a:p>
        </p:txBody>
      </p:sp>
      <p:pic>
        <p:nvPicPr>
          <p:cNvPr id="9" name="Picture 9"/>
          <p:cNvPicPr>
            <a:picLocks noChangeAspect="1"/>
          </p:cNvPicPr>
          <p:nvPr/>
        </p:nvPicPr>
        <p:blipFill>
          <a:blip r:embed="rId2"/>
          <a:srcRect l="26667" r="26667"/>
          <a:stretch>
            <a:fillRect/>
          </a:stretch>
        </p:blipFill>
        <p:spPr>
          <a:xfrm>
            <a:off x="7676035" y="2524948"/>
            <a:ext cx="2887741" cy="2887741"/>
          </a:xfrm>
          <a:prstGeom prst="ellipse">
            <a:avLst/>
          </a:prstGeom>
        </p:spPr>
      </p:pic>
      <p:sp>
        <p:nvSpPr>
          <p:cNvPr id="10" name="AutoShape 10"/>
          <p:cNvSpPr/>
          <p:nvPr/>
        </p:nvSpPr>
        <p:spPr>
          <a:xfrm>
            <a:off x="8663168" y="1482987"/>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921648"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0386775"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8906663" y="1691796"/>
            <a:ext cx="426486" cy="426486"/>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0639092" y="4837698"/>
            <a:ext cx="426194" cy="426194"/>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7137949" y="4833774"/>
            <a:ext cx="482811" cy="482811"/>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报告范围</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393306" y="199083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3600" b="1">
                <a:solidFill>
                  <a:srgbClr val="FFFFFF">
                    <a:alpha val="100000"/>
                  </a:srgbClr>
                </a:solidFill>
                <a:latin typeface="Microsoft Yahei"/>
                <a:ea typeface="Microsoft Yahei"/>
                <a:cs typeface="Microsoft Yahei"/>
              </a:rPr>
              <a:t>02</a:t>
            </a:r>
          </a:p>
        </p:txBody>
      </p:sp>
      <p:sp>
        <p:nvSpPr>
          <p:cNvPr id="3" name="TextBox 3"/>
          <p:cNvSpPr txBox="1"/>
          <p:nvPr/>
        </p:nvSpPr>
        <p:spPr>
          <a:xfrm>
            <a:off x="1651635" y="3830878"/>
            <a:ext cx="8888730" cy="1510665"/>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b="1">
                <a:solidFill>
                  <a:srgbClr val="FFFFFF">
                    <a:alpha val="100000"/>
                  </a:srgbClr>
                </a:solidFill>
                <a:latin typeface="Microsoft Yahei"/>
                <a:ea typeface="Microsoft Yahei"/>
                <a:cs typeface="Microsoft Yahei"/>
              </a:rPr>
              <a:t>会计科目概述</a:t>
            </a:r>
          </a:p>
        </p:txBody>
      </p:sp>
      <p:sp>
        <p:nvSpPr>
          <p:cNvPr id="4" name="TextBox 4"/>
          <p:cNvSpPr txBox="1"/>
          <p:nvPr/>
        </p:nvSpPr>
        <p:spPr>
          <a:xfrm>
            <a:off x="5017700" y="5577969"/>
            <a:ext cx="2156600" cy="63803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C21401">
                    <a:alpha val="100000"/>
                  </a:srgbClr>
                </a:solidFill>
                <a:latin typeface="Microsoft Yahei"/>
                <a:ea typeface="Microsoft Yahei"/>
                <a:cs typeface="Microsoft Yahei"/>
              </a:rPr>
              <a:t>CHAPTER</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460" r="1460"/>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会计科目是对会计要素对象的具体内容进行分类核算的类目，是进行分类记录、确定会计分录和编制财务报表的基础。</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根据会计要素的不同特点，会计科目可分为资产类、负债类、所有者权益类、成本类和损益类五大类。</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会计科目定义及分类</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会计科目分类</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会计科目定义</a:t>
            </a:r>
            <a:endParaRPr lang="en-US" sz="11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4343439" y="1390903"/>
            <a:ext cx="3583020" cy="975360"/>
            <a:chOff x="4343439" y="1390903"/>
            <a:chExt cx="3583020" cy="975360"/>
          </a:xfrm>
        </p:grpSpPr>
        <p:sp>
          <p:nvSpPr>
            <p:cNvPr id="3" name="AutoShape 3"/>
            <p:cNvSpPr/>
            <p:nvPr/>
          </p:nvSpPr>
          <p:spPr>
            <a:xfrm>
              <a:off x="695109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6" name="Picture 6"/>
          <p:cNvPicPr>
            <a:picLocks noChangeAspect="1"/>
          </p:cNvPicPr>
          <p:nvPr/>
        </p:nvPicPr>
        <p:blipFill>
          <a:blip r:embed="rId2">
            <a:alphaModFix/>
          </a:blip>
          <a:srcRect l="26237" r="26237"/>
          <a:stretch>
            <a:fillRect/>
          </a:stretch>
        </p:blipFill>
        <p:spPr>
          <a:xfrm>
            <a:off x="8437172" y="1327341"/>
            <a:ext cx="3341641" cy="4581961"/>
          </a:xfrm>
          <a:prstGeom prst="rect">
            <a:avLst/>
          </a:prstGeom>
        </p:spPr>
      </p:pic>
      <p:sp>
        <p:nvSpPr>
          <p:cNvPr id="7" name="AutoShape 7"/>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601242" y="2425290"/>
            <a:ext cx="3433799" cy="1259772"/>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通过设置统一的会计科目，企业可以对各项经济业务进行规范化管理，确保财务信息的准确性和可比性。</a:t>
            </a:r>
          </a:p>
        </p:txBody>
      </p:sp>
      <p:sp>
        <p:nvSpPr>
          <p:cNvPr id="10" name="AutoShape 10"/>
          <p:cNvSpPr/>
          <p:nvPr/>
        </p:nvSpPr>
        <p:spPr>
          <a:xfrm>
            <a:off x="314677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01242" y="1602358"/>
            <a:ext cx="3433799" cy="552450"/>
          </a:xfrm>
          <a:prstGeom prst="rect">
            <a:avLst/>
          </a:prstGeom>
        </p:spPr>
        <p:txBody>
          <a:bodyPr vert="horz" wrap="square" lIns="123825" tIns="123825" rIns="57150" bIns="123825"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规范化管理</a:t>
            </a:r>
          </a:p>
        </p:txBody>
      </p:sp>
      <p:sp>
        <p:nvSpPr>
          <p:cNvPr id="12" name="TextBox 12"/>
          <p:cNvSpPr txBox="1"/>
          <p:nvPr/>
        </p:nvSpPr>
        <p:spPr>
          <a:xfrm>
            <a:off x="4405571" y="2425290"/>
            <a:ext cx="3433799" cy="1259772"/>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会计科目为企业提供了详细的财务数据，有助于企业进行财务分析、预测和决策，提高企业的经济效益。</a:t>
            </a:r>
          </a:p>
        </p:txBody>
      </p:sp>
      <p:sp>
        <p:nvSpPr>
          <p:cNvPr id="13" name="TextBox 13"/>
          <p:cNvSpPr txBox="1"/>
          <p:nvPr/>
        </p:nvSpPr>
        <p:spPr>
          <a:xfrm>
            <a:off x="4405571" y="1601372"/>
            <a:ext cx="3433799" cy="552450"/>
          </a:xfrm>
          <a:prstGeom prst="rect">
            <a:avLst/>
          </a:prstGeom>
        </p:spPr>
        <p:txBody>
          <a:bodyPr vert="horz" wrap="square" lIns="123825" tIns="123825" rIns="57150" bIns="123825"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决策支持</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4982395"/>
            <a:ext cx="3433799" cy="1262987"/>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合理的会计科目设置有助于企业加强内部控制，防范财务风险，确保企业资产的安全和完整。</a:t>
            </a:r>
          </a:p>
        </p:txBody>
      </p:sp>
      <p:sp>
        <p:nvSpPr>
          <p:cNvPr id="17" name="AutoShape 17"/>
          <p:cNvSpPr/>
          <p:nvPr/>
        </p:nvSpPr>
        <p:spPr>
          <a:xfrm>
            <a:off x="314677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601242" y="4150486"/>
            <a:ext cx="3433799" cy="552450"/>
          </a:xfrm>
          <a:prstGeom prst="rect">
            <a:avLst/>
          </a:prstGeom>
        </p:spPr>
        <p:txBody>
          <a:bodyPr vert="horz" wrap="square" lIns="123825" tIns="123825" rIns="57150" bIns="123825"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内部控制</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4982395"/>
            <a:ext cx="3438525" cy="1262987"/>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会计科目设置需要遵循国家相关法规和会计准则的要求，有助于企业合规经营，降低法律风险。</a:t>
            </a:r>
          </a:p>
        </p:txBody>
      </p:sp>
      <p:sp>
        <p:nvSpPr>
          <p:cNvPr id="22" name="AutoShape 22"/>
          <p:cNvSpPr/>
          <p:nvPr/>
        </p:nvSpPr>
        <p:spPr>
          <a:xfrm>
            <a:off x="695109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386521" y="4150486"/>
            <a:ext cx="3433799" cy="552450"/>
          </a:xfrm>
          <a:prstGeom prst="rect">
            <a:avLst/>
          </a:prstGeom>
        </p:spPr>
        <p:txBody>
          <a:bodyPr vert="horz" wrap="square" lIns="123825" tIns="123825" rIns="57150" bIns="123825"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法规遵从</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会计科目在企业财务管理中的重要性</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393306" y="199083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3600" b="1">
                <a:solidFill>
                  <a:srgbClr val="FFFFFF">
                    <a:alpha val="100000"/>
                  </a:srgbClr>
                </a:solidFill>
                <a:latin typeface="Microsoft Yahei"/>
                <a:ea typeface="Microsoft Yahei"/>
                <a:cs typeface="Microsoft Yahei"/>
              </a:rPr>
              <a:t>03</a:t>
            </a:r>
          </a:p>
        </p:txBody>
      </p:sp>
      <p:sp>
        <p:nvSpPr>
          <p:cNvPr id="3" name="TextBox 3"/>
          <p:cNvSpPr txBox="1"/>
          <p:nvPr/>
        </p:nvSpPr>
        <p:spPr>
          <a:xfrm>
            <a:off x="1651635" y="3830878"/>
            <a:ext cx="8888730" cy="1510665"/>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b="1">
                <a:solidFill>
                  <a:srgbClr val="FFFFFF">
                    <a:alpha val="100000"/>
                  </a:srgbClr>
                </a:solidFill>
                <a:latin typeface="Microsoft Yahei"/>
                <a:ea typeface="Microsoft Yahei"/>
                <a:cs typeface="Microsoft Yahei"/>
              </a:rPr>
              <a:t>风险识别与分析</a:t>
            </a:r>
          </a:p>
        </p:txBody>
      </p:sp>
      <p:sp>
        <p:nvSpPr>
          <p:cNvPr id="4" name="TextBox 4"/>
          <p:cNvSpPr txBox="1"/>
          <p:nvPr/>
        </p:nvSpPr>
        <p:spPr>
          <a:xfrm>
            <a:off x="5017700" y="5577969"/>
            <a:ext cx="2156600" cy="63803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C21401">
                    <a:alpha val="100000"/>
                  </a:srgbClr>
                </a:solidFill>
                <a:latin typeface="Microsoft Yahei"/>
                <a:ea typeface="Microsoft Yahei"/>
                <a:cs typeface="Microsoft Yahei"/>
              </a:rPr>
              <a:t>CHAPTER</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风险识别方法及过程</a:t>
              </a:r>
            </a:p>
          </p:txBody>
        </p:sp>
      </p:grpSp>
      <p:sp>
        <p:nvSpPr>
          <p:cNvPr id="43" name="TextBox 43"/>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风险识别方法</a:t>
            </a:r>
          </a:p>
        </p:txBody>
      </p:sp>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采用问卷调查、访谈、文献资料分析等多种方法，对会计科目涉及的风险进行全面识别。</a:t>
            </a:r>
          </a:p>
        </p:txBody>
      </p:sp>
      <p:sp>
        <p:nvSpPr>
          <p:cNvPr id="45" name="TextBox 45"/>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风险识别过程</a:t>
            </a:r>
          </a:p>
        </p:txBody>
      </p:sp>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通过收集相关信息，对会计科目进行梳理和分类，识别出潜在的风险点。</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2500" r="12500"/>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风险评估结果</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根据评估结果，对高风险科目进行重点关注和监控，制定相应的风险应对措施。</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风险分类</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将识别出的风险点按照性质、来源、影响程度等因素进行分类，以便更好地进行管理和应对。</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风险评估</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对各类风险点进行评估，包括风险发生的可能性、影响程度、持续时间等，以确定风险的优先级和应对措施。</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风险分类与评估</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393306" y="199083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3600" b="1">
                <a:solidFill>
                  <a:srgbClr val="FFFFFF">
                    <a:alpha val="100000"/>
                  </a:srgbClr>
                </a:solidFill>
                <a:latin typeface="Microsoft Yahei"/>
                <a:ea typeface="Microsoft Yahei"/>
                <a:cs typeface="Microsoft Yahei"/>
              </a:rPr>
              <a:t>04</a:t>
            </a:r>
          </a:p>
        </p:txBody>
      </p:sp>
      <p:sp>
        <p:nvSpPr>
          <p:cNvPr id="3" name="TextBox 3"/>
          <p:cNvSpPr txBox="1"/>
          <p:nvPr/>
        </p:nvSpPr>
        <p:spPr>
          <a:xfrm>
            <a:off x="1651635" y="3830878"/>
            <a:ext cx="8888730" cy="1510665"/>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b="1">
                <a:solidFill>
                  <a:srgbClr val="FFFFFF">
                    <a:alpha val="100000"/>
                  </a:srgbClr>
                </a:solidFill>
                <a:latin typeface="Microsoft Yahei"/>
                <a:ea typeface="Microsoft Yahei"/>
                <a:cs typeface="Microsoft Yahei"/>
              </a:rPr>
              <a:t>具体会计科目风险分析</a:t>
            </a:r>
          </a:p>
        </p:txBody>
      </p:sp>
      <p:sp>
        <p:nvSpPr>
          <p:cNvPr id="4" name="TextBox 4"/>
          <p:cNvSpPr txBox="1"/>
          <p:nvPr/>
        </p:nvSpPr>
        <p:spPr>
          <a:xfrm>
            <a:off x="5017700" y="5577969"/>
            <a:ext cx="2156600" cy="63803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C21401">
                    <a:alpha val="100000"/>
                  </a:srgbClr>
                </a:solidFill>
                <a:latin typeface="Microsoft Yahei"/>
                <a:ea typeface="Microsoft Yahei"/>
                <a:cs typeface="Microsoft Yahei"/>
              </a:rPr>
              <a:t>CHAPTER</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695570" y="1775671"/>
            <a:ext cx="3353958" cy="933450"/>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应收账款风险</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客户信用管理不善，可能导致坏账损失增加；账龄分析不准确，影响坏账准备的计提。</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489344" y="1899496"/>
            <a:ext cx="3368604" cy="685800"/>
          </a:xfrm>
          <a:prstGeom prst="rect">
            <a:avLst/>
          </a:prstGeom>
        </p:spPr>
        <p:txBody>
          <a:bodyPr vert="horz" wrap="square" lIns="0" tIns="0" rIns="0" bIns="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存货风险</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存货积压、过时或毁损，可能导致企业资产损失；存货计价方法不合理，影响财务报表的准确性。</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244774" y="1751287"/>
            <a:ext cx="3353753" cy="933450"/>
          </a:xfrm>
          <a:prstGeom prst="rect">
            <a:avLst/>
          </a:prstGeom>
        </p:spPr>
        <p:txBody>
          <a:bodyPr vert="horz" wrap="square" lIns="0" tIns="0" rIns="0" bIns="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固定资产风险</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固定资产购置、处置不当，可能导致资源浪费或资产流失；折旧方法选择不当，影响损益计算。</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资产类科目风险分析</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https://d.book118.com/928035072065006044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5C0B15"/>
      </a:dk1>
      <a:lt1>
        <a:srgbClr val="FFFCF9"/>
      </a:lt1>
      <a:dk2>
        <a:srgbClr val="000000"/>
      </a:dk2>
      <a:lt2>
        <a:srgbClr val="FFFFFF"/>
      </a:lt2>
      <a:accent1>
        <a:srgbClr val="BA242F"/>
      </a:accent1>
      <a:accent2>
        <a:srgbClr val="C49E6D"/>
      </a:accent2>
      <a:accent3>
        <a:srgbClr val="E71A34"/>
      </a:accent3>
      <a:accent4>
        <a:srgbClr val="E8C496"/>
      </a:accent4>
      <a:accent5>
        <a:srgbClr val="EA6A6A"/>
      </a:accent5>
      <a:accent6>
        <a:srgbClr val="979797"/>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70</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2024-09-24T15:24:51.891</cp:lastPrinted>
  <dcterms:created xsi:type="dcterms:W3CDTF">2024-09-24T07:24:51Z</dcterms:created>
  <dcterms:modified xsi:type="dcterms:W3CDTF">2024-09-24T07:24:53Z</dcterms:modified>
</cp:coreProperties>
</file>