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865D59-6BEF-4EA3-BACA-60BCEB010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5A4B70-C8B0-4044-98EE-8562A552B2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6E7E0A-57BF-47C6-BC37-A35C90957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7D4096-8E53-4BCD-9CD1-84101A814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877DD0-6F01-43A1-B098-08808AB7AB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EF64A3-F264-47C1-B91B-9846091DB8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57C075-82BB-4CB6-80D8-BCFEFE348F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C7AE44-B3D4-4811-84FF-5DF2F5A477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219065-86D3-4480-B5B2-02D3013DAA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E0176-3A42-47E9-8AE7-869551B56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A2A3A-51AD-4755-A40C-827E2ED10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203200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劳动力市场供求失衡的原因与对策</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引言：劳动力市场供求失衡的概述
劳动力供给因素分析：教育、人口结构与技术进步
劳动力需求因素分析：产业结构调整、全球化影响
市场信息不对称：招聘与求职的信息流通障碍
劳动政策环境对供求失衡的影响
短期对策：促进就业、技能培训与政策引导
中长期对策：优化教育体系、改善劳动法规
结论：平衡劳动力市场供需的持续性努力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引言：劳动力市场供求失衡的概述</a:t>
            </a:r>
          </a:p>
        </p:txBody>
      </p:sp>
      <p:sp>
        <p:nvSpPr>
          <p:cNvPr id="3" name="Subtitle 2"/>
          <p:cNvSpPr>
            <a:spLocks noGrp="1"/>
          </p:cNvSpPr>
          <p:nvPr>
            <p:ph type="subTitle" idx="1"/>
          </p:nvPr>
        </p:nvSpPr>
        <p:spPr/>
        <p:txBody>
          <a:bodyPr/>
          <a:lstStyle/>
          <a:p>
            <a:r>
              <a:t>劳动力市场供求失衡的原因与对策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引言：劳动力市场供求失衡的概述</a:t>
            </a:r>
          </a:p>
        </p:txBody>
      </p:sp>
      <p:sp>
        <p:nvSpPr>
          <p:cNvPr id="3" name="Text Placeholder 2"/>
          <p:cNvSpPr>
            <a:spLocks noGrp="1"/>
          </p:cNvSpPr>
          <p:nvPr>
            <p:ph type="body" idx="1"/>
          </p:nvPr>
        </p:nvSpPr>
        <p:spPr/>
        <p:txBody>
          <a:bodyPr/>
          <a:lstStyle/>
          <a:p>
            <a:r>
              <a:t>劳动力市场供求失衡的定义与表现</a:t>
            </a:r>
          </a:p>
        </p:txBody>
      </p:sp>
      <p:sp>
        <p:nvSpPr>
          <p:cNvPr id="4" name="Content Placeholder 3"/>
          <p:cNvSpPr>
            <a:spLocks noGrp="1"/>
          </p:cNvSpPr>
          <p:nvPr>
            <p:ph sz="half" idx="2"/>
          </p:nvPr>
        </p:nvSpPr>
        <p:spPr/>
        <p:txBody>
          <a:bodyPr/>
          <a:lstStyle/>
          <a:p>
            <a:r>
              <a:t>劳动力市场供求失衡是指劳动供给和需求在数量、结构上存在不匹配，导致就业困难或职位空缺。</a:t>
            </a:r>
          </a:p>
          <a:p>
            <a:r>
              <a:t>具体表现为失业率上升、职位空缺增加、工资水平波动等现象。</a:t>
            </a:r>
          </a:p>
          <a:p>
            <a:r>
              <a:t>失衡可能由于技术进步、产业结构调整、教育制度滞后等因素引起。</a:t>
            </a:r>
          </a:p>
          <a:p/>
        </p:txBody>
      </p:sp>
      <p:sp>
        <p:nvSpPr>
          <p:cNvPr id="5" name="Text Placeholder 4"/>
          <p:cNvSpPr>
            <a:spLocks noGrp="1"/>
          </p:cNvSpPr>
          <p:nvPr>
            <p:ph type="body" idx="3"/>
          </p:nvPr>
        </p:nvSpPr>
        <p:spPr/>
        <p:txBody>
          <a:bodyPr/>
          <a:lstStyle/>
          <a:p>
            <a:r>
              <a:t>全球视角下的劳动力市场动态</a:t>
            </a:r>
          </a:p>
        </p:txBody>
      </p:sp>
      <p:sp>
        <p:nvSpPr>
          <p:cNvPr id="6" name="Content Placeholder 5"/>
          <p:cNvSpPr>
            <a:spLocks noGrp="1"/>
          </p:cNvSpPr>
          <p:nvPr>
            <p:ph sz="half" idx="4"/>
          </p:nvPr>
        </p:nvSpPr>
        <p:spPr/>
        <p:txBody>
          <a:bodyPr/>
          <a:lstStyle/>
          <a:p>
            <a:r>
              <a:t>世界范围内的经济一体化和贸易自由化影响了各国劳动力市场的供需关系。</a:t>
            </a:r>
          </a:p>
          <a:p>
            <a:r>
              <a:t>科技发展与自动化对工作性质和技能要求产生变革性影响。</a:t>
            </a:r>
          </a:p>
          <a:p>
            <a:r>
              <a:t>跨国公司和全球化使得劳动力在全球范围内流动，加剧或缓解某些地区的失衡问题。</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引言：劳动力市场供求失衡的概述</a:t>
            </a:r>
          </a:p>
        </p:txBody>
      </p:sp>
      <p:sp>
        <p:nvSpPr>
          <p:cNvPr id="3" name="Text Placeholder 2"/>
          <p:cNvSpPr>
            <a:spLocks noGrp="1"/>
          </p:cNvSpPr>
          <p:nvPr>
            <p:ph type="body" idx="1"/>
          </p:nvPr>
        </p:nvSpPr>
        <p:spPr/>
        <p:txBody>
          <a:bodyPr/>
          <a:lstStyle/>
          <a:p>
            <a:r>
              <a:t>政策干预与劳动力市场调节</a:t>
            </a:r>
          </a:p>
        </p:txBody>
      </p:sp>
      <p:sp>
        <p:nvSpPr>
          <p:cNvPr id="4" name="Content Placeholder 3"/>
          <p:cNvSpPr>
            <a:spLocks noGrp="1"/>
          </p:cNvSpPr>
          <p:nvPr>
            <p:ph sz="half" idx="2"/>
          </p:nvPr>
        </p:nvSpPr>
        <p:spPr/>
        <p:txBody>
          <a:bodyPr/>
          <a:lstStyle/>
          <a:p>
            <a:r>
              <a:t>政府通过立法、税收、补贴等手段影响劳动力市场的供应和需求。</a:t>
            </a:r>
          </a:p>
          <a:p>
            <a:r>
              <a:t>教育和职业培训政策有助于改善劳动力的技能结构，适应市场需求变化。</a:t>
            </a:r>
          </a:p>
          <a:p>
            <a:r>
              <a:t>社会保障制度能够为失业者提供临时支持，减轻社会压力。</a:t>
            </a:r>
          </a:p>
          <a:p/>
        </p:txBody>
      </p:sp>
      <p:sp>
        <p:nvSpPr>
          <p:cNvPr id="5" name="Text Placeholder 4"/>
          <p:cNvSpPr>
            <a:spLocks noGrp="1"/>
          </p:cNvSpPr>
          <p:nvPr>
            <p:ph type="body" idx="3"/>
          </p:nvPr>
        </p:nvSpPr>
        <p:spPr/>
        <p:txBody>
          <a:bodyPr/>
          <a:lstStyle/>
          <a:p>
            <a:r>
              <a:t>劳动力市场失衡的社会经济影响</a:t>
            </a:r>
          </a:p>
        </p:txBody>
      </p:sp>
      <p:sp>
        <p:nvSpPr>
          <p:cNvPr id="6" name="Content Placeholder 5"/>
          <p:cNvSpPr>
            <a:spLocks noGrp="1"/>
          </p:cNvSpPr>
          <p:nvPr>
            <p:ph sz="half" idx="4"/>
          </p:nvPr>
        </p:nvSpPr>
        <p:spPr/>
        <p:txBody>
          <a:bodyPr/>
          <a:lstStyle/>
          <a:p>
            <a:r>
              <a:t>长期失衡可能导致经济增长放缓、通货膨胀和收入分配不均等问题。</a:t>
            </a:r>
          </a:p>
          <a:p>
            <a:r>
              <a:t>社会稳定受到威胁，尤其是年轻人和低技能工人面临就业难题时。</a:t>
            </a:r>
          </a:p>
          <a:p>
            <a:r>
              <a:t>经济结构调整过程中，一些传统产业可能会衰落，新兴产业则需要大量新技能人才。</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引言：劳动力市场供求失衡的概述</a:t>
            </a:r>
          </a:p>
        </p:txBody>
      </p:sp>
      <p:sp>
        <p:nvSpPr>
          <p:cNvPr id="3" name="Text Placeholder 2"/>
          <p:cNvSpPr>
            <a:spLocks noGrp="1"/>
          </p:cNvSpPr>
          <p:nvPr>
            <p:ph type="body" idx="1"/>
          </p:nvPr>
        </p:nvSpPr>
        <p:spPr/>
        <p:txBody>
          <a:bodyPr/>
          <a:lstStyle/>
          <a:p>
            <a:r>
              <a:t>解决劳动力市场失衡的对策探讨</a:t>
            </a:r>
          </a:p>
        </p:txBody>
      </p:sp>
      <p:sp>
        <p:nvSpPr>
          <p:cNvPr id="4" name="Content Placeholder 3"/>
          <p:cNvSpPr>
            <a:spLocks noGrp="1"/>
          </p:cNvSpPr>
          <p:nvPr>
            <p:ph sz="half" idx="2"/>
          </p:nvPr>
        </p:nvSpPr>
        <p:spPr/>
        <p:txBody>
          <a:bodyPr/>
          <a:lstStyle/>
          <a:p>
            <a:r>
              <a:t>建立灵活的劳动力市场机制，促进劳动力的合理流动。</a:t>
            </a:r>
          </a:p>
          <a:p>
            <a:r>
              <a:t>加强职业教育和继续教育，提升劳动力素质和技能水平。</a:t>
            </a:r>
          </a:p>
          <a:p>
            <a:r>
              <a:t>创新人力资源管理策略，如远程工作、兼职雇佣等，以应对供需矛盾。</a:t>
            </a:r>
          </a:p>
          <a:p/>
        </p:txBody>
      </p:sp>
      <p:sp>
        <p:nvSpPr>
          <p:cNvPr id="5" name="Text Placeholder 4"/>
          <p:cNvSpPr>
            <a:spLocks noGrp="1"/>
          </p:cNvSpPr>
          <p:nvPr>
            <p:ph type="body" idx="3"/>
          </p:nvPr>
        </p:nvSpPr>
        <p:spPr/>
        <p:txBody>
          <a:bodyPr/>
          <a:lstStyle/>
          <a:p>
            <a:r>
              <a:t>未来趋势与挑战</a:t>
            </a:r>
          </a:p>
        </p:txBody>
      </p:sp>
      <p:sp>
        <p:nvSpPr>
          <p:cNvPr id="6" name="Content Placeholder 5"/>
          <p:cNvSpPr>
            <a:spLocks noGrp="1"/>
          </p:cNvSpPr>
          <p:nvPr>
            <p:ph sz="half" idx="4"/>
          </p:nvPr>
        </p:nvSpPr>
        <p:spPr/>
        <p:txBody>
          <a:bodyPr/>
          <a:lstStyle/>
          <a:p>
            <a:r>
              <a:t>技术革新将持续推动劳动力市场的变化，人工智能、大数据等领域将带来更多机会和挑战。</a:t>
            </a:r>
          </a:p>
          <a:p>
            <a:r>
              <a:t>环境可持续性和绿色经济的发展将改变劳动力市场的需求结构。</a:t>
            </a:r>
          </a:p>
          <a:p>
            <a:r>
              <a:t>国际合作与竞争将更加激烈，如何在全球化的背景下保持本国劳动力市场的优势将成为重要课题。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劳动力供给因素分析：教育、人口结构与技术进步</a:t>
            </a:r>
          </a:p>
        </p:txBody>
      </p:sp>
      <p:sp>
        <p:nvSpPr>
          <p:cNvPr id="3" name="Subtitle 2"/>
          <p:cNvSpPr>
            <a:spLocks noGrp="1"/>
          </p:cNvSpPr>
          <p:nvPr>
            <p:ph type="subTitle" idx="1"/>
          </p:nvPr>
        </p:nvSpPr>
        <p:spPr/>
        <p:txBody>
          <a:bodyPr/>
          <a:lstStyle/>
          <a:p>
            <a:r>
              <a:t>劳动力市场供求失衡的原因与对策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劳动力供给因素分析：教育、人口结构与技术进步</a:t>
            </a:r>
          </a:p>
        </p:txBody>
      </p:sp>
      <p:sp>
        <p:nvSpPr>
          <p:cNvPr id="3" name="Text Placeholder 2"/>
          <p:cNvSpPr>
            <a:spLocks noGrp="1"/>
          </p:cNvSpPr>
          <p:nvPr>
            <p:ph type="body" idx="1"/>
          </p:nvPr>
        </p:nvSpPr>
        <p:spPr/>
        <p:txBody>
          <a:bodyPr/>
          <a:lstStyle/>
          <a:p>
            <a:r>
              <a:t>教育对劳动力供给的影响</a:t>
            </a:r>
          </a:p>
        </p:txBody>
      </p:sp>
      <p:sp>
        <p:nvSpPr>
          <p:cNvPr id="4" name="Content Placeholder 3"/>
          <p:cNvSpPr>
            <a:spLocks noGrp="1"/>
          </p:cNvSpPr>
          <p:nvPr>
            <p:ph sz="half" idx="2"/>
          </p:nvPr>
        </p:nvSpPr>
        <p:spPr/>
        <p:txBody>
          <a:bodyPr/>
          <a:lstStyle/>
          <a:p>
            <a:r>
              <a:t>教育水平的提升可以提高劳动力的质量，增强其在劳动市场上的竞争力。</a:t>
            </a:r>
          </a:p>
          <a:p>
            <a:r>
              <a:t>高等教育的普及程度与劳动力参与率呈正相关，高学历人群更倾向于参与劳动力市场。</a:t>
            </a:r>
          </a:p>
          <a:p>
            <a:r>
              <a:t>不同层次的教育对应着不同的技能和知识结构，影响劳动力市场的供需匹配。</a:t>
            </a:r>
          </a:p>
          <a:p/>
        </p:txBody>
      </p:sp>
      <p:sp>
        <p:nvSpPr>
          <p:cNvPr id="5" name="Text Placeholder 4"/>
          <p:cNvSpPr>
            <a:spLocks noGrp="1"/>
          </p:cNvSpPr>
          <p:nvPr>
            <p:ph type="body" idx="3"/>
          </p:nvPr>
        </p:nvSpPr>
        <p:spPr/>
        <p:txBody>
          <a:bodyPr/>
          <a:lstStyle/>
          <a:p>
            <a:r>
              <a:t>人口老龄化对劳动力供给的影响</a:t>
            </a:r>
          </a:p>
        </p:txBody>
      </p:sp>
      <p:sp>
        <p:nvSpPr>
          <p:cNvPr id="6" name="Content Placeholder 5"/>
          <p:cNvSpPr>
            <a:spLocks noGrp="1"/>
          </p:cNvSpPr>
          <p:nvPr>
            <p:ph sz="half" idx="4"/>
          </p:nvPr>
        </p:nvSpPr>
        <p:spPr/>
        <p:txBody>
          <a:bodyPr/>
          <a:lstStyle/>
          <a:p>
            <a:r>
              <a:t>人口老龄化导致适龄劳动人口数量减少，直接影响劳动力供给总量。</a:t>
            </a:r>
          </a:p>
          <a:p>
            <a:r>
              <a:t>老龄化加剧会导致劳动力年龄结构失衡，增加劳动力市场的不确定性。</a:t>
            </a:r>
          </a:p>
          <a:p>
            <a:r>
              <a:t>高龄劳动者的职业转型需求和技术更新能力是应对老龄化挑战的关键。</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劳动力供给因素分析：教育、人口结构与技术进步</a:t>
            </a:r>
          </a:p>
        </p:txBody>
      </p:sp>
      <p:sp>
        <p:nvSpPr>
          <p:cNvPr id="3" name="Text Placeholder 2"/>
          <p:cNvSpPr>
            <a:spLocks noGrp="1"/>
          </p:cNvSpPr>
          <p:nvPr>
            <p:ph type="body" idx="1"/>
          </p:nvPr>
        </p:nvSpPr>
        <p:spPr/>
        <p:txBody>
          <a:bodyPr/>
          <a:lstStyle/>
          <a:p>
            <a:r>
              <a:t>技术进步对劳动力供给的影响</a:t>
            </a:r>
          </a:p>
        </p:txBody>
      </p:sp>
      <p:sp>
        <p:nvSpPr>
          <p:cNvPr id="4" name="Content Placeholder 3"/>
          <p:cNvSpPr>
            <a:spLocks noGrp="1"/>
          </p:cNvSpPr>
          <p:nvPr>
            <p:ph sz="half" idx="2"/>
          </p:nvPr>
        </p:nvSpPr>
        <p:spPr/>
        <p:txBody>
          <a:bodyPr/>
          <a:lstStyle/>
          <a:p>
            <a:r>
              <a:t>技术进步推动产业结构调整，引发劳动力市场需求的变化。</a:t>
            </a:r>
          </a:p>
          <a:p>
            <a:r>
              <a:t>新兴行业和技术岗位对高素质、专业化的劳动力需求增加。</a:t>
            </a:r>
          </a:p>
          <a:p>
            <a:r>
              <a:t>技术进步可能导致某些传统行业的就业岗位减少，进而影响劳动力市场的总体供求平衡。</a:t>
            </a:r>
          </a:p>
          <a:p/>
        </p:txBody>
      </p:sp>
      <p:sp>
        <p:nvSpPr>
          <p:cNvPr id="5" name="Text Placeholder 4"/>
          <p:cNvSpPr>
            <a:spLocks noGrp="1"/>
          </p:cNvSpPr>
          <p:nvPr>
            <p:ph type="body" idx="3"/>
          </p:nvPr>
        </p:nvSpPr>
        <p:spPr/>
        <p:txBody>
          <a:bodyPr/>
          <a:lstStyle/>
          <a:p>
            <a:r>
              <a:t>性别比例对劳动力供给的影响</a:t>
            </a:r>
          </a:p>
        </p:txBody>
      </p:sp>
      <p:sp>
        <p:nvSpPr>
          <p:cNvPr id="6" name="Content Placeholder 5"/>
          <p:cNvSpPr>
            <a:spLocks noGrp="1"/>
          </p:cNvSpPr>
          <p:nvPr>
            <p:ph sz="half" idx="4"/>
          </p:nvPr>
        </p:nvSpPr>
        <p:spPr/>
        <p:txBody>
          <a:bodyPr/>
          <a:lstStyle/>
          <a:p>
            <a:r>
              <a:t>性别比例失调可能造成一部分潜在劳动力无法充分参与就业。</a:t>
            </a:r>
          </a:p>
          <a:p>
            <a:r>
              <a:t>社会文化因素和政策环境会影响女性劳动力的参与度和职业选择。</a:t>
            </a:r>
          </a:p>
          <a:p>
            <a:r>
              <a:t>平衡性别比例有助于优化劳动力结构，提高整体劳动生产率。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劳动力供给因素分析：教育、人口结构与技术进步</a:t>
            </a:r>
          </a:p>
        </p:txBody>
      </p:sp>
      <p:sp>
        <p:nvSpPr>
          <p:cNvPr id="3" name="Text Placeholder 2"/>
          <p:cNvSpPr>
            <a:spLocks noGrp="1"/>
          </p:cNvSpPr>
          <p:nvPr>
            <p:ph type="body" idx="1"/>
          </p:nvPr>
        </p:nvSpPr>
        <p:spPr/>
        <p:txBody>
          <a:bodyPr/>
          <a:lstStyle/>
          <a:p>
            <a:r>
              <a:t>区域发展差异对劳动力供给的影响</a:t>
            </a:r>
          </a:p>
        </p:txBody>
      </p:sp>
      <p:sp>
        <p:nvSpPr>
          <p:cNvPr id="4" name="Content Placeholder 3"/>
          <p:cNvSpPr>
            <a:spLocks noGrp="1"/>
          </p:cNvSpPr>
          <p:nvPr>
            <p:ph sz="half" idx="2"/>
          </p:nvPr>
        </p:nvSpPr>
        <p:spPr/>
        <p:txBody>
          <a:bodyPr/>
          <a:lstStyle/>
          <a:p>
            <a:r>
              <a:t>区域间经济发展不平衡导致劳动力流动，影响各地劳动力供给情况。</a:t>
            </a:r>
          </a:p>
          <a:p>
            <a:r>
              <a:t>发展较慢的地区可能出现劳动力外流，而发达地区可能面临劳动力短缺。</a:t>
            </a:r>
          </a:p>
          <a:p>
            <a:r>
              <a:t>政策引导和支持有助于改善地区间的劳动力供需矛盾，促进均衡发展。</a:t>
            </a:r>
          </a:p>
          <a:p/>
        </p:txBody>
      </p:sp>
      <p:sp>
        <p:nvSpPr>
          <p:cNvPr id="5" name="Text Placeholder 4"/>
          <p:cNvSpPr>
            <a:spLocks noGrp="1"/>
          </p:cNvSpPr>
          <p:nvPr>
            <p:ph type="body" idx="3"/>
          </p:nvPr>
        </p:nvSpPr>
        <p:spPr/>
        <p:txBody>
          <a:bodyPr/>
          <a:lstStyle/>
          <a:p>
            <a:r>
              <a:t>劳动力参与率变化的影响因素分析</a:t>
            </a:r>
          </a:p>
        </p:txBody>
      </p:sp>
      <p:sp>
        <p:nvSpPr>
          <p:cNvPr id="6" name="Content Placeholder 5"/>
          <p:cNvSpPr>
            <a:spLocks noGrp="1"/>
          </p:cNvSpPr>
          <p:nvPr>
            <p:ph sz="half" idx="4"/>
          </p:nvPr>
        </p:nvSpPr>
        <p:spPr/>
        <p:txBody>
          <a:bodyPr/>
          <a:lstStyle/>
          <a:p>
            <a:r>
              <a:t>经济周期性波动对劳动力参与率产生影响，经济扩张期参与率上升，衰退期则下降。</a:t>
            </a:r>
          </a:p>
          <a:p>
            <a:r>
              <a:t>劳动法规和社会保障制度的完善有助于提高劳动力参与意愿。</a:t>
            </a:r>
          </a:p>
          <a:p>
            <a:r>
              <a:t>家庭和个人的社会经济状况，如收入预期、家庭责任等也会影响劳动力的供给。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劳动力需求因素分析：产业结构调整、全球化影响</a:t>
            </a:r>
          </a:p>
        </p:txBody>
      </p:sp>
      <p:sp>
        <p:nvSpPr>
          <p:cNvPr id="3" name="Subtitle 2"/>
          <p:cNvSpPr>
            <a:spLocks noGrp="1"/>
          </p:cNvSpPr>
          <p:nvPr>
            <p:ph type="subTitle" idx="1"/>
          </p:nvPr>
        </p:nvSpPr>
        <p:spPr/>
        <p:txBody>
          <a:bodyPr/>
          <a:lstStyle/>
          <a:p>
            <a:r>
              <a:t>劳动力市场供求失衡的原因与对策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劳动力需求因素分析：产业结构调整、全球化影响</a:t>
            </a:r>
          </a:p>
        </p:txBody>
      </p:sp>
      <p:sp>
        <p:nvSpPr>
          <p:cNvPr id="3" name="Text Placeholder 2"/>
          <p:cNvSpPr>
            <a:spLocks noGrp="1"/>
          </p:cNvSpPr>
          <p:nvPr>
            <p:ph type="body" idx="1"/>
          </p:nvPr>
        </p:nvSpPr>
        <p:spPr/>
        <p:txBody>
          <a:bodyPr/>
          <a:lstStyle/>
          <a:p>
            <a:r>
              <a:t>【产业结构调整】：</a:t>
            </a:r>
          </a:p>
        </p:txBody>
      </p:sp>
      <p:sp>
        <p:nvSpPr>
          <p:cNvPr id="4" name="Content Placeholder 3"/>
          <p:cNvSpPr>
            <a:spLocks noGrp="1"/>
          </p:cNvSpPr>
          <p:nvPr>
            <p:ph sz="half" idx="2"/>
          </p:nvPr>
        </p:nvSpPr>
        <p:spPr/>
        <p:txBody>
          <a:bodyPr/>
          <a:lstStyle/>
          <a:p>
            <a:r>
              <a:t>产业升级：随着技术进步和经济转型，传统产业逐渐被高新技术产业、服务业等新兴产业取代，导致对劳动力技能需求的变化。</a:t>
            </a:r>
          </a:p>
          <a:p>
            <a:r>
              <a:t>技能错配：在产业结构调整过程中，可能会出现技能供需不匹配的现象，即市场上需要的技能与劳动者所拥有的技能不一致，从而导致失业或职位空缺。</a:t>
            </a:r>
          </a:p>
          <a:p>
            <a:r>
              <a:t>培训与教育：为适应产业结构调整带来的就业市场变化，需要加大对劳动力的技能培训和继续教育投入，以提升其职业技能。</a:t>
            </a:r>
          </a:p>
          <a:p>
            <a:r>
              <a:t>【全球化影响】：</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市场信息不对称：招聘与求职的信息流通障碍</a:t>
            </a:r>
          </a:p>
        </p:txBody>
      </p:sp>
      <p:sp>
        <p:nvSpPr>
          <p:cNvPr id="3" name="Subtitle 2"/>
          <p:cNvSpPr>
            <a:spLocks noGrp="1"/>
          </p:cNvSpPr>
          <p:nvPr>
            <p:ph type="subTitle" idx="1"/>
          </p:nvPr>
        </p:nvSpPr>
        <p:spPr/>
        <p:txBody>
          <a:bodyPr/>
          <a:lstStyle/>
          <a:p>
            <a:r>
              <a:t>劳动力市场供求失衡的原因与对策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市场信息不对称：招聘与求职的信息流通障碍</a:t>
            </a:r>
          </a:p>
        </p:txBody>
      </p:sp>
      <p:sp>
        <p:nvSpPr>
          <p:cNvPr id="3" name="Text Placeholder 2"/>
          <p:cNvSpPr>
            <a:spLocks noGrp="1"/>
          </p:cNvSpPr>
          <p:nvPr>
            <p:ph type="body" idx="1"/>
          </p:nvPr>
        </p:nvSpPr>
        <p:spPr/>
        <p:txBody>
          <a:bodyPr/>
          <a:lstStyle/>
          <a:p>
            <a:r>
              <a:t>市场信息不对称的成因</a:t>
            </a:r>
          </a:p>
        </p:txBody>
      </p:sp>
      <p:sp>
        <p:nvSpPr>
          <p:cNvPr id="4" name="Content Placeholder 3"/>
          <p:cNvSpPr>
            <a:spLocks noGrp="1"/>
          </p:cNvSpPr>
          <p:nvPr>
            <p:ph sz="half" idx="2"/>
          </p:nvPr>
        </p:nvSpPr>
        <p:spPr/>
        <p:txBody>
          <a:bodyPr/>
          <a:lstStyle/>
          <a:p>
            <a:r>
              <a:t>劳动力市场的特殊性：由于劳动力市场交易双方的特点，雇主和求职者之间的信息不对称现象尤为明显。</a:t>
            </a:r>
          </a:p>
          <a:p>
            <a:r>
              <a:t>信息获取渠道不平等：企业通常拥有更多的资源去收集和处理工作相关的数据，而求职者可能无法获取到这些信息。</a:t>
            </a:r>
          </a:p>
          <a:p>
            <a:r>
              <a:t>道德风险与逆向选择：信息不对称可能导致道德风险和逆向选择问题，影响招聘质量和劳动效率。</a:t>
            </a:r>
          </a:p>
          <a:p/>
        </p:txBody>
      </p:sp>
      <p:sp>
        <p:nvSpPr>
          <p:cNvPr id="5" name="Text Placeholder 4"/>
          <p:cNvSpPr>
            <a:spLocks noGrp="1"/>
          </p:cNvSpPr>
          <p:nvPr>
            <p:ph type="body" idx="3"/>
          </p:nvPr>
        </p:nvSpPr>
        <p:spPr/>
        <p:txBody>
          <a:bodyPr/>
          <a:lstStyle/>
          <a:p>
            <a:r>
              <a:t>解决信息不对称的政策干预</a:t>
            </a:r>
          </a:p>
        </p:txBody>
      </p:sp>
      <p:sp>
        <p:nvSpPr>
          <p:cNvPr id="6" name="Content Placeholder 5"/>
          <p:cNvSpPr>
            <a:spLocks noGrp="1"/>
          </p:cNvSpPr>
          <p:nvPr>
            <p:ph sz="half" idx="4"/>
          </p:nvPr>
        </p:nvSpPr>
        <p:spPr/>
        <p:txBody>
          <a:bodyPr/>
          <a:lstStyle/>
          <a:p>
            <a:r>
              <a:t>公共就业服务优化：政府可以加强公共就业服务平台建设，提供更全面、准确的招聘信息，帮助求职者更好地匹配职位。</a:t>
            </a:r>
          </a:p>
          <a:p>
            <a:r>
              <a:t>职业教育与培训：通过职业教育和培训项目提高求职者的技能水平，减少供需间的技能差距。</a:t>
            </a:r>
          </a:p>
          <a:p>
            <a:r>
              <a:t>法规制定与执行：强化对劳动市场的法规监管，确保招聘信息的真实性和公平性。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市场信息不对称：招聘与求职的信息流通障碍</a:t>
            </a:r>
          </a:p>
        </p:txBody>
      </p:sp>
      <p:sp>
        <p:nvSpPr>
          <p:cNvPr id="3" name="Text Placeholder 2"/>
          <p:cNvSpPr>
            <a:spLocks noGrp="1"/>
          </p:cNvSpPr>
          <p:nvPr>
            <p:ph type="body" idx="1"/>
          </p:nvPr>
        </p:nvSpPr>
        <p:spPr/>
        <p:txBody>
          <a:bodyPr/>
          <a:lstStyle/>
          <a:p>
            <a:r>
              <a:t>互联网技术在缓解信息不对称中的作用</a:t>
            </a:r>
          </a:p>
        </p:txBody>
      </p:sp>
      <p:sp>
        <p:nvSpPr>
          <p:cNvPr id="4" name="Content Placeholder 3"/>
          <p:cNvSpPr>
            <a:spLocks noGrp="1"/>
          </p:cNvSpPr>
          <p:nvPr>
            <p:ph sz="half" idx="2"/>
          </p:nvPr>
        </p:nvSpPr>
        <p:spPr/>
        <p:txBody>
          <a:bodyPr/>
          <a:lstStyle/>
          <a:p>
            <a:r>
              <a:t>在线职业平台的发展：利用网络平台进行招聘和求职活动，能够降低信息流通障碍，提高匹配效率。</a:t>
            </a:r>
          </a:p>
          <a:p>
            <a:r>
              <a:t>数据分析与预测：运用大数据技术进行劳动力市场趋势预测，帮助企业提前规划招聘策略。</a:t>
            </a:r>
          </a:p>
          <a:p>
            <a:r>
              <a:t>智能匹配系统：开发智能匹配算法，根据求职者的能力和需求精准匹配合适的工作岗位。</a:t>
            </a:r>
          </a:p>
          <a:p/>
        </p:txBody>
      </p:sp>
      <p:sp>
        <p:nvSpPr>
          <p:cNvPr id="5" name="Text Placeholder 4"/>
          <p:cNvSpPr>
            <a:spLocks noGrp="1"/>
          </p:cNvSpPr>
          <p:nvPr>
            <p:ph type="body" idx="3"/>
          </p:nvPr>
        </p:nvSpPr>
        <p:spPr/>
        <p:txBody>
          <a:bodyPr/>
          <a:lstStyle/>
          <a:p>
            <a:r>
              <a:t>企业层面的信息透明度提升</a:t>
            </a:r>
          </a:p>
        </p:txBody>
      </p:sp>
      <p:sp>
        <p:nvSpPr>
          <p:cNvPr id="6" name="Content Placeholder 5"/>
          <p:cNvSpPr>
            <a:spLocks noGrp="1"/>
          </p:cNvSpPr>
          <p:nvPr>
            <p:ph sz="half" idx="4"/>
          </p:nvPr>
        </p:nvSpPr>
        <p:spPr/>
        <p:txBody>
          <a:bodyPr/>
          <a:lstStyle/>
          <a:p>
            <a:r>
              <a:t>企业文化与价值观公开：企业应主动展示自己的文化和价值观，吸引与之相匹配的求职者。</a:t>
            </a:r>
          </a:p>
          <a:p>
            <a:r>
              <a:t>薪酬福利透明化：明确公布薪资待遇和福利政策，避免因信息不透明导致的误解或纠纷。</a:t>
            </a:r>
          </a:p>
          <a:p>
            <a:r>
              <a:t>岗位职责及要求清晰化：详细描述工作岗位的职责和任职资格，使求职者能够准确评估自己是否适合该职位。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市场信息不对称：招聘与求职的信息流通障碍</a:t>
            </a:r>
          </a:p>
        </p:txBody>
      </p:sp>
      <p:sp>
        <p:nvSpPr>
          <p:cNvPr id="3" name="Text Placeholder 2"/>
          <p:cNvSpPr>
            <a:spLocks noGrp="1"/>
          </p:cNvSpPr>
          <p:nvPr>
            <p:ph type="body" idx="1"/>
          </p:nvPr>
        </p:nvSpPr>
        <p:spPr/>
        <p:txBody>
          <a:bodyPr/>
          <a:lstStyle/>
          <a:p>
            <a:r>
              <a:t>求职者的信息准备与自我营销</a:t>
            </a:r>
          </a:p>
        </p:txBody>
      </p:sp>
      <p:sp>
        <p:nvSpPr>
          <p:cNvPr id="4" name="Content Placeholder 3"/>
          <p:cNvSpPr>
            <a:spLocks noGrp="1"/>
          </p:cNvSpPr>
          <p:nvPr>
            <p:ph sz="half" idx="2"/>
          </p:nvPr>
        </p:nvSpPr>
        <p:spPr/>
        <p:txBody>
          <a:bodyPr/>
          <a:lstStyle/>
          <a:p>
            <a:r>
              <a:t>简历与面试技巧：学习如何撰写有吸引力的简历，并掌握面试技巧，以增加获得理想工作的机会。</a:t>
            </a:r>
          </a:p>
          <a:p>
            <a:r>
              <a:t>职业规划与发展路径：明确个人的职业目标和发展路径，以便在求职过程中更有针对性地寻找符合自己长期发展的职位。</a:t>
            </a:r>
          </a:p>
          <a:p>
            <a:r>
              <a:t>自我价值主张：明确并有效地传达自身的价值主张，使潜在雇主了解自己的独特优势。</a:t>
            </a:r>
          </a:p>
          <a:p/>
        </p:txBody>
      </p:sp>
      <p:sp>
        <p:nvSpPr>
          <p:cNvPr id="5" name="Text Placeholder 4"/>
          <p:cNvSpPr>
            <a:spLocks noGrp="1"/>
          </p:cNvSpPr>
          <p:nvPr>
            <p:ph type="body" idx="3"/>
          </p:nvPr>
        </p:nvSpPr>
        <p:spPr/>
        <p:txBody>
          <a:bodyPr/>
          <a:lstStyle/>
          <a:p>
            <a:r>
              <a:t>社会多方合作促进信息对称</a:t>
            </a:r>
          </a:p>
        </p:txBody>
      </p:sp>
      <p:sp>
        <p:nvSpPr>
          <p:cNvPr id="6" name="Content Placeholder 5"/>
          <p:cNvSpPr>
            <a:spLocks noGrp="1"/>
          </p:cNvSpPr>
          <p:nvPr>
            <p:ph sz="half" idx="4"/>
          </p:nvPr>
        </p:nvSpPr>
        <p:spPr/>
        <p:txBody>
          <a:bodyPr/>
          <a:lstStyle/>
          <a:p>
            <a:r>
              <a:t>校企合作：企业和学校之间建立紧密的合作关系，为学生提供实习和就业机会，同时让企业有机会接触到优质的人才。</a:t>
            </a:r>
          </a:p>
          <a:p>
            <a:r>
              <a:t>行业协会的作用：行业协会可以作为企业和求职者之间的桥梁，组织招聘会等活动，促进信息交流。</a:t>
            </a:r>
          </a:p>
          <a:p>
            <a:r>
              <a:t>社会力量参与：鼓励非营利组织和社会团体参与到就业服务中来，提供更多元化的就业支持。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https://d.book118.com/928042032000006036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引言：劳动力市场供求失衡的概述</vt:lpstr>
      <vt:lpstr>引言：劳动力市场供求失衡的概述</vt:lpstr>
      <vt:lpstr>引言：劳动力市场供求失衡的概述</vt:lpstr>
      <vt:lpstr>引言：劳动力市场供求失衡的概述</vt:lpstr>
      <vt:lpstr>劳动力供给因素分析：教育、人口结构与技术进步</vt:lpstr>
      <vt:lpstr>劳动力供给因素分析：教育、人口结构与技术进步</vt:lpstr>
      <vt:lpstr>劳动力供给因素分析：教育、人口结构与技术进步</vt:lpstr>
      <vt:lpstr>劳动力供给因素分析：教育、人口结构与技术进步</vt:lpstr>
      <vt:lpstr>劳动力需求因素分析：产业结构调整、全球化影响</vt:lpstr>
      <vt:lpstr>劳动力需求因素分析：产业结构调整、全球化影响</vt:lpstr>
      <vt:lpstr>市场信息不对称：招聘与求职的信息流通障碍</vt:lpstr>
      <vt:lpstr>市场信息不对称：招聘与求职的信息流通障碍</vt:lpstr>
      <vt:lpstr>市场信息不对称：招聘与求职的信息流通障碍</vt:lpstr>
      <vt:lpstr>市场信息不对称：招聘与求职的信息流通障碍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2024-09-15T00:35:19.892</cp:lastPrinted>
  <dcterms:created xsi:type="dcterms:W3CDTF">2024-09-14T16:35:19Z</dcterms:created>
  <dcterms:modified xsi:type="dcterms:W3CDTF">2024-09-14T16:35:21Z</dcterms:modified>
</cp:coreProperties>
</file>