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597DDB-8DB7-456B-8828-ECEE8F07B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32293-E3C0-4A83-9C21-5BEA54E02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63E140-5D87-4807-8A9F-A3F194D91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1A129A-7E90-4937-8D3F-9B4EAF44D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B44DA2-C0F6-4B53-A597-F1525FD908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49FAFC-754A-4D05-942F-BEF4FFEA74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8E7B98-ECF0-430D-8B82-98F39DF8BA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1B0698-C440-4209-BC83-D884BC47A7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12FD3F-9A62-4D07-ACE8-1E37662A81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A57A8F-BDE1-4C42-9F49-B2803A002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5E5BD1-44CB-4BFD-996F-D5EE5425E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4306012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影响心理健康发展的因素</a:t>
            </a:r>
            <a:endParaRPr lang="en-US" sz="1100"/>
          </a:p>
        </p:txBody>
      </p:sp>
      <p:sp>
        <p:nvSpPr>
          <p:cNvPr id="3" name="AutoShape 3"/>
          <p:cNvSpPr/>
          <p:nvPr/>
        </p:nvSpPr>
        <p:spPr>
          <a:xfrm>
            <a:off x="6000750" y="4095750"/>
            <a:ext cx="4101027"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汇报时间：2024-01-12</a:t>
            </a:r>
            <a:endParaRPr lang="en-US" sz="1100"/>
          </a:p>
        </p:txBody>
      </p:sp>
      <p:sp>
        <p:nvSpPr>
          <p:cNvPr id="4" name="AutoShape 4"/>
          <p:cNvSpPr/>
          <p:nvPr/>
        </p:nvSpPr>
        <p:spPr>
          <a:xfrm>
            <a:off x="714375" y="4095750"/>
            <a:ext cx="4956128"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遗传因素</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环境因素</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生物因素</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心理因素</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生活方式与习惯</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文化因素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遗传因素</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solidFill>
                <a:latin typeface="Microsoft Yahei"/>
                <a:ea typeface="Microsoft Yahei"/>
                <a:cs typeface="Microsoft Yahei"/>
              </a:rPr>
              <a:t>基因对个体心理特征的塑造起着重要作用，如智力、性格、兴趣等方面的差异。</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2"/>
          <a:srcRect l="2414" r="2414"/>
          <a:stretch>
            <a:fillRect/>
          </a:stretch>
        </p:blipFill>
        <p:spPr>
          <a:xfrm>
            <a:off x="573317" y="3848733"/>
            <a:ext cx="2634960" cy="2341801"/>
          </a:xfrm>
          <a:prstGeom prst="rect">
            <a:avLst/>
          </a:prstGeom>
        </p:spPr>
      </p:pic>
      <p:pic>
        <p:nvPicPr>
          <p:cNvPr id="21" name="Picture 21"/>
          <p:cNvPicPr>
            <a:picLocks noChangeAspect="1"/>
          </p:cNvPicPr>
          <p:nvPr/>
        </p:nvPicPr>
        <p:blipFill>
          <a:blip r:embed="rId3"/>
          <a:srcRect l="5179" r="5179"/>
          <a:stretch>
            <a:fillRect/>
          </a:stretch>
        </p:blipFill>
        <p:spPr>
          <a:xfrm>
            <a:off x="3337865" y="1324021"/>
            <a:ext cx="2689304" cy="2397530"/>
          </a:xfrm>
          <a:prstGeom prst="rect">
            <a:avLst/>
          </a:prstGeom>
        </p:spPr>
      </p:pic>
      <p:pic>
        <p:nvPicPr>
          <p:cNvPr id="22" name="Picture 22"/>
          <p:cNvPicPr>
            <a:picLocks noChangeAspect="1"/>
          </p:cNvPicPr>
          <p:nvPr/>
        </p:nvPicPr>
        <p:blipFill>
          <a:blip r:embed="rId4"/>
          <a:srcRect l="4064" r="4064"/>
          <a:stretch>
            <a:fillRect/>
          </a:stretch>
        </p:blipFill>
        <p:spPr>
          <a:xfrm>
            <a:off x="3337865" y="3848733"/>
            <a:ext cx="2689304" cy="2341801"/>
          </a:xfrm>
          <a:prstGeom prst="rect">
            <a:avLst/>
          </a:prstGeom>
        </p:spPr>
      </p:pic>
      <p:pic>
        <p:nvPicPr>
          <p:cNvPr id="23" name="Picture 23"/>
          <p:cNvPicPr>
            <a:picLocks noChangeAspect="1"/>
          </p:cNvPicPr>
          <p:nvPr/>
        </p:nvPicPr>
        <p:blipFill>
          <a:blip r:embed="rId5"/>
          <a:srcRect l="11593" r="11593"/>
          <a:stretch>
            <a:fillRect/>
          </a:stretch>
        </p:blipFill>
        <p:spPr>
          <a:xfrm>
            <a:off x="573317" y="1297445"/>
            <a:ext cx="2634960" cy="2424106"/>
          </a:xfrm>
          <a:prstGeom prst="rect">
            <a:avLst/>
          </a:prstGeom>
        </p:spPr>
      </p:pic>
      <p:sp>
        <p:nvSpPr>
          <p:cNvPr id="24" name="AutoShape 24"/>
          <p:cNvSpPr/>
          <p:nvPr/>
        </p:nvSpPr>
        <p:spPr>
          <a:xfrm>
            <a:off x="7497384" y="3334317"/>
            <a:ext cx="3914076" cy="71360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solidFill>
                <a:latin typeface="Microsoft Yahei"/>
                <a:ea typeface="Microsoft Yahei"/>
                <a:cs typeface="Microsoft Yahei"/>
              </a:rPr>
              <a:t>基因遗传对心理健康的影响表现在个体对环境刺激的敏感性和适应性等方面。</a:t>
            </a:r>
            <a:endParaRPr lang="en-US" sz="1100"/>
          </a:p>
        </p:txBody>
      </p:sp>
      <p:sp>
        <p:nvSpPr>
          <p:cNvPr id="25" name="AutoShape 25"/>
          <p:cNvSpPr/>
          <p:nvPr/>
        </p:nvSpPr>
        <p:spPr>
          <a:xfrm>
            <a:off x="7497384" y="4556231"/>
            <a:ext cx="3914076" cy="71360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solidFill>
                <a:latin typeface="Microsoft Yahei"/>
                <a:ea typeface="Microsoft Yahei"/>
                <a:cs typeface="Microsoft Yahei"/>
              </a:rPr>
              <a:t>基因变异或缺陷可能导致某些心理障碍和疾病的易感性，如抑郁症、焦虑症等。</a:t>
            </a:r>
            <a:endParaRPr lang="en-US" sz="1100"/>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基因对心理健康的影响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solidFill>
                <a:latin typeface="Microsoft Yahei"/>
                <a:ea typeface="Microsoft Yahei"/>
                <a:cs typeface="Microsoft Yahei"/>
              </a:rPr>
              <a:t>遗传因素在许多心理疾病的发生和发展中起重要作用，如精神分裂症、双相情感障碍等。</a:t>
            </a:r>
            <a:endParaRPr lang="en-US" sz="1100"/>
          </a:p>
        </p:txBody>
      </p:sp>
      <p:sp>
        <p:nvSpPr>
          <p:cNvPr id="7" name="AutoShape 7"/>
          <p:cNvSpPr/>
          <p:nvPr/>
        </p:nvSpPr>
        <p:spPr>
          <a:xfrm>
            <a:off x="5130555" y="2670042"/>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solidFill>
                <a:latin typeface="Microsoft Yahei"/>
                <a:ea typeface="Microsoft Yahei"/>
                <a:cs typeface="Microsoft Yahei"/>
              </a:rPr>
              <a:t>家族研究显示，许多心理疾病在家族中有较高的聚集现象，提示遗传因素在疾病发病中的贡献。</a:t>
            </a:r>
            <a:endParaRPr lang="en-US" sz="1100"/>
          </a:p>
        </p:txBody>
      </p:sp>
      <p:sp>
        <p:nvSpPr>
          <p:cNvPr id="9" name="AutoShape 9"/>
          <p:cNvSpPr/>
          <p:nvPr/>
        </p:nvSpPr>
        <p:spPr>
          <a:xfrm>
            <a:off x="9139175" y="2670042"/>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solidFill>
                <a:latin typeface="Microsoft Yahei"/>
                <a:ea typeface="Microsoft Yahei"/>
                <a:cs typeface="Microsoft Yahei"/>
              </a:rPr>
              <a:t>遗传与环境因素的相互作用影响心理疾病的发病风险，如创伤后应激障碍等。</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遗传与心理疾病的关系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环境因素</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031" r="16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家庭氛围</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家庭氛围是否和谐、温暖，对孩子的心理健康发展有着至关重要的影响。一个充满爱和支持的家庭环境有助于培养孩子的自尊和自信，降低焦虑和抑郁的风险。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家庭结构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单亲家庭、重组家庭等不同的家庭结构可能会给孩子带来不同的心理压力。孩子在适应家庭结构变化的过程中，可能会出现一些心理问题，如自卑、叛逆等。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家庭教育方式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家长的教育方式和态度直接影响孩子的心理健康。过度溺爱、严厉管教等不恰当的教育方式可能导致孩子出现焦虑、抑郁等问题。</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家庭环境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学习压力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过度的学习压力可能引发孩子的焦虑、抑郁等心理问题。学校和家长应合理安排孩子的学习任务，避免给孩子带来过重的心理负担。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人际关系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孩子在学校的社交关系对其心理健康发展也有重要影响。良好的人际关系有助于培养孩子的社交能力和情感支持系统，而人际关系紧张可能导致孩子出现孤独、自卑等问题。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教师的影响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教师的教育方式和态度对学生的心理健康发展具有重要影响。一个理解、关爱学生的教师有助于培养学生的自信心和积极心态，而过于严厉的教师可能对学生的心理健康造成负面影响。</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社会支持</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社会的支持与理解对个人的心理健康至关重要。缺乏社会支持可能导致个体产生孤独感和无助感，增加心理问题的风险。</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社会竞争压力</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激烈的社会竞争可能给个体带来巨大的心理压力，影响心理健康。持续的心理压力可能导致焦虑、抑郁等问题，影响个体的日常生活和工作。</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媒体影响</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现代媒体如网络、电视等对个体的心理健康也有一定影响。过度暴露于负面信息可能导致个体产生焦虑、抑郁等情绪问题，而积极的信息内容则可能促进个体的心理健康发展。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社会环境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生物因素</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664446" y="1696307"/>
            <a:ext cx="1897380" cy="75819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17" name="TextBox 17"/>
          <p:cNvSpPr txBox="1"/>
          <p:nvPr/>
        </p:nvSpPr>
        <p:spPr>
          <a:xfrm>
            <a:off x="1664446" y="2655379"/>
            <a:ext cx="1897380" cy="329565"/>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sp>
        <p:nvSpPr>
          <p:cNvPr id="18" name="TextBox 18"/>
          <p:cNvSpPr txBox="1"/>
          <p:nvPr/>
        </p:nvSpPr>
        <p:spPr>
          <a:xfrm>
            <a:off x="7583853" y="1696307"/>
            <a:ext cx="1897380" cy="75819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19" name="TextBox 19"/>
          <p:cNvSpPr txBox="1"/>
          <p:nvPr/>
        </p:nvSpPr>
        <p:spPr>
          <a:xfrm>
            <a:off x="7583853" y="2655379"/>
            <a:ext cx="1897380" cy="329565"/>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sp>
        <p:nvSpPr>
          <p:cNvPr id="20" name="AutoShape 20"/>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AutoShape 105"/>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AutoShape 113"/>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AutoShape 114"/>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AutoShape 123"/>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Freeform 149"/>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Freeform 157"/>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Freeform 158"/>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Freeform 159"/>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AutoShape 163"/>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Freeform 166"/>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Freeform 167"/>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AutoShape 172"/>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AutoShape 182"/>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AutoShape 183"/>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AutoShape 184"/>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Freeform 191"/>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AutoShape 192"/>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AutoShape 193"/>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AutoShape 194"/>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AutoShape 195"/>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Freeform 197"/>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AutoShape 202"/>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AutoShape 204"/>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AutoShape 205"/>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Freeform 209"/>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AutoShape 212"/>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AutoShape 213"/>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AutoShape 214"/>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Freeform 221"/>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AutoShape 222"/>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AutoShape 223"/>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AutoShape 224"/>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AutoShape 225"/>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Freeform 227"/>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AutoShape 230"/>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2" name="AutoShape 232"/>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Freeform 233"/>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AutoShape 238"/>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Freeform 239"/>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0" name="AutoShape 240"/>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Freeform 245"/>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AutoShape 246"/>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8" name="AutoShape 248"/>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Freeform 251"/>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AutoShape 254"/>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6" name="AutoShape 256"/>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Freeform 257"/>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AutoShape 262"/>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Freeform 263"/>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4" name="AutoShape 264"/>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Freeform 269"/>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AutoShape 270"/>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2" name="AutoShape 272"/>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Freeform 275"/>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AutoShape 278"/>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0" name="AutoShape 280"/>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Freeform 281"/>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AutoShape 286"/>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Freeform 287"/>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8" name="AutoShape 288"/>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Freeform 293"/>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AutoShape 294"/>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6" name="AutoShape 296"/>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Freeform 299"/>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a:off x="692334" y="5368319"/>
            <a:ext cx="4775817" cy="98289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生理疾病对心理健康产生负面影响，如慢性疼痛、长期疾病等可能导致抑郁、焦虑等心理问题。</a:t>
            </a:r>
            <a:endParaRPr lang="en-US" sz="1100"/>
          </a:p>
        </p:txBody>
      </p:sp>
      <p:sp>
        <p:nvSpPr>
          <p:cNvPr id="301" name="AutoShape 301"/>
          <p:cNvSpPr/>
          <p:nvPr/>
        </p:nvSpPr>
        <p:spPr>
          <a:xfrm>
            <a:off x="6723849" y="5368319"/>
            <a:ext cx="4775817" cy="90486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生理疾病可以引发身体不适，影响日常生活和活动，增加心理压力。同时，疾病可能导致身体机能的下降，影响情绪调节能力，从而影响心理健康。</a:t>
            </a:r>
            <a:endParaRPr lang="en-US" sz="1100"/>
          </a:p>
        </p:txBody>
      </p:sp>
      <p:sp>
        <p:nvSpPr>
          <p:cNvPr id="302" name="AutoShape 30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4" name="AutoShape 30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AutoShape 3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2" name="AutoShape 3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AutoShape 3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0" name="AutoShape 3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TextBox 3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生理疾病与心理健康的关系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神经递质的平衡对心理健康至关重要，某些神经递质的不平衡可能导致情绪障碍和行为问题。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神经递质是大脑中传递信息的化学物质，它们在维持情绪稳定、认知功能等方面起着重要作用。例如，5-羟色胺和多巴胺等神经递质的不足可能导致抑郁、焦虑和注意力集中困难等问题。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56" r="14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神经递质与心理健康的关系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荷尔蒙水平的变化对心理健康有显著影响，如雌激素、甲状腺激素等与情绪障碍和焦虑症等心理问题有关。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荷尔蒙是调节身体各种功能的化学物质，荷尔蒙水平的变化可能导致情绪波动、易怒、抑郁等问题。例如，月经周期中的雌激素水平变化可能影响女性的情绪稳定性，而甲状腺功能减退可能导致抑郁和焦虑症状。</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荷尔蒙与心理健康的关系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https://d.book118.com/928043060123006034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2024-09-13T08:16:03.535</cp:lastPrinted>
  <dcterms:created xsi:type="dcterms:W3CDTF">2024-09-13T00:16:03Z</dcterms:created>
  <dcterms:modified xsi:type="dcterms:W3CDTF">2024-09-13T00:16:05Z</dcterms:modified>
</cp:coreProperties>
</file>