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BGAGL+NGCHFU+ArialMT"/>
      <p:regular r:id="rId15"/>
    </p:embeddedFont>
    <p:embeddedFont>
      <p:font typeface="SIAPQC+MS-UIGothic"/>
      <p:regular r:id="rId16"/>
    </p:embeddedFont>
    <p:embeddedFont>
      <p:font typeface="PDWQIN+HHNKKE+MicrosoftYaHei"/>
      <p:regular r:id="rId17"/>
    </p:embeddedFont>
    <p:embeddedFont>
      <p:font typeface="CVAVCT+GBJFT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2227-C3AA-44DB-B60D-B1C024F9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06D20-45C8-4BB9-B11A-F3FFE2053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CCF63-2BCF-4161-B891-BF80F209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37E6E-AA47-44A9-B1C0-BC336345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5EB21-DCB4-4F51-AA8A-8339D450F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2A618-D269-4CD8-8147-DB1EF1052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7C819-EE0A-4FB4-BACC-180EE8C69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EC0ED-762B-41E6-885E-2C029AF3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0198F-C059-4872-AFEA-657DEF9B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C293C-D1E9-4B69-9CEA-35039D56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AC987-C74C-4AAB-A64B-19244013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4065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23255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BGAGL+NGCHFU+ArialMT"/>
                <a:cs typeface="JBGAGL+NGCHF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88499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BGAGL+NGCHFU+ArialMT"/>
                <a:cs typeface="JBGAGL+NGCHF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809" y="3444430"/>
            <a:ext cx="5491422" cy="19034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BGAGL+NGCHFU+ArialMT"/>
                <a:cs typeface="JBGAGL+NGCHF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筛查结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果解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BGAGL+NGCHFU+ArialMT"/>
                <a:cs typeface="JBGAGL+NGCHF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的常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与解答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BGAGL+NGCHFU+ArialMT"/>
                <a:cs typeface="JBGAGL+NGCHF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2400">
                <a:solidFill>
                  <a:srgbClr val="FFFFFF"/>
                </a:solidFill>
                <a:latin typeface="SIAPQC+MS-UIGothic"/>
                <a:cs typeface="SIAPQC+MS-UIGothic"/>
              </a:rPr>
              <a:t>的未来展望与研究方向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癌的定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APQC+MS-UIGothic"/>
                <a:cs typeface="SIAPQC+MS-UIGothic"/>
              </a:rPr>
              <a:t>定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APQC+MS-UIGothic"/>
                <a:cs typeface="SIAPQC+MS-UIGothic"/>
              </a:rPr>
              <a:t>症状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癌的病因与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75759" y="18465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APQC+MS-UIGothic"/>
                <a:cs typeface="SIAPQC+MS-UIGothic"/>
              </a:rPr>
              <a:t>生育因素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17715" y="18465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195CF"/>
                </a:solidFill>
                <a:latin typeface="SIAPQC+MS-UIGothic"/>
                <a:cs typeface="SIAPQC+MS-UIGothic"/>
              </a:rPr>
              <a:t>免疫功能低下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345406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早育、多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、生育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隔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短等。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31990" y="2297906"/>
            <a:ext cx="14478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期服用免疫抑制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031990" y="2572226"/>
            <a:ext cx="1701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或免疫缺陷疾病等。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5189" y="4534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5B3BC"/>
                </a:solidFill>
                <a:latin typeface="SIAPQC+MS-UIGothic"/>
                <a:cs typeface="SIAPQC+MS-UIGothic"/>
              </a:rPr>
              <a:t>性行</a:t>
            </a:r>
            <a:r>
              <a:rPr sz="1550">
                <a:solidFill>
                  <a:srgbClr val="25B3BC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55640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1A638D"/>
                </a:solidFill>
                <a:latin typeface="SimSun"/>
                <a:cs typeface="SimSun"/>
              </a:rPr>
              <a:t>宫颈</a:t>
            </a:r>
            <a:r>
              <a:rPr sz="1550" spc="25">
                <a:solidFill>
                  <a:srgbClr val="1A638D"/>
                </a:solidFill>
                <a:latin typeface="SIAPQC+MS-UIGothic"/>
                <a:cs typeface="SIAPQC+MS-UIGothic"/>
              </a:rPr>
              <a:t>病</a:t>
            </a:r>
            <a:r>
              <a:rPr sz="1550">
                <a:solidFill>
                  <a:srgbClr val="1A638D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12250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5B3BC"/>
                </a:solidFill>
                <a:latin typeface="SIAPQC+MS-UIGothic"/>
                <a:cs typeface="SIAPQC+MS-UIGothic"/>
              </a:rPr>
              <a:t>感染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58389" y="4992211"/>
            <a:ext cx="1396603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多个性伴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侣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、初次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性生活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早、性生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活紊乱等。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18784" y="4983321"/>
            <a:ext cx="13966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糜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烂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、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息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肉、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上皮内瘤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697594" y="4992211"/>
            <a:ext cx="12192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人乳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瘤病毒（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697594" y="5266531"/>
            <a:ext cx="15490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PDWQIN+HHNKKE+MicrosoftYaHei"/>
                <a:cs typeface="PDWQIN+HHNKKE+MicrosoftYaHei"/>
              </a:rPr>
              <a:t>HPV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）感染是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癌的主要危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200">
                <a:solidFill>
                  <a:srgbClr val="FFFFFF"/>
                </a:solidFill>
                <a:latin typeface="SIAPQC+MS-UIGothic"/>
                <a:cs typeface="SIAPQC+MS-UIGothic"/>
              </a:rPr>
              <a:t>因素。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癌的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防与早期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AVCT+GBJFTW+MicrosoftYaHei-Bold"/>
                <a:cs typeface="CVAVCT+GBJFT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AVCT+GBJFTW+MicrosoftYaHei-Bold"/>
                <a:cs typeface="CVAVCT+GBJFT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AVCT+GBJFTW+MicrosoftYaHei-Bold"/>
                <a:cs typeface="CVAVCT+GBJFT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E27536"/>
                </a:solidFill>
                <a:latin typeface="SIAPQC+MS-UIGothic"/>
                <a:cs typeface="SIAPQC+MS-UIGothic"/>
              </a:rPr>
              <a:t>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APQC+MS-UIGothic"/>
                <a:cs typeface="SIAPQC+MS-UIGothic"/>
              </a:rPr>
              <a:t>早期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筛查</a:t>
            </a:r>
            <a:r>
              <a:rPr sz="2000" spc="25">
                <a:solidFill>
                  <a:srgbClr val="E27536"/>
                </a:solidFill>
                <a:latin typeface="SIAPQC+MS-UIGothic"/>
                <a:cs typeface="SIAPQC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筛查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的目的与意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APQC+MS-UIGothic"/>
                <a:cs typeface="SIAPQC+MS-UIGothic"/>
              </a:rPr>
              <a:t>早期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发现宫颈</a:t>
            </a:r>
            <a:r>
              <a:rPr sz="2300">
                <a:solidFill>
                  <a:srgbClr val="E27536"/>
                </a:solidFill>
                <a:latin typeface="SIAPQC+MS-UIGothic"/>
                <a:cs typeface="SIAPQC+MS-UIGothic"/>
              </a:rPr>
              <a:t>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APQC+MS-UIGothic"/>
                <a:cs typeface="SIAPQC+MS-UIGothic"/>
              </a:rPr>
              <a:t>提高治愈率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E27536"/>
                </a:solidFill>
                <a:latin typeface="SIAPQC+MS-UIGothic"/>
                <a:cs typeface="SIAPQC+MS-UIGothic"/>
              </a:rPr>
              <a:t>防</a:t>
            </a:r>
            <a:r>
              <a:rPr sz="2300" spc="23">
                <a:solidFill>
                  <a:srgbClr val="E27536"/>
                </a:solidFill>
                <a:latin typeface="SimSun"/>
                <a:cs typeface="SimSun"/>
              </a:rPr>
              <a:t>宫颈</a:t>
            </a:r>
            <a:r>
              <a:rPr sz="2300">
                <a:solidFill>
                  <a:srgbClr val="E27536"/>
                </a:solidFill>
                <a:latin typeface="SIAPQC+MS-UIGothic"/>
                <a:cs typeface="SIAPQC+MS-UIGothic"/>
              </a:rPr>
              <a:t>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筛查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频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率与年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龄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APQC+MS-UIGothic"/>
                <a:cs typeface="SIAPQC+MS-UIGothic"/>
              </a:rPr>
              <a:t>年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龄</a:t>
            </a:r>
            <a:r>
              <a:rPr sz="1550">
                <a:solidFill>
                  <a:srgbClr val="E27536"/>
                </a:solidFill>
                <a:latin typeface="SIAPQC+MS-UIGothic"/>
                <a:cs typeface="SIAPQC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50">
                <a:solidFill>
                  <a:srgbClr val="FFFFFF"/>
                </a:solidFill>
                <a:latin typeface="SIAPQC+MS-UIGothic"/>
                <a:cs typeface="SIAPQC+MS-UIGothic"/>
              </a:rPr>
              <a:t>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，建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每年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行一次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宫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颈细</a:t>
            </a: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胞学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和</a:t>
            </a:r>
            <a:r>
              <a:rPr sz="1350">
                <a:solidFill>
                  <a:srgbClr val="FFFFFF"/>
                </a:solidFill>
                <a:latin typeface="PDWQIN+HHNKKE+MicrosoftYaHei"/>
                <a:cs typeface="PDWQIN+HHNKKE+MicrosoftYaHei"/>
              </a:rPr>
              <a:t>HPV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SIAPQC+MS-UIGothic"/>
                <a:cs typeface="SIAPQ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筛查</a:t>
            </a:r>
            <a:r>
              <a:rPr sz="3000">
                <a:solidFill>
                  <a:srgbClr val="E27536"/>
                </a:solidFill>
                <a:latin typeface="SIAPQC+MS-UIGothic"/>
                <a:cs typeface="SIAPQC+MS-UIGothic"/>
              </a:rPr>
              <a:t>的方法与注意事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宫颈细</a:t>
            </a:r>
            <a:r>
              <a:rPr sz="2000" spc="25">
                <a:solidFill>
                  <a:srgbClr val="FFFDFD"/>
                </a:solidFill>
                <a:latin typeface="SIAPQC+MS-UIGothic"/>
                <a:cs typeface="SIAPQC+MS-UIGothic"/>
              </a:rPr>
              <a:t>胞学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APQC+MS-UIGothic"/>
                <a:cs typeface="SIAPQC+MS-UIGothic"/>
              </a:rPr>
              <a:t>注意事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避免性生活和阴道用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本采集的准确性。同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，要遵循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医生指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，按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并接受必要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的治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采集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宫颈细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本，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胞的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构，判断是否存在异常。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35295" y="3853719"/>
            <a:ext cx="145618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CVAVCT+GBJFTW+MicrosoftYaHei-Bold"/>
                <a:cs typeface="CVAVCT+GBJFTW+MicrosoftYaHei-Bold"/>
              </a:rPr>
              <a:t>HPV</a:t>
            </a:r>
            <a:r>
              <a:rPr sz="2000" spc="20">
                <a:solidFill>
                  <a:srgbClr val="FFFDFD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98670" y="4768588"/>
            <a:ext cx="344518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检测宫颈细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胞中是否存在</a:t>
            </a:r>
            <a:r>
              <a:rPr sz="1500">
                <a:solidFill>
                  <a:srgbClr val="FFFDFD"/>
                </a:solidFill>
                <a:latin typeface="PDWQIN+HHNKKE+MicrosoftYaHei"/>
                <a:cs typeface="PDWQIN+HHNKKE+MicrosoftYaHei"/>
              </a:rPr>
              <a:t>HPV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病毒，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SIAPQC+MS-UIGothic"/>
                <a:cs typeface="SIAPQ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https://d.book118.com/928044065026006046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JBGAGL+NGCHFU+ArialMT</vt:lpstr>
      <vt:lpstr>Times New Roman</vt:lpstr>
      <vt:lpstr>SimSun</vt:lpstr>
      <vt:lpstr>SIAPQC+MS-UIGothic</vt:lpstr>
      <vt:lpstr>PDWQIN+HHNKKE+MicrosoftYaHei</vt:lpstr>
      <vt:lpstr>CVAVCT+GBJFTW+MicrosoftYaHei-Bold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2024-09-26T23:37:40.676</cp:lastPrinted>
  <dcterms:created xsi:type="dcterms:W3CDTF">2024-09-26T15:37:40Z</dcterms:created>
  <dcterms:modified xsi:type="dcterms:W3CDTF">2024-09-26T15:37:41Z</dcterms:modified>
</cp:coreProperties>
</file>