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4CF171D-4C16-4541-8C72-DEA0D1066FF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2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F7A54-3886-4DC6-BB1F-7AFBCE021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9FEE4-3949-4E8A-B97A-235868D05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5FE55-ED8D-4351-8841-95EDE486D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273C3-41A6-45A8-9D19-E101A1D79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1331B5-9583-462A-B2FC-994061A88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0DB364-4BDB-497B-8C85-97F6FDE26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19F5C-F09C-46A6-B0A5-7E054D573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AFF0F-8289-49E6-BC43-B22FD6033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A8B8C-FBD9-4D0D-901E-9E40B34CA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24D46-4BFD-48AC-91DC-8E4FB515D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45B09-CA8A-4955-BDA6-67B3AEF3D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FB2E566-90E3-445D-A0B3-A1E42689A8E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06179B2-D088-402D-848E-66B514ABAC0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jpeg" /><Relationship Id="rId4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jpeg" /><Relationship Id="rId4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44130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232560" y="824400"/>
            <a:ext cx="8052120" cy="17578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rgbClr val="FF960E"/>
                </a:solidFill>
                <a:latin typeface="Arial"/>
                <a:ea typeface="微软雅黑"/>
              </a:rPr>
              <a:t>非煤矿山安全生产执法检查方案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337400" y="4982760"/>
            <a:ext cx="4034520" cy="82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制作：小无名老师</a:t>
            </a:r>
            <a:r>
              <a:rPr lang="en-US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时间：</a:t>
            </a:r>
            <a:r>
              <a:rPr lang="en-US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2024</a:t>
            </a:r>
            <a:r>
              <a:rPr lang="zh-CN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年</a:t>
            </a:r>
            <a:r>
              <a:rPr lang="en-US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X</a:t>
            </a:r>
            <a:r>
              <a:rPr lang="zh-CN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1563480" y="3227760"/>
            <a:ext cx="207792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</a:t>
            </a:r>
            <a:r>
              <a:rPr lang="en-US" sz="5400" b="1" strike="noStrike" spc="299">
                <a:solidFill>
                  <a:schemeClr val="lt1"/>
                </a:solidFill>
                <a:latin typeface="Arial"/>
                <a:ea typeface="微软雅黑"/>
              </a:rPr>
              <a:t> 录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4882680" y="1419120"/>
            <a:ext cx="6830280" cy="4676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矿山安全生产执法检查概述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矿山安全生产执法检查流程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矿山安全生产执法检查要点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矿山安全生产执法检查经验交流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矿山安全生产执法检查风险防控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矿山安全生产执法检查总结与展望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1767960" y="125280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32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3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2329200" y="2642760"/>
            <a:ext cx="79167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矿山安全生产执法检查概述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82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83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4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5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6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7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8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9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1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2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3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4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5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6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7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8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9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0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1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2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03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rgbClr val="FF960E"/>
                </a:solidFill>
                <a:latin typeface="Arial"/>
                <a:ea typeface="微软雅黑"/>
              </a:rPr>
              <a:t>矿山安全生产执法检查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矿山安全生产执法检查是确保矿山安全的重要手段，通过检查范围和对象的明确，可以提高矿山生产中的安全水平。执法检查旨在发现和解决安全隐患，保障矿工的生命安全和财产安全。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Picture 20"/>
          <p:cNvSpPr/>
          <p:nvPr/>
        </p:nvSpPr>
        <p:spPr>
          <a:xfrm>
            <a:off x="509760" y="3049920"/>
            <a:ext cx="3423600" cy="3423600"/>
          </a:xfrm>
          <a:prstGeom prst="ellipse">
            <a:avLst/>
          </a:prstGeom>
          <a:blipFill rotWithShape="0">
            <a:blip r:embed="rId2">
              <a:alphaModFix amt="6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执法检查程序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Arial"/>
                <a:ea typeface="微软雅黑"/>
              </a:rPr>
              <a:t>包括检查前的准备工作和检查中的注意事项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执法检查的基本流程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重点关注安全制度、设备和人员行为是否符合要求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检查中的注意事项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确保检查人员充分了解检查对象和检查要求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检查前的准备工作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116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17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8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9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0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1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2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3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4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5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6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7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8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9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0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1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2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3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4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5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6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37" name="Picture 5"/>
          <p:cNvSpPr/>
          <p:nvPr/>
        </p:nvSpPr>
        <p:spPr>
          <a:xfrm>
            <a:off x="8422560" y="10800"/>
            <a:ext cx="3768840" cy="3768840"/>
          </a:xfrm>
          <a:prstGeom prst="parallelogram">
            <a:avLst>
              <a:gd name="adj" fmla="val 25000"/>
            </a:avLst>
          </a:prstGeom>
          <a:blipFill rotWithShape="0">
            <a:blip r:embed="rId2">
              <a:alphaModFix amt="8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Arial"/>
                <a:ea typeface="微软雅黑"/>
              </a:rPr>
              <a:t>执法检查内容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生产设备的安全状况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设备是否定期维护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是否存在安全隐患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作业人员的安全行为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是否穿戴安全防护用具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是否遵守操作规程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紧急救援措施的配备情况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应急设施是否齐全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是否定期演练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安全生产规章制度的执行情况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检查是否符合法规要求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是否有监督和执行机制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151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52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3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4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5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6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7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8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9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0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1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3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4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5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6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7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8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9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0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1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微软雅黑"/>
                <a:ea typeface="微软雅黑"/>
              </a:rPr>
              <a:t>执法检查中常见问题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影响企业合法性及运营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资质证照不全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存在安全隐患，需及时处理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安全隐患未整改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员工缺乏安全意识和知识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未落实安全教育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无法有效保障工人安全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安全防护设施不完善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181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182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3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4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5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6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7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8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189" name="Group 14"/>
          <p:cNvGrpSpPr/>
          <p:nvPr/>
        </p:nvGrpSpPr>
        <p:grpSpPr>
          <a:xfrm>
            <a:off x="248400" y="263520"/>
            <a:ext cx="576360" cy="474840"/>
            <a:chOff x="248400" y="263520"/>
            <a:chExt cx="576360" cy="474840"/>
          </a:xfrm>
        </p:grpSpPr>
        <p:sp>
          <p:nvSpPr>
            <p:cNvPr id="190" name="AutoShape 15"/>
            <p:cNvSpPr/>
            <p:nvPr/>
          </p:nvSpPr>
          <p:spPr>
            <a:xfrm>
              <a:off x="248400" y="2635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1" name="AutoShape 16"/>
            <p:cNvSpPr/>
            <p:nvPr/>
          </p:nvSpPr>
          <p:spPr>
            <a:xfrm>
              <a:off x="382680" y="2707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2" name="AutoShape 17"/>
            <p:cNvSpPr/>
            <p:nvPr/>
          </p:nvSpPr>
          <p:spPr>
            <a:xfrm>
              <a:off x="510120" y="2725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AutoShape 18"/>
            <p:cNvSpPr/>
            <p:nvPr/>
          </p:nvSpPr>
          <p:spPr>
            <a:xfrm>
              <a:off x="633960" y="2822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4" name="AutoShape 19"/>
            <p:cNvSpPr/>
            <p:nvPr/>
          </p:nvSpPr>
          <p:spPr>
            <a:xfrm>
              <a:off x="751680" y="2775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5" name="AutoShape 20"/>
            <p:cNvSpPr/>
            <p:nvPr/>
          </p:nvSpPr>
          <p:spPr>
            <a:xfrm>
              <a:off x="248400" y="39060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6" name="AutoShape 21"/>
            <p:cNvSpPr/>
            <p:nvPr/>
          </p:nvSpPr>
          <p:spPr>
            <a:xfrm>
              <a:off x="382680" y="39780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7" name="AutoShape 22"/>
            <p:cNvSpPr/>
            <p:nvPr/>
          </p:nvSpPr>
          <p:spPr>
            <a:xfrm>
              <a:off x="510120" y="39960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8" name="AutoShape 23"/>
            <p:cNvSpPr/>
            <p:nvPr/>
          </p:nvSpPr>
          <p:spPr>
            <a:xfrm>
              <a:off x="633960" y="40932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9" name="AutoShape 24"/>
            <p:cNvSpPr/>
            <p:nvPr/>
          </p:nvSpPr>
          <p:spPr>
            <a:xfrm>
              <a:off x="751680" y="4050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0" name="AutoShape 25"/>
            <p:cNvSpPr/>
            <p:nvPr/>
          </p:nvSpPr>
          <p:spPr>
            <a:xfrm>
              <a:off x="248400" y="5180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1" name="AutoShape 26"/>
            <p:cNvSpPr/>
            <p:nvPr/>
          </p:nvSpPr>
          <p:spPr>
            <a:xfrm>
              <a:off x="382680" y="52488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2" name="AutoShape 27"/>
            <p:cNvSpPr/>
            <p:nvPr/>
          </p:nvSpPr>
          <p:spPr>
            <a:xfrm>
              <a:off x="510120" y="526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3" name="AutoShape 28"/>
            <p:cNvSpPr/>
            <p:nvPr/>
          </p:nvSpPr>
          <p:spPr>
            <a:xfrm>
              <a:off x="633960" y="53640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4" name="AutoShape 29"/>
            <p:cNvSpPr/>
            <p:nvPr/>
          </p:nvSpPr>
          <p:spPr>
            <a:xfrm>
              <a:off x="751680" y="53208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5" name="AutoShape 30"/>
            <p:cNvSpPr/>
            <p:nvPr/>
          </p:nvSpPr>
          <p:spPr>
            <a:xfrm>
              <a:off x="248400" y="6451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6" name="AutoShape 31"/>
            <p:cNvSpPr/>
            <p:nvPr/>
          </p:nvSpPr>
          <p:spPr>
            <a:xfrm>
              <a:off x="382680" y="6523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7" name="AutoShape 32"/>
            <p:cNvSpPr/>
            <p:nvPr/>
          </p:nvSpPr>
          <p:spPr>
            <a:xfrm>
              <a:off x="510120" y="6541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8" name="AutoShape 33"/>
            <p:cNvSpPr/>
            <p:nvPr/>
          </p:nvSpPr>
          <p:spPr>
            <a:xfrm>
              <a:off x="633960" y="6638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9" name="AutoShape 34"/>
            <p:cNvSpPr/>
            <p:nvPr/>
          </p:nvSpPr>
          <p:spPr>
            <a:xfrm>
              <a:off x="751680" y="6591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/>
          </p:nvPr>
        </p:nvSpPr>
        <p:spPr>
          <a:xfrm>
            <a:off x="1767960" y="125280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32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3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1" name="PlaceHolder 2"/>
          <p:cNvSpPr>
            <a:spLocks noGrp="1"/>
          </p:cNvSpPr>
          <p:nvPr>
            <p:ph type="title" idx="4294967295"/>
          </p:nvPr>
        </p:nvSpPr>
        <p:spPr>
          <a:xfrm>
            <a:off x="2329200" y="2642760"/>
            <a:ext cx="79167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矿山安全生产执法检查流程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5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16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7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8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9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0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1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2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3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4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5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6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7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8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9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0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1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2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3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4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5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36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rgbClr val="FF960E"/>
                </a:solidFill>
                <a:latin typeface="Arial"/>
                <a:ea typeface="微软雅黑"/>
              </a:rPr>
              <a:t>检查前的准备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在进行矿山安全生产执法检查之前，必须制定详细的检查计划，并明确分工合作，明确各人责任。同时，准备好必要的执法工具和资料，确保检查的顺利进行。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Picture 20"/>
          <p:cNvSpPr/>
          <p:nvPr/>
        </p:nvSpPr>
        <p:spPr>
          <a:xfrm>
            <a:off x="509760" y="3049920"/>
            <a:ext cx="3423600" cy="3423600"/>
          </a:xfrm>
          <a:prstGeom prst="ellipse">
            <a:avLst/>
          </a:prstGeom>
          <a:blipFill rotWithShape="0">
            <a:blip r:embed="rId2">
              <a:alphaModFix amt="6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微软雅黑"/>
                <a:ea typeface="微软雅黑"/>
              </a:rPr>
              <a:t>检查中的实施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对被检单位情况进行初步了解，掌握基本情况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初步了解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仔细核查安全生产制度的执行情况，确保合规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核查制度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检查生产设备和操作流程，保障工作安全稳定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检查设备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查看相关资质证照，确认合法合规经营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查看证照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248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249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0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1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2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3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4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5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256" name="Group 14"/>
          <p:cNvGrpSpPr/>
          <p:nvPr/>
        </p:nvGrpSpPr>
        <p:grpSpPr>
          <a:xfrm>
            <a:off x="248400" y="263520"/>
            <a:ext cx="576360" cy="474840"/>
            <a:chOff x="248400" y="263520"/>
            <a:chExt cx="576360" cy="474840"/>
          </a:xfrm>
        </p:grpSpPr>
        <p:sp>
          <p:nvSpPr>
            <p:cNvPr id="257" name="AutoShape 15"/>
            <p:cNvSpPr/>
            <p:nvPr/>
          </p:nvSpPr>
          <p:spPr>
            <a:xfrm>
              <a:off x="248400" y="2635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8" name="AutoShape 16"/>
            <p:cNvSpPr/>
            <p:nvPr/>
          </p:nvSpPr>
          <p:spPr>
            <a:xfrm>
              <a:off x="382680" y="2707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9" name="AutoShape 17"/>
            <p:cNvSpPr/>
            <p:nvPr/>
          </p:nvSpPr>
          <p:spPr>
            <a:xfrm>
              <a:off x="510120" y="2725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0" name="AutoShape 18"/>
            <p:cNvSpPr/>
            <p:nvPr/>
          </p:nvSpPr>
          <p:spPr>
            <a:xfrm>
              <a:off x="633960" y="2822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1" name="AutoShape 19"/>
            <p:cNvSpPr/>
            <p:nvPr/>
          </p:nvSpPr>
          <p:spPr>
            <a:xfrm>
              <a:off x="751680" y="2775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2" name="AutoShape 20"/>
            <p:cNvSpPr/>
            <p:nvPr/>
          </p:nvSpPr>
          <p:spPr>
            <a:xfrm>
              <a:off x="248400" y="39060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3" name="AutoShape 21"/>
            <p:cNvSpPr/>
            <p:nvPr/>
          </p:nvSpPr>
          <p:spPr>
            <a:xfrm>
              <a:off x="382680" y="39780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4" name="AutoShape 22"/>
            <p:cNvSpPr/>
            <p:nvPr/>
          </p:nvSpPr>
          <p:spPr>
            <a:xfrm>
              <a:off x="510120" y="39960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5" name="AutoShape 23"/>
            <p:cNvSpPr/>
            <p:nvPr/>
          </p:nvSpPr>
          <p:spPr>
            <a:xfrm>
              <a:off x="633960" y="40932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6" name="AutoShape 24"/>
            <p:cNvSpPr/>
            <p:nvPr/>
          </p:nvSpPr>
          <p:spPr>
            <a:xfrm>
              <a:off x="751680" y="4050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7" name="AutoShape 25"/>
            <p:cNvSpPr/>
            <p:nvPr/>
          </p:nvSpPr>
          <p:spPr>
            <a:xfrm>
              <a:off x="248400" y="5180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8" name="AutoShape 26"/>
            <p:cNvSpPr/>
            <p:nvPr/>
          </p:nvSpPr>
          <p:spPr>
            <a:xfrm>
              <a:off x="382680" y="52488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9" name="AutoShape 27"/>
            <p:cNvSpPr/>
            <p:nvPr/>
          </p:nvSpPr>
          <p:spPr>
            <a:xfrm>
              <a:off x="510120" y="526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0" name="AutoShape 28"/>
            <p:cNvSpPr/>
            <p:nvPr/>
          </p:nvSpPr>
          <p:spPr>
            <a:xfrm>
              <a:off x="633960" y="53640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1" name="AutoShape 29"/>
            <p:cNvSpPr/>
            <p:nvPr/>
          </p:nvSpPr>
          <p:spPr>
            <a:xfrm>
              <a:off x="751680" y="53208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2" name="AutoShape 30"/>
            <p:cNvSpPr/>
            <p:nvPr/>
          </p:nvSpPr>
          <p:spPr>
            <a:xfrm>
              <a:off x="248400" y="6451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3" name="AutoShape 31"/>
            <p:cNvSpPr/>
            <p:nvPr/>
          </p:nvSpPr>
          <p:spPr>
            <a:xfrm>
              <a:off x="382680" y="6523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4" name="AutoShape 32"/>
            <p:cNvSpPr/>
            <p:nvPr/>
          </p:nvSpPr>
          <p:spPr>
            <a:xfrm>
              <a:off x="510120" y="6541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5" name="AutoShape 33"/>
            <p:cNvSpPr/>
            <p:nvPr/>
          </p:nvSpPr>
          <p:spPr>
            <a:xfrm>
              <a:off x="633960" y="6638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6" name="AutoShape 34"/>
            <p:cNvSpPr/>
            <p:nvPr/>
          </p:nvSpPr>
          <p:spPr>
            <a:xfrm>
              <a:off x="751680" y="6591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9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80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1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2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3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4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5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6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7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8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9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0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1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2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3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4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5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6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7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8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9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00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rgbClr val="FF960E"/>
                </a:solidFill>
                <a:latin typeface="Arial"/>
                <a:ea typeface="微软雅黑"/>
              </a:rPr>
              <a:t>检查后的处理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检查结束后，应及时总结检查结果，提出必要的整改要求，并制定下一步工作计划，确保问题得到及时解决和改进。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Picture 20"/>
          <p:cNvSpPr/>
          <p:nvPr/>
        </p:nvSpPr>
        <p:spPr>
          <a:xfrm>
            <a:off x="509760" y="3049920"/>
            <a:ext cx="3423600" cy="3423600"/>
          </a:xfrm>
          <a:prstGeom prst="ellipse">
            <a:avLst/>
          </a:prstGeom>
          <a:blipFill rotWithShape="0">
            <a:blip r:embed="rId2">
              <a:alphaModFix amt="6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微软雅黑"/>
                <a:ea typeface="微软雅黑"/>
              </a:rPr>
              <a:t>检查中的应急处理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4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一旦发现安全隐患，要立即采取措施解决，确保安全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安全隐患处理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应对突发事件，迅速处置，减少损失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突发事件处理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必要时，应立即执行紧急救援措施，保障生命安全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救援措施执行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312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313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4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5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6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7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8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9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320" name="Group 14"/>
          <p:cNvGrpSpPr/>
          <p:nvPr/>
        </p:nvGrpSpPr>
        <p:grpSpPr>
          <a:xfrm>
            <a:off x="248400" y="263520"/>
            <a:ext cx="576360" cy="474840"/>
            <a:chOff x="248400" y="263520"/>
            <a:chExt cx="576360" cy="474840"/>
          </a:xfrm>
        </p:grpSpPr>
        <p:sp>
          <p:nvSpPr>
            <p:cNvPr id="321" name="AutoShape 15"/>
            <p:cNvSpPr/>
            <p:nvPr/>
          </p:nvSpPr>
          <p:spPr>
            <a:xfrm>
              <a:off x="248400" y="2635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2" name="AutoShape 16"/>
            <p:cNvSpPr/>
            <p:nvPr/>
          </p:nvSpPr>
          <p:spPr>
            <a:xfrm>
              <a:off x="382680" y="2707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3" name="AutoShape 17"/>
            <p:cNvSpPr/>
            <p:nvPr/>
          </p:nvSpPr>
          <p:spPr>
            <a:xfrm>
              <a:off x="510120" y="2725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4" name="AutoShape 18"/>
            <p:cNvSpPr/>
            <p:nvPr/>
          </p:nvSpPr>
          <p:spPr>
            <a:xfrm>
              <a:off x="633960" y="2822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5" name="AutoShape 19"/>
            <p:cNvSpPr/>
            <p:nvPr/>
          </p:nvSpPr>
          <p:spPr>
            <a:xfrm>
              <a:off x="751680" y="2775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6" name="AutoShape 20"/>
            <p:cNvSpPr/>
            <p:nvPr/>
          </p:nvSpPr>
          <p:spPr>
            <a:xfrm>
              <a:off x="248400" y="39060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7" name="AutoShape 21"/>
            <p:cNvSpPr/>
            <p:nvPr/>
          </p:nvSpPr>
          <p:spPr>
            <a:xfrm>
              <a:off x="382680" y="39780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8" name="AutoShape 22"/>
            <p:cNvSpPr/>
            <p:nvPr/>
          </p:nvSpPr>
          <p:spPr>
            <a:xfrm>
              <a:off x="510120" y="39960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9" name="AutoShape 23"/>
            <p:cNvSpPr/>
            <p:nvPr/>
          </p:nvSpPr>
          <p:spPr>
            <a:xfrm>
              <a:off x="633960" y="40932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0" name="AutoShape 24"/>
            <p:cNvSpPr/>
            <p:nvPr/>
          </p:nvSpPr>
          <p:spPr>
            <a:xfrm>
              <a:off x="751680" y="4050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1" name="AutoShape 25"/>
            <p:cNvSpPr/>
            <p:nvPr/>
          </p:nvSpPr>
          <p:spPr>
            <a:xfrm>
              <a:off x="248400" y="5180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2" name="AutoShape 26"/>
            <p:cNvSpPr/>
            <p:nvPr/>
          </p:nvSpPr>
          <p:spPr>
            <a:xfrm>
              <a:off x="382680" y="52488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3" name="AutoShape 27"/>
            <p:cNvSpPr/>
            <p:nvPr/>
          </p:nvSpPr>
          <p:spPr>
            <a:xfrm>
              <a:off x="510120" y="526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4" name="AutoShape 28"/>
            <p:cNvSpPr/>
            <p:nvPr/>
          </p:nvSpPr>
          <p:spPr>
            <a:xfrm>
              <a:off x="633960" y="53640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5" name="AutoShape 29"/>
            <p:cNvSpPr/>
            <p:nvPr/>
          </p:nvSpPr>
          <p:spPr>
            <a:xfrm>
              <a:off x="751680" y="53208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6" name="AutoShape 30"/>
            <p:cNvSpPr/>
            <p:nvPr/>
          </p:nvSpPr>
          <p:spPr>
            <a:xfrm>
              <a:off x="248400" y="6451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7" name="AutoShape 31"/>
            <p:cNvSpPr/>
            <p:nvPr/>
          </p:nvSpPr>
          <p:spPr>
            <a:xfrm>
              <a:off x="382680" y="6523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8" name="AutoShape 32"/>
            <p:cNvSpPr/>
            <p:nvPr/>
          </p:nvSpPr>
          <p:spPr>
            <a:xfrm>
              <a:off x="510120" y="6541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9" name="AutoShape 33"/>
            <p:cNvSpPr/>
            <p:nvPr/>
          </p:nvSpPr>
          <p:spPr>
            <a:xfrm>
              <a:off x="633960" y="6638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0" name="AutoShape 34"/>
            <p:cNvSpPr/>
            <p:nvPr/>
          </p:nvSpPr>
          <p:spPr>
            <a:xfrm>
              <a:off x="751680" y="6591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Arial"/>
                <a:ea typeface="微软雅黑"/>
              </a:rPr>
              <a:t>安全生产执法检查要点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2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3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检查中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初步了解被检单位情况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核查安全生产制度执行情况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检查生产设备和操作流程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6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检查后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总结检查结果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提出整改要求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制定下一步工作计划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9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应急处理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发现隐患处理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突发事件处置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紧急救援措施执行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2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检查前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制定检查计划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分工合作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准备资料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354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55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6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7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8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9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0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1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2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3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4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5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6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7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8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9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0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1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2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3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4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6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矿山安全生产执法检查是确保煤矿安全生产的重要环节，严格按照流程执行检查，及时处理问题和隐患，是保障矿山作业安全的重要保障。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7" name="Picture 5"/>
          <p:cNvSpPr/>
          <p:nvPr/>
        </p:nvSpPr>
        <p:spPr>
          <a:xfrm>
            <a:off x="6942960" y="1293840"/>
            <a:ext cx="5194080" cy="5194080"/>
          </a:xfrm>
          <a:prstGeom prst="ellipse">
            <a:avLst/>
          </a:prstGeom>
          <a:blipFill rotWithShape="0">
            <a:blip r:embed="rId3">
              <a:alphaModFix amt="8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8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79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0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1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2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3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4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5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6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7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8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9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0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1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2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3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4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5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6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7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8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/>
          </p:nvPr>
        </p:nvSpPr>
        <p:spPr>
          <a:xfrm>
            <a:off x="1767960" y="125280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32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3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00" name="PlaceHolder 2"/>
          <p:cNvSpPr>
            <a:spLocks noGrp="1"/>
          </p:cNvSpPr>
          <p:nvPr>
            <p:ph type="title" idx="4294967295"/>
          </p:nvPr>
        </p:nvSpPr>
        <p:spPr>
          <a:xfrm>
            <a:off x="2329200" y="2642760"/>
            <a:ext cx="79167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矿山安全生产执法检查要点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Arial"/>
                <a:ea typeface="微软雅黑"/>
              </a:rPr>
              <a:t>安全生产制度检查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3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在进行安全生产执法检查时，首要任务是检查矿山的安全生产制度情况。这包括规章制度的完备性、制度内容是否符合法规要求以及制度的执行情况。只有制度完善且得到有效执行，才能确保矿山的安全生产。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4" name="Picture 5"/>
          <p:cNvSpPr/>
          <p:nvPr/>
        </p:nvSpPr>
        <p:spPr>
          <a:xfrm>
            <a:off x="6942960" y="1293840"/>
            <a:ext cx="5194080" cy="5194080"/>
          </a:xfrm>
          <a:prstGeom prst="ellipse">
            <a:avLst/>
          </a:prstGeom>
          <a:blipFill rotWithShape="0">
            <a:blip r:embed="rId3">
              <a:alphaModFix amt="8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05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06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7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8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9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0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1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2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3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4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5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6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7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8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9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0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1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2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3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4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5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微软雅黑"/>
                <a:ea typeface="微软雅黑"/>
              </a:rPr>
              <a:t>安全生产制度检查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7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检查矿山的各项规章制度是否完备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8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规章制度是否齐全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9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核查制度内容是否符合相关法规标准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0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制度内容是否符合法规要求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1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了解矿山制度执行情况及效果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2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制度执行情况如何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3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4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435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436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37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38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39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40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41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42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443" name="Group 14"/>
          <p:cNvGrpSpPr/>
          <p:nvPr/>
        </p:nvGrpSpPr>
        <p:grpSpPr>
          <a:xfrm>
            <a:off x="248400" y="263520"/>
            <a:ext cx="576360" cy="474840"/>
            <a:chOff x="248400" y="263520"/>
            <a:chExt cx="576360" cy="474840"/>
          </a:xfrm>
        </p:grpSpPr>
        <p:sp>
          <p:nvSpPr>
            <p:cNvPr id="444" name="AutoShape 15"/>
            <p:cNvSpPr/>
            <p:nvPr/>
          </p:nvSpPr>
          <p:spPr>
            <a:xfrm>
              <a:off x="248400" y="2635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5" name="AutoShape 16"/>
            <p:cNvSpPr/>
            <p:nvPr/>
          </p:nvSpPr>
          <p:spPr>
            <a:xfrm>
              <a:off x="382680" y="2707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6" name="AutoShape 17"/>
            <p:cNvSpPr/>
            <p:nvPr/>
          </p:nvSpPr>
          <p:spPr>
            <a:xfrm>
              <a:off x="510120" y="2725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7" name="AutoShape 18"/>
            <p:cNvSpPr/>
            <p:nvPr/>
          </p:nvSpPr>
          <p:spPr>
            <a:xfrm>
              <a:off x="633960" y="2822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8" name="AutoShape 19"/>
            <p:cNvSpPr/>
            <p:nvPr/>
          </p:nvSpPr>
          <p:spPr>
            <a:xfrm>
              <a:off x="751680" y="2775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9" name="AutoShape 20"/>
            <p:cNvSpPr/>
            <p:nvPr/>
          </p:nvSpPr>
          <p:spPr>
            <a:xfrm>
              <a:off x="248400" y="39060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0" name="AutoShape 21"/>
            <p:cNvSpPr/>
            <p:nvPr/>
          </p:nvSpPr>
          <p:spPr>
            <a:xfrm>
              <a:off x="382680" y="39780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1" name="AutoShape 22"/>
            <p:cNvSpPr/>
            <p:nvPr/>
          </p:nvSpPr>
          <p:spPr>
            <a:xfrm>
              <a:off x="510120" y="39960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2" name="AutoShape 23"/>
            <p:cNvSpPr/>
            <p:nvPr/>
          </p:nvSpPr>
          <p:spPr>
            <a:xfrm>
              <a:off x="633960" y="40932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3" name="AutoShape 24"/>
            <p:cNvSpPr/>
            <p:nvPr/>
          </p:nvSpPr>
          <p:spPr>
            <a:xfrm>
              <a:off x="751680" y="4050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4" name="AutoShape 25"/>
            <p:cNvSpPr/>
            <p:nvPr/>
          </p:nvSpPr>
          <p:spPr>
            <a:xfrm>
              <a:off x="248400" y="5180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5" name="AutoShape 26"/>
            <p:cNvSpPr/>
            <p:nvPr/>
          </p:nvSpPr>
          <p:spPr>
            <a:xfrm>
              <a:off x="382680" y="52488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6" name="AutoShape 27"/>
            <p:cNvSpPr/>
            <p:nvPr/>
          </p:nvSpPr>
          <p:spPr>
            <a:xfrm>
              <a:off x="510120" y="526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7" name="AutoShape 28"/>
            <p:cNvSpPr/>
            <p:nvPr/>
          </p:nvSpPr>
          <p:spPr>
            <a:xfrm>
              <a:off x="633960" y="53640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8" name="AutoShape 29"/>
            <p:cNvSpPr/>
            <p:nvPr/>
          </p:nvSpPr>
          <p:spPr>
            <a:xfrm>
              <a:off x="751680" y="53208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9" name="AutoShape 30"/>
            <p:cNvSpPr/>
            <p:nvPr/>
          </p:nvSpPr>
          <p:spPr>
            <a:xfrm>
              <a:off x="248400" y="6451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0" name="AutoShape 31"/>
            <p:cNvSpPr/>
            <p:nvPr/>
          </p:nvSpPr>
          <p:spPr>
            <a:xfrm>
              <a:off x="382680" y="6523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1" name="AutoShape 32"/>
            <p:cNvSpPr/>
            <p:nvPr/>
          </p:nvSpPr>
          <p:spPr>
            <a:xfrm>
              <a:off x="510120" y="6541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2" name="AutoShape 33"/>
            <p:cNvSpPr/>
            <p:nvPr/>
          </p:nvSpPr>
          <p:spPr>
            <a:xfrm>
              <a:off x="633960" y="6638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3" name="AutoShape 34"/>
            <p:cNvSpPr/>
            <p:nvPr/>
          </p:nvSpPr>
          <p:spPr>
            <a:xfrm>
              <a:off x="751680" y="6591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5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466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67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8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9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0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1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2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3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4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5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6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7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8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9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0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1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2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3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4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5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6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487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rgbClr val="FF960E"/>
                </a:solidFill>
                <a:latin typeface="Arial"/>
                <a:ea typeface="微软雅黑"/>
              </a:rPr>
              <a:t>生产设备检查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88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进行生产设备检查时，需要关注设备是否定期维护、设备运行是否正常以及设备是否存在安全隐患。通过检查设备的运行状况，可以及时发现并排除安全隐患，确保生产设备的安全可靠运行。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89" name="Picture 20"/>
          <p:cNvSpPr/>
          <p:nvPr/>
        </p:nvSpPr>
        <p:spPr>
          <a:xfrm>
            <a:off x="509760" y="3049920"/>
            <a:ext cx="3423600" cy="3423600"/>
          </a:xfrm>
          <a:prstGeom prst="ellipse">
            <a:avLst/>
          </a:prstGeom>
          <a:blipFill rotWithShape="0">
            <a:blip r:embed="rId2">
              <a:alphaModFix amt="6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0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微软雅黑"/>
                <a:ea typeface="微软雅黑"/>
              </a:rPr>
              <a:t>生产设备检查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91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检查生产设备的定期维护情况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2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设备是否定期维护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3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核查生产设备的运行状况是否正常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4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设备运行是否正常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5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排查生产设备是否存在安全隐患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6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设备是否存在安全隐患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7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8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499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500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01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02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03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04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05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06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507" name="Group 14"/>
          <p:cNvGrpSpPr/>
          <p:nvPr/>
        </p:nvGrpSpPr>
        <p:grpSpPr>
          <a:xfrm>
            <a:off x="248400" y="263520"/>
            <a:ext cx="576360" cy="474840"/>
            <a:chOff x="248400" y="263520"/>
            <a:chExt cx="576360" cy="474840"/>
          </a:xfrm>
        </p:grpSpPr>
        <p:sp>
          <p:nvSpPr>
            <p:cNvPr id="508" name="AutoShape 15"/>
            <p:cNvSpPr/>
            <p:nvPr/>
          </p:nvSpPr>
          <p:spPr>
            <a:xfrm>
              <a:off x="248400" y="2635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9" name="AutoShape 16"/>
            <p:cNvSpPr/>
            <p:nvPr/>
          </p:nvSpPr>
          <p:spPr>
            <a:xfrm>
              <a:off x="382680" y="2707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0" name="AutoShape 17"/>
            <p:cNvSpPr/>
            <p:nvPr/>
          </p:nvSpPr>
          <p:spPr>
            <a:xfrm>
              <a:off x="510120" y="2725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1" name="AutoShape 18"/>
            <p:cNvSpPr/>
            <p:nvPr/>
          </p:nvSpPr>
          <p:spPr>
            <a:xfrm>
              <a:off x="633960" y="2822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2" name="AutoShape 19"/>
            <p:cNvSpPr/>
            <p:nvPr/>
          </p:nvSpPr>
          <p:spPr>
            <a:xfrm>
              <a:off x="751680" y="2775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3" name="AutoShape 20"/>
            <p:cNvSpPr/>
            <p:nvPr/>
          </p:nvSpPr>
          <p:spPr>
            <a:xfrm>
              <a:off x="248400" y="39060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4" name="AutoShape 21"/>
            <p:cNvSpPr/>
            <p:nvPr/>
          </p:nvSpPr>
          <p:spPr>
            <a:xfrm>
              <a:off x="382680" y="39780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5" name="AutoShape 22"/>
            <p:cNvSpPr/>
            <p:nvPr/>
          </p:nvSpPr>
          <p:spPr>
            <a:xfrm>
              <a:off x="510120" y="39960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6" name="AutoShape 23"/>
            <p:cNvSpPr/>
            <p:nvPr/>
          </p:nvSpPr>
          <p:spPr>
            <a:xfrm>
              <a:off x="633960" y="40932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7" name="AutoShape 24"/>
            <p:cNvSpPr/>
            <p:nvPr/>
          </p:nvSpPr>
          <p:spPr>
            <a:xfrm>
              <a:off x="751680" y="4050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8" name="AutoShape 25"/>
            <p:cNvSpPr/>
            <p:nvPr/>
          </p:nvSpPr>
          <p:spPr>
            <a:xfrm>
              <a:off x="248400" y="5180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9" name="AutoShape 26"/>
            <p:cNvSpPr/>
            <p:nvPr/>
          </p:nvSpPr>
          <p:spPr>
            <a:xfrm>
              <a:off x="382680" y="52488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0" name="AutoShape 27"/>
            <p:cNvSpPr/>
            <p:nvPr/>
          </p:nvSpPr>
          <p:spPr>
            <a:xfrm>
              <a:off x="510120" y="526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1" name="AutoShape 28"/>
            <p:cNvSpPr/>
            <p:nvPr/>
          </p:nvSpPr>
          <p:spPr>
            <a:xfrm>
              <a:off x="633960" y="53640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2" name="AutoShape 29"/>
            <p:cNvSpPr/>
            <p:nvPr/>
          </p:nvSpPr>
          <p:spPr>
            <a:xfrm>
              <a:off x="751680" y="53208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3" name="AutoShape 30"/>
            <p:cNvSpPr/>
            <p:nvPr/>
          </p:nvSpPr>
          <p:spPr>
            <a:xfrm>
              <a:off x="248400" y="6451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4" name="AutoShape 31"/>
            <p:cNvSpPr/>
            <p:nvPr/>
          </p:nvSpPr>
          <p:spPr>
            <a:xfrm>
              <a:off x="382680" y="6523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5" name="AutoShape 32"/>
            <p:cNvSpPr/>
            <p:nvPr/>
          </p:nvSpPr>
          <p:spPr>
            <a:xfrm>
              <a:off x="510120" y="6541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6" name="AutoShape 33"/>
            <p:cNvSpPr/>
            <p:nvPr/>
          </p:nvSpPr>
          <p:spPr>
            <a:xfrm>
              <a:off x="633960" y="6638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7" name="AutoShape 34"/>
            <p:cNvSpPr/>
            <p:nvPr/>
          </p:nvSpPr>
          <p:spPr>
            <a:xfrm>
              <a:off x="751680" y="6591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8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Arial"/>
                <a:ea typeface="微软雅黑"/>
              </a:rPr>
              <a:t>作业人员检查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29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30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作业人员是否接受过安全培训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31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核查作业人员是否接受过相关的安全培训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32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33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作业人员是否佩戴个人防护用具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34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检查作业人员是否正确佩戴个人防护用具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35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36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37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38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39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作业人员是否持证上岗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40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检查作业人员的上岗证件是否齐全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541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542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3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4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5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6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7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8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9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0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1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2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3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4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5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6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7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8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9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60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61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https://d.book118.com/928044130054006045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非煤矿山安全生产执法检查方案</vt:lpstr>
      <vt:lpstr>目 录</vt:lpstr>
      <vt:lpstr>第1章 矿山安全生产执法检查概述</vt:lpstr>
      <vt:lpstr> </vt:lpstr>
      <vt:lpstr>执法检查程序</vt:lpstr>
      <vt:lpstr>执法检查内容</vt:lpstr>
      <vt:lpstr>执法检查中常见问题</vt:lpstr>
      <vt:lpstr>第2章 矿山安全生产执法检查流程</vt:lpstr>
      <vt:lpstr> </vt:lpstr>
      <vt:lpstr>检查中的实施</vt:lpstr>
      <vt:lpstr> </vt:lpstr>
      <vt:lpstr>检查中的应急处理</vt:lpstr>
      <vt:lpstr>安全生产执法检查要点</vt:lpstr>
      <vt:lpstr>总结</vt:lpstr>
      <vt:lpstr>第3章 矿山安全生产执法检查要点</vt:lpstr>
      <vt:lpstr>安全生产制度检查</vt:lpstr>
      <vt:lpstr>安全生产制度检查</vt:lpstr>
      <vt:lpstr> </vt:lpstr>
      <vt:lpstr>生产设备检查</vt:lpstr>
      <vt:lpstr>作业人员检查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2024-09-25T21:25:35.122</cp:lastPrinted>
  <dcterms:created xsi:type="dcterms:W3CDTF">2024-09-25T13:25:35Z</dcterms:created>
  <dcterms:modified xsi:type="dcterms:W3CDTF">2024-09-25T13:25:37Z</dcterms:modified>
</cp:coreProperties>
</file>