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3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A03AF-65F2-42DE-9A70-8FE1DFCAB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8B4F3-9DD3-4E58-9B58-A0115EDD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5CD6C-08F3-40CC-A845-30CA39DCA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8A159-CE27-40A4-B44B-6267BB244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202900-AD58-4FDE-8667-848132D56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9FA47-5A8F-42AA-AFED-AE6B69326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3D1FD-F6A1-4EDE-8DFA-68D86C9A1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C4377-CA32-4D23-AB20-0766ADD98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F7A3B-AA55-4B1F-820A-54FD64A9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CFDD6-8CE1-4A9D-8D00-6254DF7A2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B0529-982D-4AFA-B3BF-92064CD30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368" r:id="rId2"/>
    <p:sldLayoutId id="2147509369" r:id="rId3"/>
    <p:sldLayoutId id="2147509370" r:id="rId4"/>
    <p:sldLayoutId id="2147509371" r:id="rId5"/>
    <p:sldLayoutId id="2147509372" r:id="rId6"/>
    <p:sldLayoutId id="2147509373" r:id="rId7"/>
    <p:sldLayoutId id="2147509374" r:id="rId8"/>
    <p:sldLayoutId id="2147509375" r:id="rId9"/>
    <p:sldLayoutId id="2147509376" r:id="rId10"/>
    <p:sldLayoutId id="2147509377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41300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供应链风险管理与应对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供应链风险管理概述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供应链风险应对策略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供应链风险识别与评估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供应链风险管理未来展望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供应链风险管理实践案例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供应链风险管理概述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供应链风险定义</a:t>
            </a:r>
            <a:endParaRPr lang="zh-CN" altLang="en-US"/>
          </a:p>
        </p:txBody>
      </p:sp>
      <p:sp>
        <p:nvSpPr>
          <p:cNvPr id="1048946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0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供应链风险：在供应链过程中可能出现的，影响供应链正常运作和效率的风险。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风险类型：包括自然灾害、政治风险、经济风险、技术风险、法律风险等。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2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风险影响：可能导致供应链中断、成本增加、交货延迟等问题。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6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8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风险管理：通过识别、评估、应对和监控供应链风险，确保供应链的稳定和效率。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供应链风险分类</a:t>
            </a:r>
            <a:endParaRPr lang="zh-CN" altLang="en-US"/>
          </a:p>
        </p:txBody>
      </p:sp>
      <p:sp>
        <p:nvSpPr>
          <p:cNvPr id="1049006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内部风险：包括生产、库存、运输等环节的风险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信息风险：包括数据安全、系统故障、信息泄露等风险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供应链合作伙伴风险：包括供应商、分销商、物流公司等合作伙伴的风险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外部风险：包括市场、政策、自然灾害等不可控因素的风险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供应链风险管理的重要性</a:t>
            </a:r>
            <a:endParaRPr lang="zh-CN" altLang="en-US"/>
          </a:p>
        </p:txBody>
      </p:sp>
      <p:sp>
        <p:nvSpPr>
          <p:cNvPr id="10490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供应链风险管理是保障企业运营稳定的关键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供应链风险管理可以降低企业的运营成本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供应链风险管理可以提升企业的竞争力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供应链风险管理可以提高企业的抗风险能力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供应链风险识别与评估</a:t>
            </a:r>
            <a:endParaRPr lang="zh-CN" altLang="en-US"/>
          </a:p>
        </p:txBody>
      </p:sp>
      <p:sp>
        <p:nvSpPr>
          <p:cNvPr id="10491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风险识别方法</a:t>
            </a:r>
            <a:endParaRPr lang="zh-CN" altLang="en-US"/>
          </a:p>
        </p:txBody>
      </p:sp>
      <p:sp>
        <p:nvSpPr>
          <p:cNvPr id="1049204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德尔菲法：专家预测法，通过专家对风险的评估和预测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头脑风暴法：集思广益，通过团队成员的讨论和交流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风险矩阵法：将风险按照可能性和影响程度进行分类和评估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情景分析法：通过模拟不同的情景，评估风险发生的可能性和影响程度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风险评估指标</a:t>
            </a:r>
            <a:endParaRPr lang="zh-CN" altLang="en-US"/>
          </a:p>
        </p:txBody>
      </p:sp>
      <p:sp>
        <p:nvSpPr>
          <p:cNvPr id="1049264" name="矩形 5"/>
          <p:cNvSpPr/>
          <p:nvPr>
            <p:custDataLst>
              <p:tags r:id="rId2"/>
            </p:custDataLst>
          </p:nvPr>
        </p:nvSpPr>
        <p:spPr>
          <a:xfrm>
            <a:off x="1538862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10"/>
          <p:cNvSpPr/>
          <p:nvPr>
            <p:custDataLst>
              <p:tags r:id="rId3"/>
            </p:custDataLst>
          </p:nvPr>
        </p:nvSpPr>
        <p:spPr>
          <a:xfrm>
            <a:off x="1844304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4"/>
            </p:custDataLst>
          </p:nvPr>
        </p:nvSpPr>
        <p:spPr>
          <a:xfrm>
            <a:off x="1672351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供应商风险：评估供应商的财务状况、生产能力、质量控制等方面的风险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0" name="矩形 6"/>
          <p:cNvSpPr/>
          <p:nvPr>
            <p:custDataLst>
              <p:tags r:id="rId5"/>
            </p:custDataLst>
          </p:nvPr>
        </p:nvSpPr>
        <p:spPr>
          <a:xfrm>
            <a:off x="4681523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11"/>
          <p:cNvSpPr/>
          <p:nvPr>
            <p:custDataLst>
              <p:tags r:id="rId6"/>
            </p:custDataLst>
          </p:nvPr>
        </p:nvSpPr>
        <p:spPr>
          <a:xfrm>
            <a:off x="5003934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7"/>
            </p:custDataLst>
          </p:nvPr>
        </p:nvSpPr>
        <p:spPr>
          <a:xfrm>
            <a:off x="4815012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物流风险：评估运输方式、运输时间、运输成本等方面的风险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6" name="矩形 7"/>
          <p:cNvSpPr/>
          <p:nvPr>
            <p:custDataLst>
              <p:tags r:id="rId8"/>
            </p:custDataLst>
          </p:nvPr>
        </p:nvSpPr>
        <p:spPr>
          <a:xfrm>
            <a:off x="7823618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2"/>
          <p:cNvSpPr/>
          <p:nvPr>
            <p:custDataLst>
              <p:tags r:id="rId9"/>
            </p:custDataLst>
          </p:nvPr>
        </p:nvSpPr>
        <p:spPr>
          <a:xfrm>
            <a:off x="8162998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10"/>
            </p:custDataLst>
          </p:nvPr>
        </p:nvSpPr>
        <p:spPr>
          <a:xfrm>
            <a:off x="7957108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库存风险：评估库存量、库存周转率、库存成本等方面的风险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2" name="矩形 33"/>
          <p:cNvSpPr/>
          <p:nvPr>
            <p:custDataLst>
              <p:tags r:id="rId11"/>
            </p:custDataLst>
          </p:nvPr>
        </p:nvSpPr>
        <p:spPr>
          <a:xfrm>
            <a:off x="1538296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37"/>
          <p:cNvSpPr/>
          <p:nvPr>
            <p:custDataLst>
              <p:tags r:id="rId12"/>
            </p:custDataLst>
          </p:nvPr>
        </p:nvSpPr>
        <p:spPr>
          <a:xfrm>
            <a:off x="1843738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13"/>
            </p:custDataLst>
          </p:nvPr>
        </p:nvSpPr>
        <p:spPr>
          <a:xfrm>
            <a:off x="1671786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信息风险：评估信息传递的准确性、及时性、安全性等方面的风险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8" name="矩形 34"/>
          <p:cNvSpPr/>
          <p:nvPr>
            <p:custDataLst>
              <p:tags r:id="rId14"/>
            </p:custDataLst>
          </p:nvPr>
        </p:nvSpPr>
        <p:spPr>
          <a:xfrm>
            <a:off x="4680957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8"/>
          <p:cNvSpPr/>
          <p:nvPr>
            <p:custDataLst>
              <p:tags r:id="rId15"/>
            </p:custDataLst>
          </p:nvPr>
        </p:nvSpPr>
        <p:spPr>
          <a:xfrm>
            <a:off x="5003368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6"/>
            </p:custDataLst>
          </p:nvPr>
        </p:nvSpPr>
        <p:spPr>
          <a:xfrm>
            <a:off x="4814447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法律风险：评估合同条款、法律法规、知识产权等方面的风险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35"/>
          <p:cNvSpPr/>
          <p:nvPr>
            <p:custDataLst>
              <p:tags r:id="rId17"/>
            </p:custDataLst>
          </p:nvPr>
        </p:nvSpPr>
        <p:spPr>
          <a:xfrm>
            <a:off x="7823053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9"/>
          <p:cNvSpPr/>
          <p:nvPr>
            <p:custDataLst>
              <p:tags r:id="rId18"/>
            </p:custDataLst>
          </p:nvPr>
        </p:nvSpPr>
        <p:spPr>
          <a:xfrm>
            <a:off x="8162433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9"/>
            </p:custDataLst>
          </p:nvPr>
        </p:nvSpPr>
        <p:spPr>
          <a:xfrm>
            <a:off x="7956542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环境风险：评估自然灾害、政治环境、经济环境等方面的风险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风险评估流程</a:t>
            </a:r>
            <a:endParaRPr lang="zh-CN" altLang="en-US"/>
          </a:p>
        </p:txBody>
      </p:sp>
      <p:sp>
        <p:nvSpPr>
          <p:cNvPr id="1049336" name="圆角矩形 26"/>
          <p:cNvSpPr/>
          <p:nvPr>
            <p:custDataLst>
              <p:tags r:id="rId2"/>
            </p:custDataLst>
          </p:nvPr>
        </p:nvSpPr>
        <p:spPr>
          <a:xfrm>
            <a:off x="1014984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28"/>
          <p:cNvSpPr/>
          <p:nvPr>
            <p:custDataLst>
              <p:tags r:id="rId3"/>
            </p:custDataLst>
          </p:nvPr>
        </p:nvSpPr>
        <p:spPr>
          <a:xfrm>
            <a:off x="1016769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0" name="文本框 31"/>
          <p:cNvSpPr txBox="1"/>
          <p:nvPr>
            <p:custDataLst>
              <p:tags r:id="rId4"/>
            </p:custDataLst>
          </p:nvPr>
        </p:nvSpPr>
        <p:spPr>
          <a:xfrm>
            <a:off x="1111402" y="2523419"/>
            <a:ext cx="1346278" cy="301752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确定风险来源：市场、供应商、物流、技术等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29"/>
          <p:cNvSpPr/>
          <p:nvPr>
            <p:custDataLst>
              <p:tags r:id="rId5"/>
            </p:custDataLst>
          </p:nvPr>
        </p:nvSpPr>
        <p:spPr>
          <a:xfrm>
            <a:off x="2739196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4" name="圆角矩形 32"/>
          <p:cNvSpPr/>
          <p:nvPr>
            <p:custDataLst>
              <p:tags r:id="rId6"/>
            </p:custDataLst>
          </p:nvPr>
        </p:nvSpPr>
        <p:spPr>
          <a:xfrm>
            <a:off x="2740982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6" name="文本框 34"/>
          <p:cNvSpPr txBox="1"/>
          <p:nvPr>
            <p:custDataLst>
              <p:tags r:id="rId7"/>
            </p:custDataLst>
          </p:nvPr>
        </p:nvSpPr>
        <p:spPr>
          <a:xfrm>
            <a:off x="2835614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收集风险数据：通过调查、访谈、观察等方式获取信息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圆角矩形 3"/>
          <p:cNvSpPr/>
          <p:nvPr>
            <p:custDataLst>
              <p:tags r:id="rId8"/>
            </p:custDataLst>
          </p:nvPr>
        </p:nvSpPr>
        <p:spPr>
          <a:xfrm>
            <a:off x="4463408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0" name="圆角矩形 4"/>
          <p:cNvSpPr/>
          <p:nvPr>
            <p:custDataLst>
              <p:tags r:id="rId9"/>
            </p:custDataLst>
          </p:nvPr>
        </p:nvSpPr>
        <p:spPr>
          <a:xfrm>
            <a:off x="4465194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2" name="文本框 5"/>
          <p:cNvSpPr txBox="1"/>
          <p:nvPr>
            <p:custDataLst>
              <p:tags r:id="rId10"/>
            </p:custDataLst>
          </p:nvPr>
        </p:nvSpPr>
        <p:spPr>
          <a:xfrm>
            <a:off x="4559826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分析风险影响：评估风险对供应链各环节的影响程度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8"/>
          <p:cNvSpPr/>
          <p:nvPr>
            <p:custDataLst>
              <p:tags r:id="rId11"/>
            </p:custDataLst>
          </p:nvPr>
        </p:nvSpPr>
        <p:spPr>
          <a:xfrm>
            <a:off x="6187620" y="216512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6" name="圆角矩形 9"/>
          <p:cNvSpPr/>
          <p:nvPr>
            <p:custDataLst>
              <p:tags r:id="rId12"/>
            </p:custDataLst>
          </p:nvPr>
        </p:nvSpPr>
        <p:spPr>
          <a:xfrm>
            <a:off x="6189406" y="216512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8" name="文本框 10"/>
          <p:cNvSpPr txBox="1"/>
          <p:nvPr>
            <p:custDataLst>
              <p:tags r:id="rId13"/>
            </p:custDataLst>
          </p:nvPr>
        </p:nvSpPr>
        <p:spPr>
          <a:xfrm>
            <a:off x="6284038" y="2523419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制定风险应对策略：根据风险影响和公司资源制定应对措施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6"/>
          <p:cNvSpPr/>
          <p:nvPr>
            <p:custDataLst>
              <p:tags r:id="rId14"/>
            </p:custDataLst>
          </p:nvPr>
        </p:nvSpPr>
        <p:spPr>
          <a:xfrm>
            <a:off x="7911832" y="216631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7"/>
          <p:cNvSpPr/>
          <p:nvPr>
            <p:custDataLst>
              <p:tags r:id="rId15"/>
            </p:custDataLst>
          </p:nvPr>
        </p:nvSpPr>
        <p:spPr>
          <a:xfrm>
            <a:off x="7913618" y="216631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4" name="文本框 11"/>
          <p:cNvSpPr txBox="1"/>
          <p:nvPr>
            <p:custDataLst>
              <p:tags r:id="rId16"/>
            </p:custDataLst>
          </p:nvPr>
        </p:nvSpPr>
        <p:spPr>
          <a:xfrm>
            <a:off x="8008250" y="2524610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实施风险管理：执行应对策略，监控风险变化，调整策略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16"/>
          <p:cNvSpPr/>
          <p:nvPr>
            <p:custDataLst>
              <p:tags r:id="rId17"/>
            </p:custDataLst>
          </p:nvPr>
        </p:nvSpPr>
        <p:spPr>
          <a:xfrm>
            <a:off x="9636044" y="2166316"/>
            <a:ext cx="1538248" cy="340497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17"/>
          <p:cNvSpPr/>
          <p:nvPr>
            <p:custDataLst>
              <p:tags r:id="rId18"/>
            </p:custDataLst>
          </p:nvPr>
        </p:nvSpPr>
        <p:spPr>
          <a:xfrm>
            <a:off x="9637830" y="2166316"/>
            <a:ext cx="1535002" cy="18093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18"/>
          <p:cNvSpPr txBox="1"/>
          <p:nvPr>
            <p:custDataLst>
              <p:tags r:id="rId19"/>
            </p:custDataLst>
          </p:nvPr>
        </p:nvSpPr>
        <p:spPr>
          <a:xfrm>
            <a:off x="9732462" y="2524610"/>
            <a:ext cx="1346278" cy="301871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评估风险效果：对风险管理效果进行评估，优化风险管理流程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供应链风险应对策略</a:t>
            </a:r>
            <a:endParaRPr lang="zh-CN" altLang="en-US"/>
          </a:p>
        </p:txBody>
      </p:sp>
      <p:sp>
        <p:nvSpPr>
          <p:cNvPr id="10494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https://d.book118.com/928044130060006026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供应链风险管理与应对</vt:lpstr>
      <vt:lpstr>目录</vt:lpstr>
      <vt:lpstr>添加章节标题</vt:lpstr>
      <vt:lpstr>供应链风险管理概述</vt:lpstr>
      <vt:lpstr>供应链风险定义</vt:lpstr>
      <vt:lpstr>供应链风险分类</vt:lpstr>
      <vt:lpstr>供应链风险管理的重要性</vt:lpstr>
      <vt:lpstr>供应链风险识别与评估</vt:lpstr>
      <vt:lpstr>风险识别方法</vt:lpstr>
      <vt:lpstr>风险评估指标</vt:lpstr>
      <vt:lpstr>风险评估流程</vt:lpstr>
      <vt:lpstr>供应链风险应对策略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2024-09-03T16:40:10.907</cp:lastPrinted>
  <dcterms:created xsi:type="dcterms:W3CDTF">2024-09-03T08:40:10Z</dcterms:created>
  <dcterms:modified xsi:type="dcterms:W3CDTF">2024-09-03T08:40:13Z</dcterms:modified>
</cp:coreProperties>
</file>