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2C04A-9645-4D9D-AD2D-C6547E341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00031-D04E-490E-96F4-CCE055BFB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01FBD-0B3B-4DC5-8844-2C4964803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A1323-DF41-43E7-B8F0-5B542DBDD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980772-F3D4-48E8-BCC5-D32B67D64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BD580A-F55B-4F68-A77A-234E9676A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D8F119-34A9-40B1-9338-0067EBF95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BADE4-CCE5-4845-92C8-DEB4FFBB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954EE-70DD-45C3-AFF5-1AAEAF4D8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310BF-7B02-4805-B309-F69AC377F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71D0C-62B5-4149-A27A-51673CB61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47052" y="1659887"/>
            <a:ext cx="8255000" cy="2165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3202517" y="4046471"/>
            <a:ext cx="3454400" cy="848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4B350C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4B350C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4B350C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539750" y="2060575"/>
            <a:ext cx="7920355" cy="1295400"/>
          </a:xfrm>
          <a:custGeom>
            <a:rect l="l" t="t" r="r" b="b"/>
            <a:pathLst>
              <a:path w="7920355" h="1295400">
                <a:moveTo>
                  <a:pt x="0" y="0"/>
                </a:moveTo>
                <a:lnTo>
                  <a:pt x="7920038" y="0"/>
                </a:lnTo>
                <a:lnTo>
                  <a:pt x="7920038" y="1295400"/>
                </a:lnTo>
                <a:lnTo>
                  <a:pt x="0" y="12954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4B350C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4B350C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5940" y="716121"/>
            <a:ext cx="5054600" cy="574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56602" y="1908940"/>
            <a:ext cx="7493000" cy="34823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88984" y="6444999"/>
            <a:ext cx="258445" cy="1962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200" b="0" i="0">
                <a:solidFill>
                  <a:srgbClr val="4B350C"/>
                </a:solidFill>
                <a:latin typeface="Arial"/>
                <a:cs typeface="Arial"/>
              </a:defRPr>
            </a:lvl1pPr>
          </a:lstStyle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010210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15169" y="1846583"/>
            <a:ext cx="75692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spc="-5">
                <a:solidFill>
                  <a:srgbClr val="4B350C"/>
                </a:solidFill>
                <a:latin typeface="微软雅黑"/>
                <a:cs typeface="微软雅黑"/>
              </a:rPr>
              <a:t>片区教研促进园际间的交</a:t>
            </a:r>
            <a:endParaRPr sz="5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115469" y="2669543"/>
            <a:ext cx="27686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400" b="1" spc="-15">
                <a:solidFill>
                  <a:srgbClr val="4B350C"/>
                </a:solidFill>
                <a:latin typeface="微软雅黑"/>
                <a:cs typeface="微软雅黑"/>
              </a:rPr>
              <a:t>流与沟通</a:t>
            </a:r>
            <a:endParaRPr sz="54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319087" y="544512"/>
            <a:ext cx="1162050" cy="1017905"/>
            <a:chOff x="319087" y="544512"/>
            <a:chExt cx="1162050" cy="1017905"/>
          </a:xfrm>
        </p:grpSpPr>
        <p:sp>
          <p:nvSpPr>
            <p:cNvPr id="5" name="object 5"/>
            <p:cNvSpPr/>
            <p:nvPr/>
          </p:nvSpPr>
          <p:spPr>
            <a:xfrm>
              <a:off x="323851" y="549275"/>
              <a:ext cx="1152525" cy="1008380"/>
            </a:xfrm>
            <a:custGeom>
              <a:rect l="l" t="t" r="r" b="b"/>
              <a:pathLst>
                <a:path w="1152525" h="1008380">
                  <a:moveTo>
                    <a:pt x="919977" y="576363"/>
                  </a:moveTo>
                  <a:lnTo>
                    <a:pt x="919977" y="431698"/>
                  </a:lnTo>
                  <a:lnTo>
                    <a:pt x="1152523" y="504031"/>
                  </a:lnTo>
                  <a:lnTo>
                    <a:pt x="919977" y="576363"/>
                  </a:lnTo>
                  <a:close/>
                </a:path>
                <a:path w="1152525" h="1008380">
                  <a:moveTo>
                    <a:pt x="658960" y="203397"/>
                  </a:moveTo>
                  <a:lnTo>
                    <a:pt x="493562" y="203397"/>
                  </a:lnTo>
                  <a:lnTo>
                    <a:pt x="576261" y="0"/>
                  </a:lnTo>
                  <a:lnTo>
                    <a:pt x="658960" y="203397"/>
                  </a:lnTo>
                  <a:close/>
                </a:path>
                <a:path w="1152525" h="1008380">
                  <a:moveTo>
                    <a:pt x="274750" y="342605"/>
                  </a:moveTo>
                  <a:lnTo>
                    <a:pt x="168768" y="147615"/>
                  </a:lnTo>
                  <a:lnTo>
                    <a:pt x="391702" y="240312"/>
                  </a:lnTo>
                  <a:lnTo>
                    <a:pt x="274750" y="342605"/>
                  </a:lnTo>
                  <a:close/>
                </a:path>
                <a:path w="1152525" h="1008380">
                  <a:moveTo>
                    <a:pt x="877772" y="342605"/>
                  </a:moveTo>
                  <a:lnTo>
                    <a:pt x="760820" y="240312"/>
                  </a:lnTo>
                  <a:lnTo>
                    <a:pt x="983700" y="147615"/>
                  </a:lnTo>
                  <a:lnTo>
                    <a:pt x="877772" y="342605"/>
                  </a:lnTo>
                  <a:close/>
                </a:path>
                <a:path w="1152525" h="1008380">
                  <a:moveTo>
                    <a:pt x="576261" y="756046"/>
                  </a:moveTo>
                  <a:lnTo>
                    <a:pt x="524469" y="751985"/>
                  </a:lnTo>
                  <a:lnTo>
                    <a:pt x="475722" y="740279"/>
                  </a:lnTo>
                  <a:lnTo>
                    <a:pt x="430835" y="721638"/>
                  </a:lnTo>
                  <a:lnTo>
                    <a:pt x="390621" y="696775"/>
                  </a:lnTo>
                  <a:lnTo>
                    <a:pt x="355894" y="666400"/>
                  </a:lnTo>
                  <a:lnTo>
                    <a:pt x="327468" y="631227"/>
                  </a:lnTo>
                  <a:lnTo>
                    <a:pt x="306156" y="591966"/>
                  </a:lnTo>
                  <a:lnTo>
                    <a:pt x="292772" y="549330"/>
                  </a:lnTo>
                  <a:lnTo>
                    <a:pt x="288130" y="504030"/>
                  </a:lnTo>
                  <a:lnTo>
                    <a:pt x="292772" y="458730"/>
                  </a:lnTo>
                  <a:lnTo>
                    <a:pt x="306156" y="416094"/>
                  </a:lnTo>
                  <a:lnTo>
                    <a:pt x="327468" y="376833"/>
                  </a:lnTo>
                  <a:lnTo>
                    <a:pt x="355895" y="341660"/>
                  </a:lnTo>
                  <a:lnTo>
                    <a:pt x="390622" y="311286"/>
                  </a:lnTo>
                  <a:lnTo>
                    <a:pt x="430836" y="286422"/>
                  </a:lnTo>
                  <a:lnTo>
                    <a:pt x="475723" y="267782"/>
                  </a:lnTo>
                  <a:lnTo>
                    <a:pt x="524469" y="256075"/>
                  </a:lnTo>
                  <a:lnTo>
                    <a:pt x="576260" y="252015"/>
                  </a:lnTo>
                  <a:lnTo>
                    <a:pt x="628053" y="256075"/>
                  </a:lnTo>
                  <a:lnTo>
                    <a:pt x="676799" y="267782"/>
                  </a:lnTo>
                  <a:lnTo>
                    <a:pt x="721686" y="286422"/>
                  </a:lnTo>
                  <a:lnTo>
                    <a:pt x="761900" y="311286"/>
                  </a:lnTo>
                  <a:lnTo>
                    <a:pt x="796627" y="341660"/>
                  </a:lnTo>
                  <a:lnTo>
                    <a:pt x="825054" y="376834"/>
                  </a:lnTo>
                  <a:lnTo>
                    <a:pt x="846366" y="416094"/>
                  </a:lnTo>
                  <a:lnTo>
                    <a:pt x="859750" y="458730"/>
                  </a:lnTo>
                  <a:lnTo>
                    <a:pt x="864392" y="504031"/>
                  </a:lnTo>
                  <a:lnTo>
                    <a:pt x="859750" y="549331"/>
                  </a:lnTo>
                  <a:lnTo>
                    <a:pt x="846365" y="591967"/>
                  </a:lnTo>
                  <a:lnTo>
                    <a:pt x="825053" y="631228"/>
                  </a:lnTo>
                  <a:lnTo>
                    <a:pt x="796627" y="666401"/>
                  </a:lnTo>
                  <a:lnTo>
                    <a:pt x="761899" y="696775"/>
                  </a:lnTo>
                  <a:lnTo>
                    <a:pt x="721685" y="721639"/>
                  </a:lnTo>
                  <a:lnTo>
                    <a:pt x="676798" y="740279"/>
                  </a:lnTo>
                  <a:lnTo>
                    <a:pt x="628051" y="751986"/>
                  </a:lnTo>
                  <a:lnTo>
                    <a:pt x="576261" y="756046"/>
                  </a:lnTo>
                  <a:close/>
                </a:path>
                <a:path w="1152525" h="1008380">
                  <a:moveTo>
                    <a:pt x="232544" y="576363"/>
                  </a:moveTo>
                  <a:lnTo>
                    <a:pt x="0" y="504031"/>
                  </a:lnTo>
                  <a:lnTo>
                    <a:pt x="232544" y="431698"/>
                  </a:lnTo>
                  <a:lnTo>
                    <a:pt x="232544" y="576363"/>
                  </a:lnTo>
                  <a:close/>
                </a:path>
                <a:path w="1152525" h="1008380">
                  <a:moveTo>
                    <a:pt x="168768" y="860399"/>
                  </a:moveTo>
                  <a:lnTo>
                    <a:pt x="274750" y="665456"/>
                  </a:lnTo>
                  <a:lnTo>
                    <a:pt x="391702" y="767749"/>
                  </a:lnTo>
                  <a:lnTo>
                    <a:pt x="168768" y="860399"/>
                  </a:lnTo>
                  <a:close/>
                </a:path>
                <a:path w="1152525" h="1008380">
                  <a:moveTo>
                    <a:pt x="983700" y="860399"/>
                  </a:moveTo>
                  <a:lnTo>
                    <a:pt x="760820" y="767749"/>
                  </a:lnTo>
                  <a:lnTo>
                    <a:pt x="877772" y="665456"/>
                  </a:lnTo>
                  <a:lnTo>
                    <a:pt x="983700" y="860399"/>
                  </a:lnTo>
                  <a:close/>
                </a:path>
                <a:path w="1152525" h="1008380">
                  <a:moveTo>
                    <a:pt x="576261" y="1008061"/>
                  </a:moveTo>
                  <a:lnTo>
                    <a:pt x="493562" y="804664"/>
                  </a:lnTo>
                  <a:lnTo>
                    <a:pt x="658960" y="804664"/>
                  </a:lnTo>
                  <a:lnTo>
                    <a:pt x="576261" y="1008061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23850" y="549275"/>
              <a:ext cx="1152525" cy="1008380"/>
            </a:xfrm>
            <a:custGeom>
              <a:rect l="l" t="t" r="r" b="b"/>
              <a:pathLst>
                <a:path w="1152525" h="1008380">
                  <a:moveTo>
                    <a:pt x="1152525" y="504031"/>
                  </a:moveTo>
                  <a:lnTo>
                    <a:pt x="919979" y="576363"/>
                  </a:lnTo>
                  <a:lnTo>
                    <a:pt x="919979" y="431698"/>
                  </a:lnTo>
                  <a:lnTo>
                    <a:pt x="1152525" y="504031"/>
                  </a:lnTo>
                  <a:close/>
                </a:path>
                <a:path w="1152525" h="1008380">
                  <a:moveTo>
                    <a:pt x="983701" y="147615"/>
                  </a:moveTo>
                  <a:lnTo>
                    <a:pt x="877773" y="342605"/>
                  </a:lnTo>
                  <a:lnTo>
                    <a:pt x="760821" y="240312"/>
                  </a:lnTo>
                  <a:lnTo>
                    <a:pt x="983701" y="147615"/>
                  </a:lnTo>
                  <a:close/>
                </a:path>
                <a:path w="1152525" h="1008380">
                  <a:moveTo>
                    <a:pt x="576262" y="0"/>
                  </a:moveTo>
                  <a:lnTo>
                    <a:pt x="658961" y="203397"/>
                  </a:lnTo>
                  <a:lnTo>
                    <a:pt x="493563" y="203397"/>
                  </a:lnTo>
                  <a:lnTo>
                    <a:pt x="576262" y="0"/>
                  </a:lnTo>
                  <a:close/>
                </a:path>
                <a:path w="1152525" h="1008380">
                  <a:moveTo>
                    <a:pt x="168770" y="147615"/>
                  </a:moveTo>
                  <a:lnTo>
                    <a:pt x="391703" y="240312"/>
                  </a:lnTo>
                  <a:lnTo>
                    <a:pt x="274751" y="342605"/>
                  </a:lnTo>
                  <a:lnTo>
                    <a:pt x="168770" y="147615"/>
                  </a:lnTo>
                  <a:close/>
                </a:path>
                <a:path w="1152525" h="1008380">
                  <a:moveTo>
                    <a:pt x="0" y="504031"/>
                  </a:moveTo>
                  <a:lnTo>
                    <a:pt x="232545" y="431698"/>
                  </a:lnTo>
                  <a:lnTo>
                    <a:pt x="232545" y="576363"/>
                  </a:lnTo>
                  <a:lnTo>
                    <a:pt x="0" y="504031"/>
                  </a:lnTo>
                  <a:close/>
                </a:path>
                <a:path w="1152525" h="1008380">
                  <a:moveTo>
                    <a:pt x="168770" y="860399"/>
                  </a:moveTo>
                  <a:lnTo>
                    <a:pt x="274751" y="665456"/>
                  </a:lnTo>
                  <a:lnTo>
                    <a:pt x="391703" y="767749"/>
                  </a:lnTo>
                  <a:lnTo>
                    <a:pt x="168770" y="860399"/>
                  </a:lnTo>
                  <a:close/>
                </a:path>
                <a:path w="1152525" h="1008380">
                  <a:moveTo>
                    <a:pt x="576262" y="1008061"/>
                  </a:moveTo>
                  <a:lnTo>
                    <a:pt x="493563" y="804664"/>
                  </a:lnTo>
                  <a:lnTo>
                    <a:pt x="658961" y="804664"/>
                  </a:lnTo>
                  <a:lnTo>
                    <a:pt x="576262" y="1008061"/>
                  </a:lnTo>
                  <a:close/>
                </a:path>
                <a:path w="1152525" h="1008380">
                  <a:moveTo>
                    <a:pt x="983701" y="860399"/>
                  </a:moveTo>
                  <a:lnTo>
                    <a:pt x="760821" y="767749"/>
                  </a:lnTo>
                  <a:lnTo>
                    <a:pt x="877773" y="665456"/>
                  </a:lnTo>
                  <a:lnTo>
                    <a:pt x="983701" y="860399"/>
                  </a:lnTo>
                  <a:close/>
                </a:path>
                <a:path w="1152525" h="1008380">
                  <a:moveTo>
                    <a:pt x="288131" y="504031"/>
                  </a:moveTo>
                  <a:lnTo>
                    <a:pt x="292773" y="458730"/>
                  </a:lnTo>
                  <a:lnTo>
                    <a:pt x="306157" y="416094"/>
                  </a:lnTo>
                  <a:lnTo>
                    <a:pt x="327469" y="376834"/>
                  </a:lnTo>
                  <a:lnTo>
                    <a:pt x="355895" y="341660"/>
                  </a:lnTo>
                  <a:lnTo>
                    <a:pt x="390622" y="311286"/>
                  </a:lnTo>
                  <a:lnTo>
                    <a:pt x="430836" y="286422"/>
                  </a:lnTo>
                  <a:lnTo>
                    <a:pt x="475723" y="267782"/>
                  </a:lnTo>
                  <a:lnTo>
                    <a:pt x="524470" y="256075"/>
                  </a:lnTo>
                  <a:lnTo>
                    <a:pt x="576262" y="252015"/>
                  </a:lnTo>
                  <a:lnTo>
                    <a:pt x="628054" y="256075"/>
                  </a:lnTo>
                  <a:lnTo>
                    <a:pt x="676800" y="267782"/>
                  </a:lnTo>
                  <a:lnTo>
                    <a:pt x="721687" y="286422"/>
                  </a:lnTo>
                  <a:lnTo>
                    <a:pt x="761901" y="311286"/>
                  </a:lnTo>
                  <a:lnTo>
                    <a:pt x="796628" y="341660"/>
                  </a:lnTo>
                  <a:lnTo>
                    <a:pt x="825055" y="376833"/>
                  </a:lnTo>
                  <a:lnTo>
                    <a:pt x="846367" y="416094"/>
                  </a:lnTo>
                  <a:lnTo>
                    <a:pt x="859751" y="458730"/>
                  </a:lnTo>
                  <a:lnTo>
                    <a:pt x="864393" y="504030"/>
                  </a:lnTo>
                  <a:lnTo>
                    <a:pt x="859751" y="549330"/>
                  </a:lnTo>
                  <a:lnTo>
                    <a:pt x="846367" y="591966"/>
                  </a:lnTo>
                  <a:lnTo>
                    <a:pt x="825055" y="631227"/>
                  </a:lnTo>
                  <a:lnTo>
                    <a:pt x="796629" y="666400"/>
                  </a:lnTo>
                  <a:lnTo>
                    <a:pt x="761902" y="696775"/>
                  </a:lnTo>
                  <a:lnTo>
                    <a:pt x="721688" y="721638"/>
                  </a:lnTo>
                  <a:lnTo>
                    <a:pt x="676801" y="740279"/>
                  </a:lnTo>
                  <a:lnTo>
                    <a:pt x="628054" y="751985"/>
                  </a:lnTo>
                  <a:lnTo>
                    <a:pt x="576262" y="756046"/>
                  </a:lnTo>
                  <a:lnTo>
                    <a:pt x="524471" y="751986"/>
                  </a:lnTo>
                  <a:lnTo>
                    <a:pt x="475724" y="740279"/>
                  </a:lnTo>
                  <a:lnTo>
                    <a:pt x="430837" y="721639"/>
                  </a:lnTo>
                  <a:lnTo>
                    <a:pt x="390623" y="696775"/>
                  </a:lnTo>
                  <a:lnTo>
                    <a:pt x="355896" y="666401"/>
                  </a:lnTo>
                  <a:lnTo>
                    <a:pt x="327469" y="631228"/>
                  </a:lnTo>
                  <a:lnTo>
                    <a:pt x="306157" y="591967"/>
                  </a:lnTo>
                  <a:lnTo>
                    <a:pt x="292773" y="549331"/>
                  </a:lnTo>
                  <a:lnTo>
                    <a:pt x="288131" y="504031"/>
                  </a:lnTo>
                  <a:close/>
                </a:path>
              </a:pathLst>
            </a:custGeom>
            <a:ln w="9525">
              <a:solidFill>
                <a:srgbClr val="FFFF99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1</a:t>
            </a:fld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82625" y="1339850"/>
            <a:ext cx="1818005" cy="485775"/>
          </a:xfrm>
          <a:prstGeom prst="rect">
            <a:avLst/>
          </a:prstGeom>
          <a:solidFill>
            <a:srgbClr val="FFFF99"/>
          </a:solidFill>
          <a:ln w="28575">
            <a:solidFill>
              <a:srgbClr val="6600CC"/>
            </a:solidFill>
          </a:ln>
        </p:spPr>
        <p:txBody>
          <a:bodyPr vert="horz" wrap="square" lIns="0" tIns="33655" rIns="0" bIns="0" rtlCol="0">
            <a:spAutoFit/>
          </a:bodyPr>
          <a:lstStyle/>
          <a:p>
            <a:pPr marL="205104">
              <a:lnSpc>
                <a:spcPct val="100000"/>
              </a:lnSpc>
              <a:spcBef>
                <a:spcPts val="265"/>
              </a:spcBef>
            </a:pPr>
            <a:r>
              <a:rPr sz="2400" b="1">
                <a:solidFill>
                  <a:srgbClr val="009900"/>
                </a:solidFill>
                <a:latin typeface="微软雅黑"/>
                <a:cs typeface="微软雅黑"/>
              </a:rPr>
              <a:t>分享时刻</a:t>
            </a:r>
            <a:r>
              <a:rPr sz="2400" b="1" spc="-50">
                <a:solidFill>
                  <a:srgbClr val="009900"/>
                </a:solidFill>
                <a:latin typeface="微软雅黑"/>
                <a:cs typeface="微软雅黑"/>
              </a:rPr>
              <a:t>1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2</a:t>
            </a:fld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697989" y="2506112"/>
            <a:ext cx="408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u="heavy" spc="-10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微软雅黑"/>
                <a:cs typeface="微软雅黑"/>
              </a:rPr>
              <a:t>你是一颗什么树？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210878" y="3587199"/>
            <a:ext cx="4546600" cy="1832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u="heavy" spc="-10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微软雅黑"/>
                <a:cs typeface="微软雅黑"/>
              </a:rPr>
              <a:t>有一种失败叫瞎忙</a:t>
            </a:r>
            <a:endParaRPr sz="4000">
              <a:latin typeface="微软雅黑"/>
              <a:cs typeface="微软雅黑"/>
            </a:endParaRPr>
          </a:p>
          <a:p>
            <a:pPr marL="863600" algn="ctr">
              <a:lnSpc>
                <a:spcPct val="100000"/>
              </a:lnSpc>
              <a:spcBef>
                <a:spcPts val="3669"/>
              </a:spcBef>
            </a:pPr>
            <a:r>
              <a:rPr sz="4800" b="1" u="heavy" spc="-10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微软雅黑"/>
                <a:cs typeface="微软雅黑"/>
              </a:rPr>
              <a:t>一壶水的智慧</a:t>
            </a:r>
            <a:endParaRPr sz="4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06126" y="775056"/>
            <a:ext cx="5511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10">
                <a:latin typeface="微软雅黑"/>
                <a:cs typeface="微软雅黑"/>
              </a:rPr>
              <a:t>湖北省教研活动简介</a:t>
            </a:r>
            <a:endParaRPr sz="4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3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689928" y="1515682"/>
            <a:ext cx="8069580" cy="432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36880" indent="-424815">
              <a:lnSpc>
                <a:spcPct val="100000"/>
              </a:lnSpc>
              <a:spcBef>
                <a:spcPts val="100"/>
              </a:spcBef>
              <a:buSzPct val="97500"/>
              <a:buFont typeface="Arial"/>
              <a:buAutoNum type="arabicPeriod"/>
              <a:tabLst>
                <a:tab pos="437515"/>
              </a:tabLst>
            </a:pPr>
            <a:r>
              <a:rPr sz="4000" b="1">
                <a:latin typeface="Microsoft JhengHei"/>
                <a:cs typeface="Microsoft JhengHei"/>
              </a:rPr>
              <a:t>领头羊</a:t>
            </a:r>
            <a:r>
              <a:rPr sz="4000" b="1">
                <a:latin typeface="Arial"/>
                <a:cs typeface="Arial"/>
              </a:rPr>
              <a:t>——</a:t>
            </a:r>
            <a:r>
              <a:rPr sz="4000" b="1" u="heavy" spc="-20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Microsoft JhengHei"/>
                <a:cs typeface="Microsoft JhengHei"/>
              </a:rPr>
              <a:t>伍香平</a:t>
            </a:r>
            <a:endParaRPr sz="4000">
              <a:latin typeface="Microsoft JhengHei"/>
              <a:cs typeface="Microsoft JhengHei"/>
            </a:endParaRPr>
          </a:p>
          <a:p>
            <a:pPr marL="436880" indent="-424815">
              <a:lnSpc>
                <a:spcPct val="100000"/>
              </a:lnSpc>
              <a:buSzPct val="97500"/>
              <a:buFont typeface="Arial"/>
              <a:buAutoNum type="arabicPeriod"/>
              <a:tabLst>
                <a:tab pos="437515"/>
              </a:tabLst>
            </a:pPr>
            <a:r>
              <a:rPr sz="4000" b="1">
                <a:latin typeface="Microsoft JhengHei"/>
                <a:cs typeface="Microsoft JhengHei"/>
              </a:rPr>
              <a:t>共享平台</a:t>
            </a:r>
            <a:r>
              <a:rPr sz="4000" b="1">
                <a:latin typeface="Arial"/>
                <a:cs typeface="Arial"/>
              </a:rPr>
              <a:t>——</a:t>
            </a:r>
            <a:r>
              <a:rPr sz="4000" b="1">
                <a:latin typeface="Microsoft JhengHei"/>
                <a:cs typeface="Microsoft JhengHei"/>
              </a:rPr>
              <a:t>论坛</a:t>
            </a:r>
            <a:r>
              <a:rPr sz="4000" b="1">
                <a:latin typeface="Arial"/>
                <a:cs typeface="Arial"/>
              </a:rPr>
              <a:t>“</a:t>
            </a:r>
            <a:r>
              <a:rPr sz="4000" b="1" u="heavy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Microsoft JhengHei"/>
                <a:cs typeface="Microsoft JhengHei"/>
              </a:rPr>
              <a:t>瓶子里的船</a:t>
            </a:r>
            <a:r>
              <a:rPr sz="4000" b="1">
                <a:latin typeface="Arial"/>
                <a:cs typeface="Arial"/>
              </a:rPr>
              <a:t>”</a:t>
            </a:r>
            <a:r>
              <a:rPr sz="4000" b="1" spc="-50">
                <a:latin typeface="Microsoft JhengHei"/>
                <a:cs typeface="Microsoft JhengHei"/>
              </a:rPr>
              <a:t>、</a:t>
            </a:r>
            <a:endParaRPr sz="4000">
              <a:latin typeface="Microsoft JhengHei"/>
              <a:cs typeface="Microsoft JhengHei"/>
            </a:endParaRPr>
          </a:p>
          <a:p>
            <a:pPr marL="12700" marR="32384" indent="3669029">
              <a:lnSpc>
                <a:spcPct val="100000"/>
              </a:lnSpc>
            </a:pPr>
            <a:r>
              <a:rPr sz="4000" b="1" spc="-10">
                <a:latin typeface="Arial"/>
                <a:cs typeface="Arial"/>
              </a:rPr>
              <a:t>QQ</a:t>
            </a:r>
            <a:r>
              <a:rPr sz="4000" b="1" spc="-10">
                <a:latin typeface="Microsoft JhengHei"/>
                <a:cs typeface="Microsoft JhengHei"/>
              </a:rPr>
              <a:t>幼教群、讨论组</a:t>
            </a:r>
            <a:r>
              <a:rPr sz="4000" b="1" spc="-50">
                <a:latin typeface="Microsoft JhengHei"/>
                <a:cs typeface="Microsoft JhengHei"/>
              </a:rPr>
              <a:t> </a:t>
            </a:r>
            <a:r>
              <a:rPr sz="4000" b="1" spc="-10">
                <a:latin typeface="Arial"/>
                <a:cs typeface="Arial"/>
              </a:rPr>
              <a:t>3.</a:t>
            </a:r>
            <a:r>
              <a:rPr sz="4000" b="1">
                <a:latin typeface="Microsoft JhengHei"/>
                <a:cs typeface="Microsoft JhengHei"/>
              </a:rPr>
              <a:t>常规教研活动</a:t>
            </a:r>
            <a:r>
              <a:rPr sz="4000" b="1">
                <a:latin typeface="Arial"/>
                <a:cs typeface="Arial"/>
              </a:rPr>
              <a:t>——</a:t>
            </a:r>
            <a:r>
              <a:rPr sz="4000" b="1" u="heavy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Microsoft JhengHei"/>
                <a:cs typeface="Microsoft JhengHei"/>
              </a:rPr>
              <a:t>优质课竞赛</a:t>
            </a:r>
            <a:r>
              <a:rPr sz="4000" b="1" spc="-50">
                <a:latin typeface="Microsoft JhengHei"/>
                <a:cs typeface="Microsoft JhengHei"/>
              </a:rPr>
              <a:t>、</a:t>
            </a:r>
            <a:endParaRPr sz="4000">
              <a:latin typeface="Microsoft JhengHei"/>
              <a:cs typeface="Microsoft JhengHei"/>
            </a:endParaRPr>
          </a:p>
          <a:p>
            <a:pPr marL="12700" marR="428625">
              <a:lnSpc>
                <a:spcPct val="100000"/>
              </a:lnSpc>
              <a:spcBef>
                <a:spcPts val="235"/>
              </a:spcBef>
            </a:pPr>
            <a:r>
              <a:rPr sz="4000" b="1" u="heavy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Microsoft JhengHei"/>
                <a:cs typeface="Microsoft JhengHei"/>
              </a:rPr>
              <a:t>教师技能大赛</a:t>
            </a:r>
            <a:r>
              <a:rPr sz="4000" b="1">
                <a:latin typeface="Microsoft JhengHei"/>
                <a:cs typeface="Microsoft JhengHei"/>
              </a:rPr>
              <a:t>、</a:t>
            </a:r>
            <a:r>
              <a:rPr sz="4000" b="1" u="heavy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Microsoft JhengHei"/>
                <a:cs typeface="Microsoft JhengHei"/>
              </a:rPr>
              <a:t>幼儿园园长论坛</a:t>
            </a:r>
            <a:r>
              <a:rPr sz="4000" b="1" spc="-50">
                <a:latin typeface="Microsoft JhengHei"/>
                <a:cs typeface="Microsoft JhengHei"/>
              </a:rPr>
              <a:t>、</a:t>
            </a:r>
            <a:r>
              <a:rPr sz="4000" b="1" spc="-5">
                <a:latin typeface="Microsoft JhengHei"/>
                <a:cs typeface="Microsoft JhengHei"/>
              </a:rPr>
              <a:t>幼儿教师论文、教学反思、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4000" b="1" spc="-10">
                <a:latin typeface="Microsoft JhengHei"/>
                <a:cs typeface="Microsoft JhengHei"/>
              </a:rPr>
              <a:t>活动设计评比</a:t>
            </a:r>
            <a:endParaRPr sz="4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23315" y="1172921"/>
            <a:ext cx="7340600" cy="441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224280" algn="just">
              <a:lnSpc>
                <a:spcPct val="150000"/>
              </a:lnSpc>
              <a:spcBef>
                <a:spcPts val="100"/>
              </a:spcBef>
            </a:pPr>
            <a:r>
              <a:rPr sz="4800" b="1" spc="-5">
                <a:latin typeface="微软雅黑"/>
                <a:cs typeface="微软雅黑"/>
              </a:rPr>
              <a:t>一、为什么做片区教研二、如何组织片区教研</a:t>
            </a:r>
            <a:r>
              <a:rPr sz="4800" b="1" spc="-10">
                <a:latin typeface="微软雅黑"/>
                <a:cs typeface="微软雅黑"/>
              </a:rPr>
              <a:t>三、片区教研的实施</a:t>
            </a:r>
            <a:endParaRPr sz="4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880"/>
              </a:spcBef>
            </a:pPr>
            <a:r>
              <a:rPr sz="4800" b="1" spc="-5">
                <a:latin typeface="微软雅黑"/>
                <a:cs typeface="微软雅黑"/>
              </a:rPr>
              <a:t>四、片区教研的过程及效果</a:t>
            </a:r>
            <a:endParaRPr sz="48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63549" y="471487"/>
            <a:ext cx="1162050" cy="1019175"/>
            <a:chOff x="463549" y="471487"/>
            <a:chExt cx="1162050" cy="1019175"/>
          </a:xfrm>
        </p:grpSpPr>
        <p:sp>
          <p:nvSpPr>
            <p:cNvPr id="4" name="object 4"/>
            <p:cNvSpPr/>
            <p:nvPr/>
          </p:nvSpPr>
          <p:spPr>
            <a:xfrm>
              <a:off x="468312" y="476250"/>
              <a:ext cx="1152525" cy="1009650"/>
            </a:xfrm>
            <a:custGeom>
              <a:rect l="l" t="t" r="r" b="b"/>
              <a:pathLst>
                <a:path w="1152525" h="1009650">
                  <a:moveTo>
                    <a:pt x="576263" y="1009649"/>
                  </a:moveTo>
                  <a:lnTo>
                    <a:pt x="526540" y="1007796"/>
                  </a:lnTo>
                  <a:lnTo>
                    <a:pt x="477992" y="1002338"/>
                  </a:lnTo>
                  <a:lnTo>
                    <a:pt x="430792" y="993427"/>
                  </a:lnTo>
                  <a:lnTo>
                    <a:pt x="385112" y="981213"/>
                  </a:lnTo>
                  <a:lnTo>
                    <a:pt x="341126" y="965849"/>
                  </a:lnTo>
                  <a:lnTo>
                    <a:pt x="299006" y="947487"/>
                  </a:lnTo>
                  <a:lnTo>
                    <a:pt x="258926" y="926277"/>
                  </a:lnTo>
                  <a:lnTo>
                    <a:pt x="221058" y="902371"/>
                  </a:lnTo>
                  <a:lnTo>
                    <a:pt x="185575" y="875921"/>
                  </a:lnTo>
                  <a:lnTo>
                    <a:pt x="152651" y="847078"/>
                  </a:lnTo>
                  <a:lnTo>
                    <a:pt x="122458" y="815994"/>
                  </a:lnTo>
                  <a:lnTo>
                    <a:pt x="95169" y="782820"/>
                  </a:lnTo>
                  <a:lnTo>
                    <a:pt x="70958" y="747709"/>
                  </a:lnTo>
                  <a:lnTo>
                    <a:pt x="49997" y="710810"/>
                  </a:lnTo>
                  <a:lnTo>
                    <a:pt x="32459" y="672277"/>
                  </a:lnTo>
                  <a:lnTo>
                    <a:pt x="18517" y="632260"/>
                  </a:lnTo>
                  <a:lnTo>
                    <a:pt x="8345" y="590911"/>
                  </a:lnTo>
                  <a:lnTo>
                    <a:pt x="2115" y="548382"/>
                  </a:lnTo>
                  <a:lnTo>
                    <a:pt x="0" y="504824"/>
                  </a:lnTo>
                  <a:lnTo>
                    <a:pt x="2115" y="461266"/>
                  </a:lnTo>
                  <a:lnTo>
                    <a:pt x="8345" y="418736"/>
                  </a:lnTo>
                  <a:lnTo>
                    <a:pt x="18518" y="377387"/>
                  </a:lnTo>
                  <a:lnTo>
                    <a:pt x="32460" y="337371"/>
                  </a:lnTo>
                  <a:lnTo>
                    <a:pt x="49997" y="298837"/>
                  </a:lnTo>
                  <a:lnTo>
                    <a:pt x="70959" y="261939"/>
                  </a:lnTo>
                  <a:lnTo>
                    <a:pt x="95170" y="226827"/>
                  </a:lnTo>
                  <a:lnTo>
                    <a:pt x="122459" y="193654"/>
                  </a:lnTo>
                  <a:lnTo>
                    <a:pt x="152652" y="162570"/>
                  </a:lnTo>
                  <a:lnTo>
                    <a:pt x="185576" y="133727"/>
                  </a:lnTo>
                  <a:lnTo>
                    <a:pt x="221059" y="107277"/>
                  </a:lnTo>
                  <a:lnTo>
                    <a:pt x="258927" y="83372"/>
                  </a:lnTo>
                  <a:lnTo>
                    <a:pt x="299007" y="62162"/>
                  </a:lnTo>
                  <a:lnTo>
                    <a:pt x="341127" y="43799"/>
                  </a:lnTo>
                  <a:lnTo>
                    <a:pt x="385113" y="28435"/>
                  </a:lnTo>
                  <a:lnTo>
                    <a:pt x="430793" y="16222"/>
                  </a:lnTo>
                  <a:lnTo>
                    <a:pt x="477993" y="7310"/>
                  </a:lnTo>
                  <a:lnTo>
                    <a:pt x="526541" y="1852"/>
                  </a:lnTo>
                  <a:lnTo>
                    <a:pt x="576262" y="0"/>
                  </a:lnTo>
                  <a:lnTo>
                    <a:pt x="625984" y="1853"/>
                  </a:lnTo>
                  <a:lnTo>
                    <a:pt x="674532" y="7311"/>
                  </a:lnTo>
                  <a:lnTo>
                    <a:pt x="721732" y="16222"/>
                  </a:lnTo>
                  <a:lnTo>
                    <a:pt x="767412" y="28435"/>
                  </a:lnTo>
                  <a:lnTo>
                    <a:pt x="811398" y="43799"/>
                  </a:lnTo>
                  <a:lnTo>
                    <a:pt x="853518" y="62162"/>
                  </a:lnTo>
                  <a:lnTo>
                    <a:pt x="893598" y="83372"/>
                  </a:lnTo>
                  <a:lnTo>
                    <a:pt x="931466" y="107278"/>
                  </a:lnTo>
                  <a:lnTo>
                    <a:pt x="966949" y="133728"/>
                  </a:lnTo>
                  <a:lnTo>
                    <a:pt x="999873" y="162571"/>
                  </a:lnTo>
                  <a:lnTo>
                    <a:pt x="1030066" y="193654"/>
                  </a:lnTo>
                  <a:lnTo>
                    <a:pt x="1057354" y="226828"/>
                  </a:lnTo>
                  <a:lnTo>
                    <a:pt x="1081566" y="261940"/>
                  </a:lnTo>
                  <a:lnTo>
                    <a:pt x="1102527" y="298838"/>
                  </a:lnTo>
                  <a:lnTo>
                    <a:pt x="1120065" y="337372"/>
                  </a:lnTo>
                  <a:lnTo>
                    <a:pt x="1134006" y="377388"/>
                  </a:lnTo>
                  <a:lnTo>
                    <a:pt x="1144179" y="418737"/>
                  </a:lnTo>
                  <a:lnTo>
                    <a:pt x="1150409" y="461267"/>
                  </a:lnTo>
                  <a:lnTo>
                    <a:pt x="1152524" y="504826"/>
                  </a:lnTo>
                  <a:lnTo>
                    <a:pt x="1150409" y="548384"/>
                  </a:lnTo>
                  <a:lnTo>
                    <a:pt x="1144178" y="590913"/>
                  </a:lnTo>
                  <a:lnTo>
                    <a:pt x="1134006" y="632262"/>
                  </a:lnTo>
                  <a:lnTo>
                    <a:pt x="1120064" y="672279"/>
                  </a:lnTo>
                  <a:lnTo>
                    <a:pt x="1102526" y="710812"/>
                  </a:lnTo>
                  <a:lnTo>
                    <a:pt x="1081565" y="747710"/>
                  </a:lnTo>
                  <a:lnTo>
                    <a:pt x="1057353" y="782822"/>
                  </a:lnTo>
                  <a:lnTo>
                    <a:pt x="1030065" y="815995"/>
                  </a:lnTo>
                  <a:lnTo>
                    <a:pt x="999872" y="847079"/>
                  </a:lnTo>
                  <a:lnTo>
                    <a:pt x="966947" y="875922"/>
                  </a:lnTo>
                  <a:lnTo>
                    <a:pt x="931465" y="902372"/>
                  </a:lnTo>
                  <a:lnTo>
                    <a:pt x="893597" y="926278"/>
                  </a:lnTo>
                  <a:lnTo>
                    <a:pt x="853516" y="947488"/>
                  </a:lnTo>
                  <a:lnTo>
                    <a:pt x="811396" y="965850"/>
                  </a:lnTo>
                  <a:lnTo>
                    <a:pt x="767410" y="981214"/>
                  </a:lnTo>
                  <a:lnTo>
                    <a:pt x="721730" y="993427"/>
                  </a:lnTo>
                  <a:lnTo>
                    <a:pt x="674530" y="1002339"/>
                  </a:lnTo>
                  <a:lnTo>
                    <a:pt x="625981" y="1007796"/>
                  </a:lnTo>
                  <a:lnTo>
                    <a:pt x="576263" y="1009649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799929" y="777509"/>
              <a:ext cx="489584" cy="105410"/>
            </a:xfrm>
            <a:custGeom>
              <a:rect l="l" t="t" r="r" b="b"/>
              <a:pathLst>
                <a:path w="489584" h="105409">
                  <a:moveTo>
                    <a:pt x="60027" y="105171"/>
                  </a:moveTo>
                  <a:lnTo>
                    <a:pt x="36661" y="101039"/>
                  </a:lnTo>
                  <a:lnTo>
                    <a:pt x="17581" y="89769"/>
                  </a:lnTo>
                  <a:lnTo>
                    <a:pt x="4717" y="73054"/>
                  </a:lnTo>
                  <a:lnTo>
                    <a:pt x="0" y="52585"/>
                  </a:lnTo>
                  <a:lnTo>
                    <a:pt x="4717" y="32117"/>
                  </a:lnTo>
                  <a:lnTo>
                    <a:pt x="17581" y="15402"/>
                  </a:lnTo>
                  <a:lnTo>
                    <a:pt x="36662" y="4132"/>
                  </a:lnTo>
                  <a:lnTo>
                    <a:pt x="60027" y="0"/>
                  </a:lnTo>
                  <a:lnTo>
                    <a:pt x="83392" y="4132"/>
                  </a:lnTo>
                  <a:lnTo>
                    <a:pt x="102473" y="15402"/>
                  </a:lnTo>
                  <a:lnTo>
                    <a:pt x="115337" y="32117"/>
                  </a:lnTo>
                  <a:lnTo>
                    <a:pt x="120054" y="52585"/>
                  </a:lnTo>
                  <a:lnTo>
                    <a:pt x="115337" y="73054"/>
                  </a:lnTo>
                  <a:lnTo>
                    <a:pt x="102472" y="89769"/>
                  </a:lnTo>
                  <a:lnTo>
                    <a:pt x="83392" y="101039"/>
                  </a:lnTo>
                  <a:lnTo>
                    <a:pt x="60027" y="105171"/>
                  </a:lnTo>
                  <a:close/>
                </a:path>
                <a:path w="489584" h="105409">
                  <a:moveTo>
                    <a:pt x="429262" y="105171"/>
                  </a:moveTo>
                  <a:lnTo>
                    <a:pt x="405896" y="101039"/>
                  </a:lnTo>
                  <a:lnTo>
                    <a:pt x="386816" y="89769"/>
                  </a:lnTo>
                  <a:lnTo>
                    <a:pt x="373952" y="73054"/>
                  </a:lnTo>
                  <a:lnTo>
                    <a:pt x="369234" y="52585"/>
                  </a:lnTo>
                  <a:lnTo>
                    <a:pt x="373952" y="32117"/>
                  </a:lnTo>
                  <a:lnTo>
                    <a:pt x="386816" y="15402"/>
                  </a:lnTo>
                  <a:lnTo>
                    <a:pt x="405897" y="4132"/>
                  </a:lnTo>
                  <a:lnTo>
                    <a:pt x="429262" y="0"/>
                  </a:lnTo>
                  <a:lnTo>
                    <a:pt x="452627" y="4132"/>
                  </a:lnTo>
                  <a:lnTo>
                    <a:pt x="471707" y="15402"/>
                  </a:lnTo>
                  <a:lnTo>
                    <a:pt x="484572" y="32117"/>
                  </a:lnTo>
                  <a:lnTo>
                    <a:pt x="489289" y="52585"/>
                  </a:lnTo>
                  <a:lnTo>
                    <a:pt x="484572" y="73054"/>
                  </a:lnTo>
                  <a:lnTo>
                    <a:pt x="471707" y="89769"/>
                  </a:lnTo>
                  <a:lnTo>
                    <a:pt x="452627" y="101039"/>
                  </a:lnTo>
                  <a:lnTo>
                    <a:pt x="429262" y="105171"/>
                  </a:lnTo>
                  <a:close/>
                </a:path>
              </a:pathLst>
            </a:custGeom>
            <a:solidFill>
              <a:srgbClr val="CCCC7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95167" y="772746"/>
              <a:ext cx="129579" cy="11469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64401" y="772746"/>
              <a:ext cx="129579" cy="114696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68311" y="476250"/>
              <a:ext cx="1152525" cy="1009650"/>
            </a:xfrm>
            <a:custGeom>
              <a:rect l="l" t="t" r="r" b="b"/>
              <a:pathLst>
                <a:path w="1152525" h="1009650">
                  <a:moveTo>
                    <a:pt x="263924" y="724982"/>
                  </a:moveTo>
                  <a:lnTo>
                    <a:pt x="308540" y="749910"/>
                  </a:lnTo>
                  <a:lnTo>
                    <a:pt x="353149" y="771002"/>
                  </a:lnTo>
                  <a:lnTo>
                    <a:pt x="397750" y="788260"/>
                  </a:lnTo>
                  <a:lnTo>
                    <a:pt x="442343" y="801682"/>
                  </a:lnTo>
                  <a:lnTo>
                    <a:pt x="486930" y="811270"/>
                  </a:lnTo>
                  <a:lnTo>
                    <a:pt x="531508" y="817023"/>
                  </a:lnTo>
                  <a:lnTo>
                    <a:pt x="576080" y="818940"/>
                  </a:lnTo>
                  <a:lnTo>
                    <a:pt x="620644" y="817023"/>
                  </a:lnTo>
                  <a:lnTo>
                    <a:pt x="665200" y="811270"/>
                  </a:lnTo>
                  <a:lnTo>
                    <a:pt x="709749" y="801682"/>
                  </a:lnTo>
                  <a:lnTo>
                    <a:pt x="754291" y="788260"/>
                  </a:lnTo>
                  <a:lnTo>
                    <a:pt x="798825" y="771002"/>
                  </a:lnTo>
                  <a:lnTo>
                    <a:pt x="843351" y="749910"/>
                  </a:lnTo>
                  <a:lnTo>
                    <a:pt x="887871" y="724982"/>
                  </a:lnTo>
                </a:path>
                <a:path w="1152525" h="1009650">
                  <a:moveTo>
                    <a:pt x="0" y="504825"/>
                  </a:moveTo>
                  <a:lnTo>
                    <a:pt x="2115" y="461267"/>
                  </a:lnTo>
                  <a:lnTo>
                    <a:pt x="8345" y="418737"/>
                  </a:lnTo>
                  <a:lnTo>
                    <a:pt x="18517" y="377388"/>
                  </a:lnTo>
                  <a:lnTo>
                    <a:pt x="32459" y="337372"/>
                  </a:lnTo>
                  <a:lnTo>
                    <a:pt x="49997" y="298838"/>
                  </a:lnTo>
                  <a:lnTo>
                    <a:pt x="70958" y="261940"/>
                  </a:lnTo>
                  <a:lnTo>
                    <a:pt x="95169" y="226828"/>
                  </a:lnTo>
                  <a:lnTo>
                    <a:pt x="122458" y="193654"/>
                  </a:lnTo>
                  <a:lnTo>
                    <a:pt x="152651" y="162571"/>
                  </a:lnTo>
                  <a:lnTo>
                    <a:pt x="185575" y="133728"/>
                  </a:lnTo>
                  <a:lnTo>
                    <a:pt x="221058" y="107278"/>
                  </a:lnTo>
                  <a:lnTo>
                    <a:pt x="258926" y="83372"/>
                  </a:lnTo>
                  <a:lnTo>
                    <a:pt x="299006" y="62162"/>
                  </a:lnTo>
                  <a:lnTo>
                    <a:pt x="341126" y="43799"/>
                  </a:lnTo>
                  <a:lnTo>
                    <a:pt x="385112" y="28435"/>
                  </a:lnTo>
                  <a:lnTo>
                    <a:pt x="430792" y="16222"/>
                  </a:lnTo>
                  <a:lnTo>
                    <a:pt x="477992" y="7311"/>
                  </a:lnTo>
                  <a:lnTo>
                    <a:pt x="526539" y="1853"/>
                  </a:lnTo>
                  <a:lnTo>
                    <a:pt x="576262" y="0"/>
                  </a:lnTo>
                  <a:lnTo>
                    <a:pt x="625984" y="1852"/>
                  </a:lnTo>
                  <a:lnTo>
                    <a:pt x="674531" y="7310"/>
                  </a:lnTo>
                  <a:lnTo>
                    <a:pt x="721731" y="16222"/>
                  </a:lnTo>
                  <a:lnTo>
                    <a:pt x="767411" y="28435"/>
                  </a:lnTo>
                  <a:lnTo>
                    <a:pt x="811397" y="43799"/>
                  </a:lnTo>
                  <a:lnTo>
                    <a:pt x="853517" y="62162"/>
                  </a:lnTo>
                  <a:lnTo>
                    <a:pt x="893597" y="83372"/>
                  </a:lnTo>
                  <a:lnTo>
                    <a:pt x="931465" y="107277"/>
                  </a:lnTo>
                  <a:lnTo>
                    <a:pt x="966948" y="133727"/>
                  </a:lnTo>
                  <a:lnTo>
                    <a:pt x="999872" y="162570"/>
                  </a:lnTo>
                  <a:lnTo>
                    <a:pt x="1030065" y="193654"/>
                  </a:lnTo>
                  <a:lnTo>
                    <a:pt x="1057354" y="226827"/>
                  </a:lnTo>
                  <a:lnTo>
                    <a:pt x="1081565" y="261939"/>
                  </a:lnTo>
                  <a:lnTo>
                    <a:pt x="1102526" y="298837"/>
                  </a:lnTo>
                  <a:lnTo>
                    <a:pt x="1120064" y="337371"/>
                  </a:lnTo>
                  <a:lnTo>
                    <a:pt x="1134006" y="377387"/>
                  </a:lnTo>
                  <a:lnTo>
                    <a:pt x="1144179" y="418736"/>
                  </a:lnTo>
                  <a:lnTo>
                    <a:pt x="1150409" y="461266"/>
                  </a:lnTo>
                  <a:lnTo>
                    <a:pt x="1152524" y="504824"/>
                  </a:lnTo>
                  <a:lnTo>
                    <a:pt x="1150409" y="548382"/>
                  </a:lnTo>
                  <a:lnTo>
                    <a:pt x="1144179" y="590911"/>
                  </a:lnTo>
                  <a:lnTo>
                    <a:pt x="1134006" y="632260"/>
                  </a:lnTo>
                  <a:lnTo>
                    <a:pt x="1120065" y="672277"/>
                  </a:lnTo>
                  <a:lnTo>
                    <a:pt x="1102527" y="710810"/>
                  </a:lnTo>
                  <a:lnTo>
                    <a:pt x="1081566" y="747709"/>
                  </a:lnTo>
                  <a:lnTo>
                    <a:pt x="1057355" y="782820"/>
                  </a:lnTo>
                  <a:lnTo>
                    <a:pt x="1030066" y="815994"/>
                  </a:lnTo>
                  <a:lnTo>
                    <a:pt x="999873" y="847078"/>
                  </a:lnTo>
                  <a:lnTo>
                    <a:pt x="966949" y="875921"/>
                  </a:lnTo>
                  <a:lnTo>
                    <a:pt x="931466" y="902371"/>
                  </a:lnTo>
                  <a:lnTo>
                    <a:pt x="893598" y="926277"/>
                  </a:lnTo>
                  <a:lnTo>
                    <a:pt x="853518" y="947487"/>
                  </a:lnTo>
                  <a:lnTo>
                    <a:pt x="811398" y="965849"/>
                  </a:lnTo>
                  <a:lnTo>
                    <a:pt x="767412" y="981213"/>
                  </a:lnTo>
                  <a:lnTo>
                    <a:pt x="721733" y="993427"/>
                  </a:lnTo>
                  <a:lnTo>
                    <a:pt x="674533" y="1002338"/>
                  </a:lnTo>
                  <a:lnTo>
                    <a:pt x="625985" y="1007796"/>
                  </a:lnTo>
                  <a:lnTo>
                    <a:pt x="576263" y="1009649"/>
                  </a:lnTo>
                  <a:lnTo>
                    <a:pt x="526541" y="1007796"/>
                  </a:lnTo>
                  <a:lnTo>
                    <a:pt x="477993" y="1002339"/>
                  </a:lnTo>
                  <a:lnTo>
                    <a:pt x="430793" y="993427"/>
                  </a:lnTo>
                  <a:lnTo>
                    <a:pt x="385114" y="981214"/>
                  </a:lnTo>
                  <a:lnTo>
                    <a:pt x="341127" y="965850"/>
                  </a:lnTo>
                  <a:lnTo>
                    <a:pt x="299008" y="947488"/>
                  </a:lnTo>
                  <a:lnTo>
                    <a:pt x="258927" y="926278"/>
                  </a:lnTo>
                  <a:lnTo>
                    <a:pt x="221059" y="902372"/>
                  </a:lnTo>
                  <a:lnTo>
                    <a:pt x="185577" y="875922"/>
                  </a:lnTo>
                  <a:lnTo>
                    <a:pt x="152652" y="847079"/>
                  </a:lnTo>
                  <a:lnTo>
                    <a:pt x="122459" y="815995"/>
                  </a:lnTo>
                  <a:lnTo>
                    <a:pt x="95170" y="782822"/>
                  </a:lnTo>
                  <a:lnTo>
                    <a:pt x="70959" y="747710"/>
                  </a:lnTo>
                  <a:lnTo>
                    <a:pt x="49998" y="710812"/>
                  </a:lnTo>
                  <a:lnTo>
                    <a:pt x="32460" y="672279"/>
                  </a:lnTo>
                  <a:lnTo>
                    <a:pt x="18518" y="632262"/>
                  </a:lnTo>
                  <a:lnTo>
                    <a:pt x="8345" y="590913"/>
                  </a:lnTo>
                  <a:lnTo>
                    <a:pt x="2115" y="548384"/>
                  </a:lnTo>
                  <a:lnTo>
                    <a:pt x="0" y="504826"/>
                  </a:lnTo>
                  <a:close/>
                </a:path>
              </a:pathLst>
            </a:custGeom>
            <a:ln w="9525">
              <a:solidFill>
                <a:srgbClr val="0099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7729815" y="1948011"/>
            <a:ext cx="1280795" cy="1804035"/>
            <a:chOff x="7729815" y="1948011"/>
            <a:chExt cx="1280795" cy="1804035"/>
          </a:xfrm>
        </p:grpSpPr>
        <p:sp>
          <p:nvSpPr>
            <p:cNvPr id="10" name="object 10"/>
            <p:cNvSpPr/>
            <p:nvPr/>
          </p:nvSpPr>
          <p:spPr>
            <a:xfrm>
              <a:off x="7734578" y="1952774"/>
              <a:ext cx="1271270" cy="1794510"/>
            </a:xfrm>
            <a:custGeom>
              <a:rect l="l" t="t" r="r" b="b"/>
              <a:pathLst>
                <a:path w="1271270" h="1794510">
                  <a:moveTo>
                    <a:pt x="1211792" y="197556"/>
                  </a:moveTo>
                  <a:lnTo>
                    <a:pt x="801743" y="117850"/>
                  </a:lnTo>
                  <a:lnTo>
                    <a:pt x="830740" y="65159"/>
                  </a:lnTo>
                  <a:lnTo>
                    <a:pt x="863663" y="26221"/>
                  </a:lnTo>
                  <a:lnTo>
                    <a:pt x="898610" y="3635"/>
                  </a:lnTo>
                  <a:lnTo>
                    <a:pt x="933678" y="0"/>
                  </a:lnTo>
                  <a:lnTo>
                    <a:pt x="959953" y="12330"/>
                  </a:lnTo>
                  <a:lnTo>
                    <a:pt x="981390" y="37038"/>
                  </a:lnTo>
                  <a:lnTo>
                    <a:pt x="997532" y="72342"/>
                  </a:lnTo>
                  <a:lnTo>
                    <a:pt x="1007925" y="116462"/>
                  </a:lnTo>
                  <a:lnTo>
                    <a:pt x="1206324" y="155027"/>
                  </a:lnTo>
                  <a:lnTo>
                    <a:pt x="1209646" y="169462"/>
                  </a:lnTo>
                  <a:lnTo>
                    <a:pt x="1211792" y="197556"/>
                  </a:lnTo>
                  <a:close/>
                </a:path>
                <a:path w="1271270" h="1794510">
                  <a:moveTo>
                    <a:pt x="1206324" y="155027"/>
                  </a:moveTo>
                  <a:lnTo>
                    <a:pt x="1007925" y="116462"/>
                  </a:lnTo>
                  <a:lnTo>
                    <a:pt x="1035876" y="79783"/>
                  </a:lnTo>
                  <a:lnTo>
                    <a:pt x="1065645" y="53546"/>
                  </a:lnTo>
                  <a:lnTo>
                    <a:pt x="1096225" y="39125"/>
                  </a:lnTo>
                  <a:lnTo>
                    <a:pt x="1126613" y="37895"/>
                  </a:lnTo>
                  <a:lnTo>
                    <a:pt x="1156147" y="51819"/>
                  </a:lnTo>
                  <a:lnTo>
                    <a:pt x="1180175" y="79747"/>
                  </a:lnTo>
                  <a:lnTo>
                    <a:pt x="1198181" y="119641"/>
                  </a:lnTo>
                  <a:lnTo>
                    <a:pt x="1206324" y="155027"/>
                  </a:lnTo>
                  <a:close/>
                </a:path>
                <a:path w="1271270" h="1794510">
                  <a:moveTo>
                    <a:pt x="1211687" y="274712"/>
                  </a:moveTo>
                  <a:lnTo>
                    <a:pt x="559986" y="148034"/>
                  </a:lnTo>
                  <a:lnTo>
                    <a:pt x="587623" y="97468"/>
                  </a:lnTo>
                  <a:lnTo>
                    <a:pt x="618371" y="56922"/>
                  </a:lnTo>
                  <a:lnTo>
                    <a:pt x="651120" y="27911"/>
                  </a:lnTo>
                  <a:lnTo>
                    <a:pt x="684758" y="11952"/>
                  </a:lnTo>
                  <a:lnTo>
                    <a:pt x="718176" y="10564"/>
                  </a:lnTo>
                  <a:lnTo>
                    <a:pt x="745618" y="22208"/>
                  </a:lnTo>
                  <a:lnTo>
                    <a:pt x="768906" y="44837"/>
                  </a:lnTo>
                  <a:lnTo>
                    <a:pt x="787721" y="77151"/>
                  </a:lnTo>
                  <a:lnTo>
                    <a:pt x="801743" y="117850"/>
                  </a:lnTo>
                  <a:lnTo>
                    <a:pt x="1211792" y="197556"/>
                  </a:lnTo>
                  <a:lnTo>
                    <a:pt x="1214054" y="227172"/>
                  </a:lnTo>
                  <a:lnTo>
                    <a:pt x="1211687" y="274712"/>
                  </a:lnTo>
                  <a:close/>
                </a:path>
                <a:path w="1271270" h="1794510">
                  <a:moveTo>
                    <a:pt x="82897" y="1376980"/>
                  </a:moveTo>
                  <a:lnTo>
                    <a:pt x="31612" y="1340780"/>
                  </a:lnTo>
                  <a:lnTo>
                    <a:pt x="4869" y="1265156"/>
                  </a:lnTo>
                  <a:lnTo>
                    <a:pt x="0" y="1216297"/>
                  </a:lnTo>
                  <a:lnTo>
                    <a:pt x="1350" y="1162249"/>
                  </a:lnTo>
                  <a:lnTo>
                    <a:pt x="9334" y="1104640"/>
                  </a:lnTo>
                  <a:lnTo>
                    <a:pt x="20853" y="1057046"/>
                  </a:lnTo>
                  <a:lnTo>
                    <a:pt x="35863" y="1013359"/>
                  </a:lnTo>
                  <a:lnTo>
                    <a:pt x="53779" y="974374"/>
                  </a:lnTo>
                  <a:lnTo>
                    <a:pt x="74018" y="940885"/>
                  </a:lnTo>
                  <a:lnTo>
                    <a:pt x="60604" y="906890"/>
                  </a:lnTo>
                  <a:lnTo>
                    <a:pt x="51975" y="865888"/>
                  </a:lnTo>
                  <a:lnTo>
                    <a:pt x="48462" y="819207"/>
                  </a:lnTo>
                  <a:lnTo>
                    <a:pt x="50398" y="768173"/>
                  </a:lnTo>
                  <a:lnTo>
                    <a:pt x="58114" y="714112"/>
                  </a:lnTo>
                  <a:lnTo>
                    <a:pt x="73921" y="652425"/>
                  </a:lnTo>
                  <a:lnTo>
                    <a:pt x="95347" y="597831"/>
                  </a:lnTo>
                  <a:lnTo>
                    <a:pt x="121092" y="552112"/>
                  </a:lnTo>
                  <a:lnTo>
                    <a:pt x="149858" y="517049"/>
                  </a:lnTo>
                  <a:lnTo>
                    <a:pt x="211255" y="486014"/>
                  </a:lnTo>
                  <a:lnTo>
                    <a:pt x="213289" y="480435"/>
                  </a:lnTo>
                  <a:lnTo>
                    <a:pt x="219282" y="441260"/>
                  </a:lnTo>
                  <a:lnTo>
                    <a:pt x="236290" y="365891"/>
                  </a:lnTo>
                  <a:lnTo>
                    <a:pt x="254720" y="307819"/>
                  </a:lnTo>
                  <a:lnTo>
                    <a:pt x="276501" y="254560"/>
                  </a:lnTo>
                  <a:lnTo>
                    <a:pt x="301105" y="206838"/>
                  </a:lnTo>
                  <a:lnTo>
                    <a:pt x="328004" y="165375"/>
                  </a:lnTo>
                  <a:lnTo>
                    <a:pt x="356669" y="130894"/>
                  </a:lnTo>
                  <a:lnTo>
                    <a:pt x="386572" y="104117"/>
                  </a:lnTo>
                  <a:lnTo>
                    <a:pt x="447979" y="76568"/>
                  </a:lnTo>
                  <a:lnTo>
                    <a:pt x="478425" y="77241"/>
                  </a:lnTo>
                  <a:lnTo>
                    <a:pt x="502437" y="85581"/>
                  </a:lnTo>
                  <a:lnTo>
                    <a:pt x="524120" y="100496"/>
                  </a:lnTo>
                  <a:lnTo>
                    <a:pt x="543345" y="121481"/>
                  </a:lnTo>
                  <a:lnTo>
                    <a:pt x="559986" y="148034"/>
                  </a:lnTo>
                  <a:lnTo>
                    <a:pt x="1211687" y="274712"/>
                  </a:lnTo>
                  <a:lnTo>
                    <a:pt x="1210889" y="290733"/>
                  </a:lnTo>
                  <a:lnTo>
                    <a:pt x="1232048" y="315655"/>
                  </a:lnTo>
                  <a:lnTo>
                    <a:pt x="1248949" y="349232"/>
                  </a:lnTo>
                  <a:lnTo>
                    <a:pt x="1261298" y="390300"/>
                  </a:lnTo>
                  <a:lnTo>
                    <a:pt x="1268803" y="437691"/>
                  </a:lnTo>
                  <a:lnTo>
                    <a:pt x="1271171" y="490241"/>
                  </a:lnTo>
                  <a:lnTo>
                    <a:pt x="1268111" y="546783"/>
                  </a:lnTo>
                  <a:lnTo>
                    <a:pt x="1259330" y="606153"/>
                  </a:lnTo>
                  <a:lnTo>
                    <a:pt x="1244191" y="668009"/>
                  </a:lnTo>
                  <a:lnTo>
                    <a:pt x="1224315" y="724399"/>
                  </a:lnTo>
                  <a:lnTo>
                    <a:pt x="1229326" y="768026"/>
                  </a:lnTo>
                  <a:lnTo>
                    <a:pt x="1231143" y="814665"/>
                  </a:lnTo>
                  <a:lnTo>
                    <a:pt x="1229639" y="863818"/>
                  </a:lnTo>
                  <a:lnTo>
                    <a:pt x="1224687" y="914990"/>
                  </a:lnTo>
                  <a:lnTo>
                    <a:pt x="1216158" y="967685"/>
                  </a:lnTo>
                  <a:lnTo>
                    <a:pt x="1201319" y="1030928"/>
                  </a:lnTo>
                  <a:lnTo>
                    <a:pt x="1182484" y="1089934"/>
                  </a:lnTo>
                  <a:lnTo>
                    <a:pt x="1160207" y="1143945"/>
                  </a:lnTo>
                  <a:lnTo>
                    <a:pt x="1135040" y="1192208"/>
                  </a:lnTo>
                  <a:lnTo>
                    <a:pt x="1107539" y="1233964"/>
                  </a:lnTo>
                  <a:lnTo>
                    <a:pt x="1078257" y="1268458"/>
                  </a:lnTo>
                  <a:lnTo>
                    <a:pt x="1047747" y="1294935"/>
                  </a:lnTo>
                  <a:lnTo>
                    <a:pt x="985262" y="1320808"/>
                  </a:lnTo>
                  <a:lnTo>
                    <a:pt x="971095" y="1379288"/>
                  </a:lnTo>
                  <a:lnTo>
                    <a:pt x="952948" y="1433365"/>
                  </a:lnTo>
                  <a:lnTo>
                    <a:pt x="931435" y="1482204"/>
                  </a:lnTo>
                  <a:lnTo>
                    <a:pt x="907166" y="1524970"/>
                  </a:lnTo>
                  <a:lnTo>
                    <a:pt x="900409" y="1534144"/>
                  </a:lnTo>
                  <a:lnTo>
                    <a:pt x="92261" y="1377056"/>
                  </a:lnTo>
                  <a:lnTo>
                    <a:pt x="87583" y="1377280"/>
                  </a:lnTo>
                  <a:lnTo>
                    <a:pt x="82897" y="1376980"/>
                  </a:lnTo>
                  <a:close/>
                </a:path>
                <a:path w="1271270" h="1794510">
                  <a:moveTo>
                    <a:pt x="229164" y="1634718"/>
                  </a:moveTo>
                  <a:lnTo>
                    <a:pt x="170055" y="1601570"/>
                  </a:lnTo>
                  <a:lnTo>
                    <a:pt x="146057" y="1571091"/>
                  </a:lnTo>
                  <a:lnTo>
                    <a:pt x="126057" y="1532519"/>
                  </a:lnTo>
                  <a:lnTo>
                    <a:pt x="110277" y="1486734"/>
                  </a:lnTo>
                  <a:lnTo>
                    <a:pt x="98938" y="1434619"/>
                  </a:lnTo>
                  <a:lnTo>
                    <a:pt x="92261" y="1377056"/>
                  </a:lnTo>
                  <a:lnTo>
                    <a:pt x="900409" y="1534144"/>
                  </a:lnTo>
                  <a:lnTo>
                    <a:pt x="880755" y="1560826"/>
                  </a:lnTo>
                  <a:lnTo>
                    <a:pt x="857494" y="1584230"/>
                  </a:lnTo>
                  <a:lnTo>
                    <a:pt x="693264" y="1552307"/>
                  </a:lnTo>
                  <a:lnTo>
                    <a:pt x="671495" y="1607783"/>
                  </a:lnTo>
                  <a:lnTo>
                    <a:pt x="650059" y="1650822"/>
                  </a:lnTo>
                  <a:lnTo>
                    <a:pt x="348438" y="1592193"/>
                  </a:lnTo>
                  <a:lnTo>
                    <a:pt x="318833" y="1614309"/>
                  </a:lnTo>
                  <a:lnTo>
                    <a:pt x="288835" y="1629110"/>
                  </a:lnTo>
                  <a:lnTo>
                    <a:pt x="258819" y="1636083"/>
                  </a:lnTo>
                  <a:lnTo>
                    <a:pt x="229164" y="1634718"/>
                  </a:lnTo>
                  <a:close/>
                </a:path>
                <a:path w="1271270" h="1794510">
                  <a:moveTo>
                    <a:pt x="765932" y="1618450"/>
                  </a:moveTo>
                  <a:lnTo>
                    <a:pt x="744302" y="1610753"/>
                  </a:lnTo>
                  <a:lnTo>
                    <a:pt x="724892" y="1596825"/>
                  </a:lnTo>
                  <a:lnTo>
                    <a:pt x="707835" y="1577173"/>
                  </a:lnTo>
                  <a:lnTo>
                    <a:pt x="693264" y="1552307"/>
                  </a:lnTo>
                  <a:lnTo>
                    <a:pt x="857494" y="1584230"/>
                  </a:lnTo>
                  <a:lnTo>
                    <a:pt x="852814" y="1588938"/>
                  </a:lnTo>
                  <a:lnTo>
                    <a:pt x="823955" y="1608470"/>
                  </a:lnTo>
                  <a:lnTo>
                    <a:pt x="794790" y="1618585"/>
                  </a:lnTo>
                  <a:lnTo>
                    <a:pt x="765932" y="1618450"/>
                  </a:lnTo>
                  <a:close/>
                </a:path>
                <a:path w="1271270" h="1794510">
                  <a:moveTo>
                    <a:pt x="466007" y="1793512"/>
                  </a:moveTo>
                  <a:lnTo>
                    <a:pt x="430806" y="1778439"/>
                  </a:lnTo>
                  <a:lnTo>
                    <a:pt x="401017" y="1749051"/>
                  </a:lnTo>
                  <a:lnTo>
                    <a:pt x="377071" y="1707067"/>
                  </a:lnTo>
                  <a:lnTo>
                    <a:pt x="359401" y="1654207"/>
                  </a:lnTo>
                  <a:lnTo>
                    <a:pt x="348438" y="1592193"/>
                  </a:lnTo>
                  <a:lnTo>
                    <a:pt x="650059" y="1650822"/>
                  </a:lnTo>
                  <a:lnTo>
                    <a:pt x="619448" y="1700875"/>
                  </a:lnTo>
                  <a:lnTo>
                    <a:pt x="590299" y="1736952"/>
                  </a:lnTo>
                  <a:lnTo>
                    <a:pt x="559816" y="1765023"/>
                  </a:lnTo>
                  <a:lnTo>
                    <a:pt x="497106" y="1794072"/>
                  </a:lnTo>
                  <a:lnTo>
                    <a:pt x="466007" y="1793512"/>
                  </a:lnTo>
                  <a:close/>
                </a:path>
              </a:pathLst>
            </a:custGeom>
            <a:solidFill>
              <a:srgbClr val="4779B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7734578" y="1952774"/>
              <a:ext cx="1271270" cy="1794510"/>
            </a:xfrm>
            <a:custGeom>
              <a:rect l="l" t="t" r="r" b="b"/>
              <a:pathLst>
                <a:path w="1271270" h="1794510">
                  <a:moveTo>
                    <a:pt x="213289" y="480435"/>
                  </a:moveTo>
                  <a:lnTo>
                    <a:pt x="215057" y="467463"/>
                  </a:lnTo>
                  <a:lnTo>
                    <a:pt x="217055" y="454401"/>
                  </a:lnTo>
                  <a:lnTo>
                    <a:pt x="219282" y="441260"/>
                  </a:lnTo>
                  <a:lnTo>
                    <a:pt x="221740" y="428054"/>
                  </a:lnTo>
                  <a:lnTo>
                    <a:pt x="236290" y="365891"/>
                  </a:lnTo>
                  <a:lnTo>
                    <a:pt x="254720" y="307819"/>
                  </a:lnTo>
                  <a:lnTo>
                    <a:pt x="276501" y="254560"/>
                  </a:lnTo>
                  <a:lnTo>
                    <a:pt x="301105" y="206838"/>
                  </a:lnTo>
                  <a:lnTo>
                    <a:pt x="328004" y="165375"/>
                  </a:lnTo>
                  <a:lnTo>
                    <a:pt x="356669" y="130894"/>
                  </a:lnTo>
                  <a:lnTo>
                    <a:pt x="386572" y="104117"/>
                  </a:lnTo>
                  <a:lnTo>
                    <a:pt x="447979" y="76568"/>
                  </a:lnTo>
                  <a:lnTo>
                    <a:pt x="478425" y="77241"/>
                  </a:lnTo>
                  <a:lnTo>
                    <a:pt x="502437" y="85581"/>
                  </a:lnTo>
                  <a:lnTo>
                    <a:pt x="524120" y="100496"/>
                  </a:lnTo>
                  <a:lnTo>
                    <a:pt x="543345" y="121481"/>
                  </a:lnTo>
                  <a:lnTo>
                    <a:pt x="559986" y="148034"/>
                  </a:lnTo>
                  <a:lnTo>
                    <a:pt x="587623" y="97468"/>
                  </a:lnTo>
                  <a:lnTo>
                    <a:pt x="618371" y="56922"/>
                  </a:lnTo>
                  <a:lnTo>
                    <a:pt x="651120" y="27911"/>
                  </a:lnTo>
                  <a:lnTo>
                    <a:pt x="718176" y="10564"/>
                  </a:lnTo>
                  <a:lnTo>
                    <a:pt x="745618" y="22208"/>
                  </a:lnTo>
                  <a:lnTo>
                    <a:pt x="768906" y="44837"/>
                  </a:lnTo>
                  <a:lnTo>
                    <a:pt x="787721" y="77151"/>
                  </a:lnTo>
                  <a:lnTo>
                    <a:pt x="801743" y="117850"/>
                  </a:lnTo>
                  <a:lnTo>
                    <a:pt x="830740" y="65159"/>
                  </a:lnTo>
                  <a:lnTo>
                    <a:pt x="863663" y="26221"/>
                  </a:lnTo>
                  <a:lnTo>
                    <a:pt x="898610" y="3635"/>
                  </a:lnTo>
                  <a:lnTo>
                    <a:pt x="933678" y="0"/>
                  </a:lnTo>
                  <a:lnTo>
                    <a:pt x="959953" y="12330"/>
                  </a:lnTo>
                  <a:lnTo>
                    <a:pt x="981390" y="37038"/>
                  </a:lnTo>
                  <a:lnTo>
                    <a:pt x="997532" y="72342"/>
                  </a:lnTo>
                  <a:lnTo>
                    <a:pt x="1007925" y="116462"/>
                  </a:lnTo>
                  <a:lnTo>
                    <a:pt x="1035876" y="79783"/>
                  </a:lnTo>
                  <a:lnTo>
                    <a:pt x="1065645" y="53546"/>
                  </a:lnTo>
                  <a:lnTo>
                    <a:pt x="1096225" y="39125"/>
                  </a:lnTo>
                  <a:lnTo>
                    <a:pt x="1126613" y="37895"/>
                  </a:lnTo>
                  <a:lnTo>
                    <a:pt x="1180175" y="79747"/>
                  </a:lnTo>
                  <a:lnTo>
                    <a:pt x="1198181" y="119641"/>
                  </a:lnTo>
                  <a:lnTo>
                    <a:pt x="1209646" y="169462"/>
                  </a:lnTo>
                  <a:lnTo>
                    <a:pt x="1214054" y="227172"/>
                  </a:lnTo>
                  <a:lnTo>
                    <a:pt x="1210889" y="290733"/>
                  </a:lnTo>
                  <a:lnTo>
                    <a:pt x="1248949" y="349232"/>
                  </a:lnTo>
                  <a:lnTo>
                    <a:pt x="1261298" y="390300"/>
                  </a:lnTo>
                  <a:lnTo>
                    <a:pt x="1268803" y="437691"/>
                  </a:lnTo>
                  <a:lnTo>
                    <a:pt x="1271171" y="490241"/>
                  </a:lnTo>
                  <a:lnTo>
                    <a:pt x="1268111" y="546783"/>
                  </a:lnTo>
                  <a:lnTo>
                    <a:pt x="1259330" y="606153"/>
                  </a:lnTo>
                  <a:lnTo>
                    <a:pt x="1252406" y="637695"/>
                  </a:lnTo>
                  <a:lnTo>
                    <a:pt x="1244191" y="668009"/>
                  </a:lnTo>
                  <a:lnTo>
                    <a:pt x="1234791" y="696956"/>
                  </a:lnTo>
                  <a:lnTo>
                    <a:pt x="1224315" y="724399"/>
                  </a:lnTo>
                  <a:lnTo>
                    <a:pt x="1229326" y="768026"/>
                  </a:lnTo>
                  <a:lnTo>
                    <a:pt x="1231143" y="814665"/>
                  </a:lnTo>
                  <a:lnTo>
                    <a:pt x="1229639" y="863818"/>
                  </a:lnTo>
                  <a:lnTo>
                    <a:pt x="1224687" y="914990"/>
                  </a:lnTo>
                  <a:lnTo>
                    <a:pt x="1216158" y="967685"/>
                  </a:lnTo>
                  <a:lnTo>
                    <a:pt x="1201319" y="1030928"/>
                  </a:lnTo>
                  <a:lnTo>
                    <a:pt x="1182484" y="1089934"/>
                  </a:lnTo>
                  <a:lnTo>
                    <a:pt x="1160207" y="1143945"/>
                  </a:lnTo>
                  <a:lnTo>
                    <a:pt x="1135040" y="1192208"/>
                  </a:lnTo>
                  <a:lnTo>
                    <a:pt x="1107539" y="1233964"/>
                  </a:lnTo>
                  <a:lnTo>
                    <a:pt x="1078257" y="1268458"/>
                  </a:lnTo>
                  <a:lnTo>
                    <a:pt x="1047747" y="1294935"/>
                  </a:lnTo>
                  <a:lnTo>
                    <a:pt x="985262" y="1320808"/>
                  </a:lnTo>
                  <a:lnTo>
                    <a:pt x="971095" y="1379288"/>
                  </a:lnTo>
                  <a:lnTo>
                    <a:pt x="952948" y="1433365"/>
                  </a:lnTo>
                  <a:lnTo>
                    <a:pt x="931435" y="1482204"/>
                  </a:lnTo>
                  <a:lnTo>
                    <a:pt x="907166" y="1524970"/>
                  </a:lnTo>
                  <a:lnTo>
                    <a:pt x="880755" y="1560826"/>
                  </a:lnTo>
                  <a:lnTo>
                    <a:pt x="852814" y="1588938"/>
                  </a:lnTo>
                  <a:lnTo>
                    <a:pt x="794790" y="1618585"/>
                  </a:lnTo>
                  <a:lnTo>
                    <a:pt x="765932" y="1618450"/>
                  </a:lnTo>
                  <a:lnTo>
                    <a:pt x="744302" y="1610753"/>
                  </a:lnTo>
                  <a:lnTo>
                    <a:pt x="724892" y="1596825"/>
                  </a:lnTo>
                  <a:lnTo>
                    <a:pt x="707835" y="1577173"/>
                  </a:lnTo>
                  <a:lnTo>
                    <a:pt x="693264" y="1552307"/>
                  </a:lnTo>
                  <a:lnTo>
                    <a:pt x="671495" y="1607783"/>
                  </a:lnTo>
                  <a:lnTo>
                    <a:pt x="646702" y="1657563"/>
                  </a:lnTo>
                  <a:lnTo>
                    <a:pt x="619448" y="1700875"/>
                  </a:lnTo>
                  <a:lnTo>
                    <a:pt x="590299" y="1736952"/>
                  </a:lnTo>
                  <a:lnTo>
                    <a:pt x="559816" y="1765023"/>
                  </a:lnTo>
                  <a:lnTo>
                    <a:pt x="497106" y="1794072"/>
                  </a:lnTo>
                  <a:lnTo>
                    <a:pt x="466007" y="1793512"/>
                  </a:lnTo>
                  <a:lnTo>
                    <a:pt x="430806" y="1778439"/>
                  </a:lnTo>
                  <a:lnTo>
                    <a:pt x="401017" y="1749051"/>
                  </a:lnTo>
                  <a:lnTo>
                    <a:pt x="377071" y="1707067"/>
                  </a:lnTo>
                  <a:lnTo>
                    <a:pt x="359401" y="1654207"/>
                  </a:lnTo>
                  <a:lnTo>
                    <a:pt x="348438" y="1592193"/>
                  </a:lnTo>
                  <a:lnTo>
                    <a:pt x="318833" y="1614309"/>
                  </a:lnTo>
                  <a:lnTo>
                    <a:pt x="288835" y="1629110"/>
                  </a:lnTo>
                  <a:lnTo>
                    <a:pt x="258819" y="1636083"/>
                  </a:lnTo>
                  <a:lnTo>
                    <a:pt x="229164" y="1634718"/>
                  </a:lnTo>
                  <a:lnTo>
                    <a:pt x="170055" y="1601570"/>
                  </a:lnTo>
                  <a:lnTo>
                    <a:pt x="146057" y="1571091"/>
                  </a:lnTo>
                  <a:lnTo>
                    <a:pt x="126057" y="1532519"/>
                  </a:lnTo>
                  <a:lnTo>
                    <a:pt x="110277" y="1486734"/>
                  </a:lnTo>
                  <a:lnTo>
                    <a:pt x="98938" y="1434619"/>
                  </a:lnTo>
                  <a:lnTo>
                    <a:pt x="92261" y="1377056"/>
                  </a:lnTo>
                  <a:lnTo>
                    <a:pt x="87583" y="1377280"/>
                  </a:lnTo>
                  <a:lnTo>
                    <a:pt x="82897" y="1376980"/>
                  </a:lnTo>
                  <a:lnTo>
                    <a:pt x="78271" y="1376081"/>
                  </a:lnTo>
                  <a:lnTo>
                    <a:pt x="31612" y="1340780"/>
                  </a:lnTo>
                  <a:lnTo>
                    <a:pt x="4869" y="1265156"/>
                  </a:lnTo>
                  <a:lnTo>
                    <a:pt x="0" y="1216297"/>
                  </a:lnTo>
                  <a:lnTo>
                    <a:pt x="1350" y="1162249"/>
                  </a:lnTo>
                  <a:lnTo>
                    <a:pt x="9334" y="1104640"/>
                  </a:lnTo>
                  <a:lnTo>
                    <a:pt x="20853" y="1057046"/>
                  </a:lnTo>
                  <a:lnTo>
                    <a:pt x="35863" y="1013359"/>
                  </a:lnTo>
                  <a:lnTo>
                    <a:pt x="53779" y="974374"/>
                  </a:lnTo>
                  <a:lnTo>
                    <a:pt x="74018" y="940885"/>
                  </a:lnTo>
                  <a:lnTo>
                    <a:pt x="60604" y="906890"/>
                  </a:lnTo>
                  <a:lnTo>
                    <a:pt x="51975" y="865888"/>
                  </a:lnTo>
                  <a:lnTo>
                    <a:pt x="48462" y="819207"/>
                  </a:lnTo>
                  <a:lnTo>
                    <a:pt x="50398" y="768173"/>
                  </a:lnTo>
                  <a:lnTo>
                    <a:pt x="58114" y="714112"/>
                  </a:lnTo>
                  <a:lnTo>
                    <a:pt x="73921" y="652425"/>
                  </a:lnTo>
                  <a:lnTo>
                    <a:pt x="95347" y="597831"/>
                  </a:lnTo>
                  <a:lnTo>
                    <a:pt x="121092" y="552112"/>
                  </a:lnTo>
                  <a:lnTo>
                    <a:pt x="149858" y="517049"/>
                  </a:lnTo>
                  <a:lnTo>
                    <a:pt x="211255" y="486014"/>
                  </a:lnTo>
                  <a:lnTo>
                    <a:pt x="213289" y="480435"/>
                  </a:lnTo>
                  <a:close/>
                </a:path>
                <a:path w="1271270" h="1794510">
                  <a:moveTo>
                    <a:pt x="138191" y="980654"/>
                  </a:moveTo>
                  <a:lnTo>
                    <a:pt x="135107" y="980578"/>
                  </a:lnTo>
                  <a:lnTo>
                    <a:pt x="132046" y="980244"/>
                  </a:lnTo>
                  <a:lnTo>
                    <a:pt x="128980" y="979648"/>
                  </a:lnTo>
                  <a:lnTo>
                    <a:pt x="113543" y="974272"/>
                  </a:lnTo>
                  <a:lnTo>
                    <a:pt x="99605" y="964646"/>
                  </a:lnTo>
                  <a:lnTo>
                    <a:pt x="87250" y="951100"/>
                  </a:lnTo>
                  <a:lnTo>
                    <a:pt x="76563" y="933967"/>
                  </a:lnTo>
                </a:path>
                <a:path w="1271270" h="1794510">
                  <a:moveTo>
                    <a:pt x="127072" y="1358795"/>
                  </a:moveTo>
                  <a:lnTo>
                    <a:pt x="118844" y="1362937"/>
                  </a:lnTo>
                  <a:lnTo>
                    <a:pt x="110600" y="1366047"/>
                  </a:lnTo>
                  <a:lnTo>
                    <a:pt x="102369" y="1368096"/>
                  </a:lnTo>
                  <a:lnTo>
                    <a:pt x="94178" y="1369057"/>
                  </a:lnTo>
                </a:path>
                <a:path w="1271270" h="1794510">
                  <a:moveTo>
                    <a:pt x="349705" y="1584809"/>
                  </a:moveTo>
                  <a:lnTo>
                    <a:pt x="347909" y="1566439"/>
                  </a:lnTo>
                  <a:lnTo>
                    <a:pt x="346669" y="1547549"/>
                  </a:lnTo>
                  <a:lnTo>
                    <a:pt x="345994" y="1528179"/>
                  </a:lnTo>
                  <a:lnTo>
                    <a:pt x="345889" y="1508373"/>
                  </a:lnTo>
                </a:path>
                <a:path w="1271270" h="1794510">
                  <a:moveTo>
                    <a:pt x="717286" y="1467068"/>
                  </a:moveTo>
                  <a:lnTo>
                    <a:pt x="712210" y="1487538"/>
                  </a:lnTo>
                  <a:lnTo>
                    <a:pt x="706716" y="1507531"/>
                  </a:lnTo>
                  <a:lnTo>
                    <a:pt x="700822" y="1527029"/>
                  </a:lnTo>
                  <a:lnTo>
                    <a:pt x="694543" y="1546015"/>
                  </a:lnTo>
                </a:path>
                <a:path w="1271270" h="1794510">
                  <a:moveTo>
                    <a:pt x="956235" y="999134"/>
                  </a:moveTo>
                  <a:lnTo>
                    <a:pt x="974564" y="1035464"/>
                  </a:lnTo>
                  <a:lnTo>
                    <a:pt x="987965" y="1079890"/>
                  </a:lnTo>
                  <a:lnTo>
                    <a:pt x="996120" y="1131149"/>
                  </a:lnTo>
                  <a:lnTo>
                    <a:pt x="998713" y="1187980"/>
                  </a:lnTo>
                  <a:lnTo>
                    <a:pt x="995425" y="1249121"/>
                  </a:lnTo>
                  <a:lnTo>
                    <a:pt x="985938" y="1313309"/>
                  </a:lnTo>
                  <a:lnTo>
                    <a:pt x="985767" y="1314192"/>
                  </a:lnTo>
                  <a:lnTo>
                    <a:pt x="985595" y="1315074"/>
                  </a:lnTo>
                  <a:lnTo>
                    <a:pt x="985424" y="1315956"/>
                  </a:lnTo>
                </a:path>
                <a:path w="1271270" h="1794510">
                  <a:moveTo>
                    <a:pt x="1224573" y="719914"/>
                  </a:moveTo>
                  <a:lnTo>
                    <a:pt x="1210973" y="750224"/>
                  </a:lnTo>
                  <a:lnTo>
                    <a:pt x="1196194" y="777954"/>
                  </a:lnTo>
                  <a:lnTo>
                    <a:pt x="1180412" y="802881"/>
                  </a:lnTo>
                  <a:lnTo>
                    <a:pt x="1163799" y="824781"/>
                  </a:lnTo>
                </a:path>
                <a:path w="1271270" h="1794510">
                  <a:moveTo>
                    <a:pt x="1212216" y="284625"/>
                  </a:moveTo>
                  <a:lnTo>
                    <a:pt x="1210782" y="296818"/>
                  </a:lnTo>
                  <a:lnTo>
                    <a:pt x="1209056" y="309153"/>
                  </a:lnTo>
                  <a:lnTo>
                    <a:pt x="1207041" y="321605"/>
                  </a:lnTo>
                  <a:lnTo>
                    <a:pt x="1204740" y="334143"/>
                  </a:lnTo>
                  <a:lnTo>
                    <a:pt x="1204478" y="335488"/>
                  </a:lnTo>
                  <a:lnTo>
                    <a:pt x="1204225" y="336790"/>
                  </a:lnTo>
                  <a:lnTo>
                    <a:pt x="1203964" y="338135"/>
                  </a:lnTo>
                </a:path>
                <a:path w="1271270" h="1794510">
                  <a:moveTo>
                    <a:pt x="975569" y="174356"/>
                  </a:moveTo>
                  <a:lnTo>
                    <a:pt x="983233" y="157009"/>
                  </a:lnTo>
                  <a:lnTo>
                    <a:pt x="991331" y="140564"/>
                  </a:lnTo>
                  <a:lnTo>
                    <a:pt x="999827" y="125063"/>
                  </a:lnTo>
                  <a:lnTo>
                    <a:pt x="1008683" y="110548"/>
                  </a:lnTo>
                </a:path>
                <a:path w="1271270" h="1794510">
                  <a:moveTo>
                    <a:pt x="782716" y="170356"/>
                  </a:moveTo>
                  <a:lnTo>
                    <a:pt x="787461" y="155436"/>
                  </a:lnTo>
                  <a:lnTo>
                    <a:pt x="792556" y="141027"/>
                  </a:lnTo>
                  <a:lnTo>
                    <a:pt x="797979" y="127139"/>
                  </a:lnTo>
                  <a:lnTo>
                    <a:pt x="803706" y="113784"/>
                  </a:lnTo>
                </a:path>
                <a:path w="1271270" h="1794510">
                  <a:moveTo>
                    <a:pt x="559898" y="147624"/>
                  </a:moveTo>
                  <a:lnTo>
                    <a:pt x="566840" y="161922"/>
                  </a:lnTo>
                  <a:lnTo>
                    <a:pt x="573153" y="177300"/>
                  </a:lnTo>
                  <a:lnTo>
                    <a:pt x="578827" y="193698"/>
                  </a:lnTo>
                  <a:lnTo>
                    <a:pt x="583854" y="211057"/>
                  </a:lnTo>
                </a:path>
                <a:path w="1271270" h="1794510">
                  <a:moveTo>
                    <a:pt x="207805" y="541242"/>
                  </a:moveTo>
                  <a:lnTo>
                    <a:pt x="208688" y="526335"/>
                  </a:lnTo>
                  <a:lnTo>
                    <a:pt x="209892" y="511245"/>
                  </a:lnTo>
                  <a:lnTo>
                    <a:pt x="211413" y="496005"/>
                  </a:lnTo>
                  <a:lnTo>
                    <a:pt x="213248" y="480645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83540" y="621408"/>
            <a:ext cx="7755890" cy="5396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5">
                <a:latin typeface="微软雅黑"/>
                <a:cs typeface="微软雅黑"/>
              </a:rPr>
              <a:t>一、为什么做片区教研</a:t>
            </a:r>
            <a:endParaRPr sz="4400">
              <a:latin typeface="微软雅黑"/>
              <a:cs typeface="微软雅黑"/>
            </a:endParaRPr>
          </a:p>
          <a:p>
            <a:pPr marL="943610" marR="5080" indent="-931544">
              <a:lnSpc>
                <a:spcPct val="100000"/>
              </a:lnSpc>
              <a:spcBef>
                <a:spcPts val="45"/>
              </a:spcBef>
            </a:pPr>
            <a:r>
              <a:rPr sz="4400" b="1" spc="-10">
                <a:latin typeface="Arial"/>
                <a:cs typeface="Arial"/>
              </a:rPr>
              <a:t>1.</a:t>
            </a:r>
            <a:r>
              <a:rPr sz="4400" b="1" spc="-5">
                <a:latin typeface="Microsoft JhengHei"/>
                <a:cs typeface="Microsoft JhengHei"/>
              </a:rPr>
              <a:t>幼儿园的实际教研状况分析：</a:t>
            </a:r>
            <a:r>
              <a:rPr sz="4400" b="1">
                <a:latin typeface="Microsoft JhengHei"/>
                <a:cs typeface="Microsoft JhengHei"/>
              </a:rPr>
              <a:t>各自为战</a:t>
            </a:r>
            <a:r>
              <a:rPr sz="4400" b="1">
                <a:latin typeface="Arial"/>
                <a:cs typeface="Arial"/>
              </a:rPr>
              <a:t>——</a:t>
            </a:r>
            <a:r>
              <a:rPr sz="4400" b="1" spc="-15">
                <a:latin typeface="Microsoft JhengHei"/>
                <a:cs typeface="Microsoft JhengHei"/>
              </a:rPr>
              <a:t>闭门造车</a:t>
            </a:r>
            <a:endParaRPr sz="4400">
              <a:latin typeface="Microsoft JhengHei"/>
              <a:cs typeface="Microsoft JhengHei"/>
            </a:endParaRPr>
          </a:p>
          <a:p>
            <a:pPr marL="943610" marR="1215390" algn="just">
              <a:lnSpc>
                <a:spcPct val="100000"/>
              </a:lnSpc>
            </a:pPr>
            <a:r>
              <a:rPr sz="4400" b="1">
                <a:latin typeface="Microsoft JhengHei"/>
                <a:cs typeface="Microsoft JhengHei"/>
              </a:rPr>
              <a:t>自说自话</a:t>
            </a:r>
            <a:r>
              <a:rPr sz="4400" b="1">
                <a:latin typeface="Arial"/>
                <a:cs typeface="Arial"/>
              </a:rPr>
              <a:t>——</a:t>
            </a:r>
            <a:r>
              <a:rPr sz="4400" b="1" spc="-15">
                <a:latin typeface="Microsoft JhengHei"/>
                <a:cs typeface="Microsoft JhengHei"/>
              </a:rPr>
              <a:t>唯我独尊</a:t>
            </a:r>
            <a:r>
              <a:rPr sz="4400" b="1">
                <a:latin typeface="Microsoft JhengHei"/>
                <a:cs typeface="Microsoft JhengHei"/>
              </a:rPr>
              <a:t>有虚无实</a:t>
            </a:r>
            <a:r>
              <a:rPr sz="4400" b="1">
                <a:latin typeface="Arial"/>
                <a:cs typeface="Arial"/>
              </a:rPr>
              <a:t>——</a:t>
            </a:r>
            <a:r>
              <a:rPr sz="4400" b="1" spc="-15">
                <a:latin typeface="Microsoft JhengHei"/>
                <a:cs typeface="Microsoft JhengHei"/>
              </a:rPr>
              <a:t>徒有框架</a:t>
            </a:r>
            <a:r>
              <a:rPr sz="4400" b="1">
                <a:latin typeface="Microsoft JhengHei"/>
                <a:cs typeface="Microsoft JhengHei"/>
              </a:rPr>
              <a:t>缺乏引领</a:t>
            </a:r>
            <a:r>
              <a:rPr sz="4400" b="1">
                <a:latin typeface="Arial"/>
                <a:cs typeface="Arial"/>
              </a:rPr>
              <a:t>——</a:t>
            </a:r>
            <a:r>
              <a:rPr sz="4400" b="1" spc="-15">
                <a:latin typeface="Microsoft JhengHei"/>
                <a:cs typeface="Microsoft JhengHei"/>
              </a:rPr>
              <a:t>我行我素</a:t>
            </a:r>
            <a:r>
              <a:rPr sz="4400" b="1">
                <a:latin typeface="Microsoft JhengHei"/>
                <a:cs typeface="Microsoft JhengHei"/>
              </a:rPr>
              <a:t>档案记录</a:t>
            </a:r>
            <a:r>
              <a:rPr sz="4400" b="1">
                <a:latin typeface="Arial"/>
                <a:cs typeface="Arial"/>
              </a:rPr>
              <a:t>——</a:t>
            </a:r>
            <a:r>
              <a:rPr sz="4400" b="1" spc="-15">
                <a:latin typeface="Microsoft JhengHei"/>
                <a:cs typeface="Microsoft JhengHei"/>
              </a:rPr>
              <a:t>应付检查</a:t>
            </a:r>
            <a:endParaRPr sz="4400">
              <a:latin typeface="Microsoft JhengHei"/>
              <a:cs typeface="Microsoft JhengHei"/>
            </a:endParaRPr>
          </a:p>
          <a:p>
            <a:pPr marL="943610">
              <a:lnSpc>
                <a:spcPct val="100000"/>
              </a:lnSpc>
            </a:pPr>
            <a:r>
              <a:rPr sz="4400" b="1" spc="-25">
                <a:latin typeface="Arial"/>
                <a:cs typeface="Arial"/>
              </a:rPr>
              <a:t>……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88340" y="1236784"/>
            <a:ext cx="5675630" cy="4719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3095" marR="718820" indent="-621030">
              <a:lnSpc>
                <a:spcPct val="100000"/>
              </a:lnSpc>
              <a:spcBef>
                <a:spcPts val="100"/>
              </a:spcBef>
            </a:pPr>
            <a:r>
              <a:rPr sz="4400" b="1" spc="-10">
                <a:latin typeface="Arial"/>
                <a:cs typeface="Arial"/>
              </a:rPr>
              <a:t>2.</a:t>
            </a:r>
            <a:r>
              <a:rPr sz="4400" b="1" spc="-10">
                <a:latin typeface="Microsoft JhengHei"/>
                <a:cs typeface="Microsoft JhengHei"/>
              </a:rPr>
              <a:t>教研员的尴尬地位</a:t>
            </a:r>
            <a:r>
              <a:rPr sz="4400" b="1" spc="-15">
                <a:latin typeface="Microsoft JhengHei"/>
                <a:cs typeface="Microsoft JhengHei"/>
              </a:rPr>
              <a:t>可有可无</a:t>
            </a:r>
            <a:endParaRPr sz="4400">
              <a:latin typeface="Microsoft JhengHei"/>
              <a:cs typeface="Microsoft JhengHei"/>
            </a:endParaRPr>
          </a:p>
          <a:p>
            <a:pPr marL="633095">
              <a:lnSpc>
                <a:spcPct val="100000"/>
              </a:lnSpc>
            </a:pPr>
            <a:r>
              <a:rPr sz="4400" b="1" spc="-10">
                <a:latin typeface="Microsoft JhengHei"/>
                <a:cs typeface="Microsoft JhengHei"/>
              </a:rPr>
              <a:t>没有共同话题</a:t>
            </a:r>
            <a:endParaRPr sz="4400">
              <a:latin typeface="Microsoft JhengHei"/>
              <a:cs typeface="Microsoft JhengHei"/>
            </a:endParaRPr>
          </a:p>
          <a:p>
            <a:pPr marL="633095" marR="5080">
              <a:lnSpc>
                <a:spcPct val="100000"/>
              </a:lnSpc>
            </a:pPr>
            <a:r>
              <a:rPr sz="4400" b="1" spc="-10">
                <a:latin typeface="Microsoft JhengHei"/>
                <a:cs typeface="Microsoft JhengHei"/>
              </a:rPr>
              <a:t>只会搞竞赛评比活动缺乏权威性</a:t>
            </a:r>
            <a:endParaRPr sz="4400">
              <a:latin typeface="Microsoft JhengHei"/>
              <a:cs typeface="Microsoft JhengHei"/>
            </a:endParaRPr>
          </a:p>
          <a:p>
            <a:pPr marL="633095">
              <a:lnSpc>
                <a:spcPct val="100000"/>
              </a:lnSpc>
            </a:pPr>
            <a:r>
              <a:rPr sz="4400" b="1" spc="-10">
                <a:latin typeface="Microsoft JhengHei"/>
                <a:cs typeface="Microsoft JhengHei"/>
              </a:rPr>
              <a:t>计划缺乏连续性</a:t>
            </a:r>
            <a:endParaRPr sz="4400">
              <a:latin typeface="Microsoft JhengHei"/>
              <a:cs typeface="Microsoft JhengHei"/>
            </a:endParaRPr>
          </a:p>
          <a:p>
            <a:pPr marL="633095">
              <a:lnSpc>
                <a:spcPct val="100000"/>
              </a:lnSpc>
            </a:pPr>
            <a:r>
              <a:rPr sz="4400" b="1" spc="-25">
                <a:latin typeface="Arial"/>
                <a:cs typeface="Arial"/>
              </a:rPr>
              <a:t>……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9740" y="398584"/>
            <a:ext cx="7848600" cy="6060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78155" marR="1774189" indent="-466090">
              <a:lnSpc>
                <a:spcPct val="100000"/>
              </a:lnSpc>
              <a:spcBef>
                <a:spcPts val="100"/>
              </a:spcBef>
            </a:pPr>
            <a:r>
              <a:rPr sz="4400" b="1" spc="-10">
                <a:latin typeface="Arial"/>
                <a:cs typeface="Arial"/>
              </a:rPr>
              <a:t>3.</a:t>
            </a:r>
            <a:r>
              <a:rPr sz="4400" b="1" spc="-5">
                <a:latin typeface="Microsoft JhengHei"/>
                <a:cs typeface="Microsoft JhengHei"/>
              </a:rPr>
              <a:t>幼儿园教师的教研现状</a:t>
            </a:r>
            <a:r>
              <a:rPr sz="4400" b="1" spc="-10">
                <a:latin typeface="Microsoft JhengHei"/>
                <a:cs typeface="Microsoft JhengHei"/>
              </a:rPr>
              <a:t>不能成为教研主体</a:t>
            </a:r>
            <a:endParaRPr sz="4400">
              <a:latin typeface="Microsoft JhengHei"/>
              <a:cs typeface="Microsoft JhengHei"/>
            </a:endParaRPr>
          </a:p>
          <a:p>
            <a:pPr marL="478155">
              <a:lnSpc>
                <a:spcPct val="100000"/>
              </a:lnSpc>
            </a:pPr>
            <a:r>
              <a:rPr sz="4400" b="1">
                <a:latin typeface="Microsoft JhengHei"/>
                <a:cs typeface="Microsoft JhengHei"/>
              </a:rPr>
              <a:t>语言表达能力的匮乏（</a:t>
            </a:r>
            <a:r>
              <a:rPr sz="4400" b="1" spc="-20">
                <a:latin typeface="Microsoft JhengHei"/>
                <a:cs typeface="Microsoft JhengHei"/>
              </a:rPr>
              <a:t>无序、</a:t>
            </a:r>
            <a:endParaRPr sz="4400">
              <a:latin typeface="Microsoft JhengHei"/>
              <a:cs typeface="Microsoft JhengHei"/>
            </a:endParaRPr>
          </a:p>
          <a:p>
            <a:pPr marL="12700">
              <a:lnSpc>
                <a:spcPts val="5150"/>
              </a:lnSpc>
              <a:spcBef>
                <a:spcPts val="259"/>
              </a:spcBef>
            </a:pPr>
            <a:r>
              <a:rPr sz="4400" b="1">
                <a:latin typeface="Microsoft JhengHei"/>
                <a:cs typeface="Microsoft JhengHei"/>
              </a:rPr>
              <a:t>无话可说、絮絮叨叨等</a:t>
            </a:r>
            <a:r>
              <a:rPr sz="4400" b="1" spc="-50">
                <a:latin typeface="Microsoft JhengHei"/>
                <a:cs typeface="Microsoft JhengHei"/>
              </a:rPr>
              <a:t>）</a:t>
            </a:r>
            <a:endParaRPr sz="4400">
              <a:latin typeface="Microsoft JhengHei"/>
              <a:cs typeface="Microsoft JhengHei"/>
            </a:endParaRPr>
          </a:p>
          <a:p>
            <a:pPr marL="478155">
              <a:lnSpc>
                <a:spcPts val="5150"/>
              </a:lnSpc>
            </a:pPr>
            <a:r>
              <a:rPr sz="4400" b="1">
                <a:latin typeface="Microsoft JhengHei"/>
                <a:cs typeface="Microsoft JhengHei"/>
              </a:rPr>
              <a:t>提炼整理能力的欠缺（</a:t>
            </a:r>
            <a:r>
              <a:rPr sz="4400" b="1" spc="-20">
                <a:latin typeface="Microsoft JhengHei"/>
                <a:cs typeface="Microsoft JhengHei"/>
              </a:rPr>
              <a:t>做得多</a:t>
            </a:r>
            <a:endParaRPr sz="44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  <a:spcBef>
                <a:spcPts val="254"/>
              </a:spcBef>
            </a:pPr>
            <a:r>
              <a:rPr sz="4400" b="1" spc="-5">
                <a:latin typeface="Microsoft JhengHei"/>
                <a:cs typeface="Microsoft JhengHei"/>
              </a:rPr>
              <a:t>提炼整理少；做了说了没留下什</a:t>
            </a:r>
            <a:r>
              <a:rPr sz="4400" b="1">
                <a:latin typeface="Microsoft JhengHei"/>
                <a:cs typeface="Microsoft JhengHei"/>
              </a:rPr>
              <a:t>么；成果上不了档次等</a:t>
            </a:r>
            <a:r>
              <a:rPr sz="4400" b="1" spc="-50">
                <a:latin typeface="Microsoft JhengHei"/>
                <a:cs typeface="Microsoft JhengHei"/>
              </a:rPr>
              <a:t>）</a:t>
            </a:r>
            <a:endParaRPr sz="4400">
              <a:latin typeface="Microsoft JhengHei"/>
              <a:cs typeface="Microsoft JhengHei"/>
            </a:endParaRPr>
          </a:p>
          <a:p>
            <a:pPr marL="633095">
              <a:lnSpc>
                <a:spcPts val="5020"/>
              </a:lnSpc>
            </a:pPr>
            <a:r>
              <a:rPr sz="4400" b="1" spc="-5">
                <a:latin typeface="Microsoft JhengHei"/>
                <a:cs typeface="Microsoft JhengHei"/>
              </a:rPr>
              <a:t>缺乏职业幸福感和归属感</a:t>
            </a:r>
            <a:endParaRPr sz="4400">
              <a:latin typeface="Microsoft JhengHei"/>
              <a:cs typeface="Microsoft JhengHei"/>
            </a:endParaRPr>
          </a:p>
          <a:p>
            <a:pPr marL="633095">
              <a:lnSpc>
                <a:spcPct val="100000"/>
              </a:lnSpc>
            </a:pPr>
            <a:r>
              <a:rPr sz="4400" b="1" spc="-25">
                <a:latin typeface="Arial"/>
                <a:cs typeface="Arial"/>
              </a:rPr>
              <a:t>……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857187"/>
            <a:ext cx="7843520" cy="490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10">
                <a:latin typeface="Arial"/>
                <a:cs typeface="Arial"/>
              </a:rPr>
              <a:t>4.</a:t>
            </a:r>
            <a:r>
              <a:rPr sz="4000" b="1" spc="-10">
                <a:latin typeface="Microsoft JhengHei"/>
                <a:cs typeface="Microsoft JhengHei"/>
              </a:rPr>
              <a:t>教研主题的定位</a:t>
            </a:r>
            <a:endParaRPr sz="4000">
              <a:latin typeface="Microsoft JhengHei"/>
              <a:cs typeface="Microsoft JhengHei"/>
            </a:endParaRPr>
          </a:p>
          <a:p>
            <a:pPr marL="718185">
              <a:lnSpc>
                <a:spcPct val="100000"/>
              </a:lnSpc>
            </a:pPr>
            <a:r>
              <a:rPr sz="4000" b="1">
                <a:latin typeface="Microsoft JhengHei"/>
                <a:cs typeface="Microsoft JhengHei"/>
              </a:rPr>
              <a:t>无主题教研（</a:t>
            </a:r>
            <a:r>
              <a:rPr sz="4000" b="1" spc="-10">
                <a:latin typeface="Microsoft JhengHei"/>
                <a:cs typeface="Microsoft JhengHei"/>
              </a:rPr>
              <a:t>随意性、应付上级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ts val="4680"/>
              </a:lnSpc>
              <a:spcBef>
                <a:spcPts val="235"/>
              </a:spcBef>
            </a:pPr>
            <a:r>
              <a:rPr sz="4000" b="1">
                <a:latin typeface="Microsoft JhengHei"/>
                <a:cs typeface="Microsoft JhengHei"/>
              </a:rPr>
              <a:t>任务等</a:t>
            </a:r>
            <a:r>
              <a:rPr sz="4000" b="1" spc="-50">
                <a:latin typeface="Microsoft JhengHei"/>
                <a:cs typeface="Microsoft JhengHei"/>
              </a:rPr>
              <a:t>）</a:t>
            </a:r>
            <a:endParaRPr sz="4000">
              <a:latin typeface="Microsoft JhengHei"/>
              <a:cs typeface="Microsoft JhengHei"/>
            </a:endParaRPr>
          </a:p>
          <a:p>
            <a:pPr marL="718185">
              <a:lnSpc>
                <a:spcPts val="4680"/>
              </a:lnSpc>
            </a:pPr>
            <a:r>
              <a:rPr sz="4000" b="1" spc="-5">
                <a:latin typeface="Microsoft JhengHei"/>
                <a:cs typeface="Microsoft JhengHei"/>
              </a:rPr>
              <a:t>主题远离教师实际需求</a:t>
            </a:r>
            <a:endParaRPr sz="4000">
              <a:latin typeface="Microsoft JhengHei"/>
              <a:cs typeface="Microsoft JhengHei"/>
            </a:endParaRPr>
          </a:p>
          <a:p>
            <a:pPr marL="718185" marR="5080">
              <a:lnSpc>
                <a:spcPct val="100000"/>
              </a:lnSpc>
            </a:pPr>
            <a:r>
              <a:rPr sz="4000" b="1" spc="-5">
                <a:latin typeface="Microsoft JhengHei"/>
                <a:cs typeface="Microsoft JhengHei"/>
              </a:rPr>
              <a:t>主题无法和课题及本园特色结合主题等同科研，重复劳动</a:t>
            </a:r>
            <a:endParaRPr sz="4000">
              <a:latin typeface="Microsoft JhengHei"/>
              <a:cs typeface="Microsoft JhengHei"/>
            </a:endParaRPr>
          </a:p>
          <a:p>
            <a:pPr marL="718185">
              <a:lnSpc>
                <a:spcPct val="100000"/>
              </a:lnSpc>
            </a:pPr>
            <a:r>
              <a:rPr sz="4000" b="1" spc="-5">
                <a:latin typeface="Microsoft JhengHei"/>
                <a:cs typeface="Microsoft JhengHei"/>
              </a:rPr>
              <a:t>主题缺乏计划性和延续性</a:t>
            </a:r>
            <a:endParaRPr sz="4000">
              <a:latin typeface="Microsoft JhengHei"/>
              <a:cs typeface="Microsoft JhengHei"/>
            </a:endParaRPr>
          </a:p>
          <a:p>
            <a:pPr marL="718185">
              <a:lnSpc>
                <a:spcPct val="100000"/>
              </a:lnSpc>
            </a:pPr>
            <a:r>
              <a:rPr sz="4000" b="1" spc="-25">
                <a:latin typeface="Arial"/>
                <a:cs typeface="Arial"/>
              </a:rPr>
              <a:t>……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9740" y="855784"/>
            <a:ext cx="7910830" cy="4719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3095" marR="3357879" indent="-621030">
              <a:lnSpc>
                <a:spcPct val="100000"/>
              </a:lnSpc>
              <a:spcBef>
                <a:spcPts val="100"/>
              </a:spcBef>
            </a:pPr>
            <a:r>
              <a:rPr sz="4400" b="1" spc="-10">
                <a:latin typeface="Arial"/>
                <a:cs typeface="Arial"/>
              </a:rPr>
              <a:t>5.</a:t>
            </a:r>
            <a:r>
              <a:rPr sz="4400" b="1" spc="-10">
                <a:latin typeface="Microsoft JhengHei"/>
                <a:cs typeface="Microsoft JhengHei"/>
              </a:rPr>
              <a:t>教研过程的现状主持人基本固定</a:t>
            </a:r>
            <a:endParaRPr sz="4400">
              <a:latin typeface="Microsoft JhengHei"/>
              <a:cs typeface="Microsoft JhengHei"/>
            </a:endParaRPr>
          </a:p>
          <a:p>
            <a:pPr marL="633095" marR="5080">
              <a:lnSpc>
                <a:spcPct val="100000"/>
              </a:lnSpc>
            </a:pPr>
            <a:r>
              <a:rPr sz="4400" b="1" spc="-5">
                <a:latin typeface="Microsoft JhengHei"/>
                <a:cs typeface="Microsoft JhengHei"/>
              </a:rPr>
              <a:t>有流程、有记录、无总结提炼</a:t>
            </a:r>
            <a:r>
              <a:rPr sz="4400" b="1" spc="-10">
                <a:latin typeface="Microsoft JhengHei"/>
                <a:cs typeface="Microsoft JhengHei"/>
              </a:rPr>
              <a:t>缺乏专业引领</a:t>
            </a:r>
            <a:endParaRPr sz="4400">
              <a:latin typeface="Microsoft JhengHei"/>
              <a:cs typeface="Microsoft JhengHei"/>
            </a:endParaRPr>
          </a:p>
          <a:p>
            <a:pPr marL="633095" marR="1681480">
              <a:lnSpc>
                <a:spcPct val="100000"/>
              </a:lnSpc>
            </a:pPr>
            <a:r>
              <a:rPr sz="4400" b="1" spc="-5">
                <a:latin typeface="Microsoft JhengHei"/>
                <a:cs typeface="Microsoft JhengHei"/>
              </a:rPr>
              <a:t>教师缺乏热情与主动性</a:t>
            </a:r>
            <a:r>
              <a:rPr sz="4400" b="1" spc="-10">
                <a:latin typeface="Microsoft JhengHei"/>
                <a:cs typeface="Microsoft JhengHei"/>
              </a:rPr>
              <a:t>时间不能固定</a:t>
            </a:r>
            <a:endParaRPr sz="4400">
              <a:latin typeface="Microsoft JhengHei"/>
              <a:cs typeface="Microsoft JhengHei"/>
            </a:endParaRPr>
          </a:p>
          <a:p>
            <a:pPr marL="633095">
              <a:lnSpc>
                <a:spcPct val="100000"/>
              </a:lnSpc>
            </a:pPr>
            <a:r>
              <a:rPr sz="4400" b="1" spc="-25">
                <a:latin typeface="Arial"/>
                <a:cs typeface="Arial"/>
              </a:rPr>
              <a:t>……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90525" y="831849"/>
            <a:ext cx="8758555" cy="4762500"/>
            <a:chOff x="390525" y="831849"/>
            <a:chExt cx="8758555" cy="4762500"/>
          </a:xfrm>
        </p:grpSpPr>
        <p:sp>
          <p:nvSpPr>
            <p:cNvPr id="3" name="object 3"/>
            <p:cNvSpPr/>
            <p:nvPr/>
          </p:nvSpPr>
          <p:spPr>
            <a:xfrm>
              <a:off x="395287" y="836612"/>
              <a:ext cx="8749030" cy="4752975"/>
            </a:xfrm>
            <a:custGeom>
              <a:rect l="l" t="t" r="r" b="b"/>
              <a:pathLst>
                <a:path w="8749030" h="4752975">
                  <a:moveTo>
                    <a:pt x="0" y="0"/>
                  </a:moveTo>
                  <a:lnTo>
                    <a:pt x="8748712" y="0"/>
                  </a:lnTo>
                </a:path>
                <a:path w="8749030" h="4752975">
                  <a:moveTo>
                    <a:pt x="8748712" y="4752975"/>
                  </a:moveTo>
                  <a:lnTo>
                    <a:pt x="0" y="4752975"/>
                  </a:ln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86728" y="2765232"/>
              <a:ext cx="320039" cy="32003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86728" y="3588192"/>
              <a:ext cx="320039" cy="32003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86728" y="4411152"/>
              <a:ext cx="320039" cy="32003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86728" y="5234112"/>
              <a:ext cx="320039" cy="320039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474028" y="695133"/>
            <a:ext cx="8597900" cy="4963160"/>
          </a:xfrm>
          <a:prstGeom prst="rect">
            <a:avLst/>
          </a:prstGeom>
        </p:spPr>
        <p:txBody>
          <a:bodyPr vert="horz" wrap="square" lIns="0" tIns="2870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60"/>
              </a:spcBef>
            </a:pPr>
            <a:r>
              <a:rPr sz="3600" b="1" spc="-10">
                <a:latin typeface="Verdana"/>
                <a:cs typeface="Verdana"/>
              </a:rPr>
              <a:t>6.</a:t>
            </a:r>
            <a:r>
              <a:rPr sz="3600" b="1" spc="-10">
                <a:latin typeface="微软雅黑"/>
                <a:cs typeface="微软雅黑"/>
              </a:rPr>
              <a:t>成人学习的特点分析</a:t>
            </a:r>
            <a:endParaRPr sz="3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160"/>
              </a:spcBef>
            </a:pPr>
            <a:r>
              <a:rPr sz="36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（</a:t>
            </a:r>
            <a:r>
              <a:rPr sz="3600" u="heavy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1</a:t>
            </a:r>
            <a:r>
              <a:rPr sz="36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）成人怎样学习有效果</a:t>
            </a:r>
            <a:r>
              <a:rPr sz="3600" u="heavy" spc="-50">
                <a:uFill>
                  <a:solidFill>
                    <a:srgbClr val="000000"/>
                  </a:solidFill>
                </a:uFill>
                <a:latin typeface="Verdana"/>
                <a:cs typeface="Verdana"/>
              </a:rPr>
              <a:t>?</a:t>
            </a:r>
            <a:endParaRPr sz="3600">
              <a:latin typeface="Verdana"/>
              <a:cs typeface="Verdana"/>
            </a:endParaRPr>
          </a:p>
          <a:p>
            <a:pPr marL="355600">
              <a:lnSpc>
                <a:spcPct val="100000"/>
              </a:lnSpc>
              <a:spcBef>
                <a:spcPts val="2160"/>
              </a:spcBef>
            </a:pPr>
            <a:r>
              <a:rPr sz="3600" spc="-5">
                <a:latin typeface="微软雅黑"/>
                <a:cs typeface="微软雅黑"/>
              </a:rPr>
              <a:t>成人从讲授中取得学习效果；</a:t>
            </a:r>
            <a:endParaRPr sz="3600">
              <a:latin typeface="微软雅黑"/>
              <a:cs typeface="微软雅黑"/>
            </a:endParaRPr>
          </a:p>
          <a:p>
            <a:pPr marL="355600" marR="462280">
              <a:lnSpc>
                <a:spcPct val="150000"/>
              </a:lnSpc>
            </a:pPr>
            <a:r>
              <a:rPr sz="3600" spc="-5">
                <a:latin typeface="微软雅黑"/>
                <a:cs typeface="微软雅黑"/>
              </a:rPr>
              <a:t>但是引发他们思考，他们会学得较多；让他们分享心得，他们会学得更多；</a:t>
            </a:r>
            <a:endParaRPr sz="3600">
              <a:latin typeface="微软雅黑"/>
              <a:cs typeface="微软雅黑"/>
            </a:endParaRPr>
          </a:p>
          <a:p>
            <a:pPr marL="355600">
              <a:lnSpc>
                <a:spcPct val="100000"/>
              </a:lnSpc>
              <a:spcBef>
                <a:spcPts val="2160"/>
              </a:spcBef>
            </a:pPr>
            <a:r>
              <a:rPr sz="3600" spc="-5">
                <a:latin typeface="微软雅黑"/>
                <a:cs typeface="微软雅黑"/>
              </a:rPr>
              <a:t>让他们学得最多的，是使他们亲自去做。</a:t>
            </a:r>
            <a:endParaRPr sz="3600">
              <a:latin typeface="微软雅黑"/>
              <a:cs typeface="微软雅黑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6243637" y="566737"/>
            <a:ext cx="1939925" cy="984250"/>
            <a:chOff x="6243637" y="566737"/>
            <a:chExt cx="1939925" cy="984250"/>
          </a:xfrm>
        </p:grpSpPr>
        <p:sp>
          <p:nvSpPr>
            <p:cNvPr id="10" name="object 10"/>
            <p:cNvSpPr/>
            <p:nvPr/>
          </p:nvSpPr>
          <p:spPr>
            <a:xfrm>
              <a:off x="6248400" y="571500"/>
              <a:ext cx="1930400" cy="974725"/>
            </a:xfrm>
            <a:custGeom>
              <a:rect l="l" t="t" r="r" b="b"/>
              <a:pathLst>
                <a:path w="1930400" h="974725">
                  <a:moveTo>
                    <a:pt x="1445835" y="974725"/>
                  </a:moveTo>
                  <a:lnTo>
                    <a:pt x="1445835" y="731043"/>
                  </a:lnTo>
                  <a:lnTo>
                    <a:pt x="0" y="731043"/>
                  </a:lnTo>
                  <a:lnTo>
                    <a:pt x="0" y="243681"/>
                  </a:lnTo>
                  <a:lnTo>
                    <a:pt x="1445835" y="243681"/>
                  </a:lnTo>
                  <a:lnTo>
                    <a:pt x="1445835" y="0"/>
                  </a:lnTo>
                  <a:lnTo>
                    <a:pt x="1930400" y="487362"/>
                  </a:lnTo>
                  <a:lnTo>
                    <a:pt x="1445835" y="974725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248400" y="571500"/>
              <a:ext cx="1930400" cy="974725"/>
            </a:xfrm>
            <a:custGeom>
              <a:rect l="l" t="t" r="r" b="b"/>
              <a:pathLst>
                <a:path w="1930400" h="974725">
                  <a:moveTo>
                    <a:pt x="0" y="243681"/>
                  </a:moveTo>
                  <a:lnTo>
                    <a:pt x="1445835" y="243681"/>
                  </a:lnTo>
                  <a:lnTo>
                    <a:pt x="1445835" y="0"/>
                  </a:lnTo>
                  <a:lnTo>
                    <a:pt x="1930400" y="487362"/>
                  </a:lnTo>
                  <a:lnTo>
                    <a:pt x="1445835" y="974725"/>
                  </a:lnTo>
                  <a:lnTo>
                    <a:pt x="1445835" y="731043"/>
                  </a:lnTo>
                  <a:lnTo>
                    <a:pt x="0" y="731043"/>
                  </a:lnTo>
                  <a:lnTo>
                    <a:pt x="0" y="243681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6327140" y="855345"/>
            <a:ext cx="139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0" spc="-10">
                <a:latin typeface="宋体"/>
                <a:cs typeface="宋体"/>
              </a:rPr>
              <a:t>教师成长阶段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10</a:t>
            </a:fld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3495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1850"/>
              </a:spcBef>
            </a:pPr>
            <a:r>
              <a:rPr sz="4600" b="0" spc="-10">
                <a:latin typeface="微软雅黑"/>
                <a:cs typeface="微软雅黑"/>
              </a:rPr>
              <a:t>(2</a:t>
            </a:r>
            <a:r>
              <a:rPr sz="4600" b="0" spc="-15">
                <a:latin typeface="微软雅黑"/>
                <a:cs typeface="微软雅黑"/>
              </a:rPr>
              <a:t>)学习形式的改变</a:t>
            </a:r>
            <a:endParaRPr sz="46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58178" y="1879067"/>
            <a:ext cx="320039" cy="32003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58178" y="2482571"/>
            <a:ext cx="320039" cy="32003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658178" y="3086075"/>
            <a:ext cx="320039" cy="32003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658178" y="4293083"/>
            <a:ext cx="320039" cy="32003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566737" y="1752600"/>
            <a:ext cx="8001000" cy="4267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0" rIns="0" bIns="0" rtlCol="0">
            <a:spAutoFit/>
          </a:bodyPr>
          <a:lstStyle/>
          <a:p>
            <a:pPr marL="434340">
              <a:lnSpc>
                <a:spcPts val="4235"/>
              </a:lnSpc>
            </a:pPr>
            <a:r>
              <a:rPr sz="3600" spc="-15">
                <a:latin typeface="微软雅黑"/>
                <a:cs typeface="微软雅黑"/>
              </a:rPr>
              <a:t>活动——体验</a:t>
            </a:r>
            <a:endParaRPr sz="3600">
              <a:latin typeface="微软雅黑"/>
              <a:cs typeface="微软雅黑"/>
            </a:endParaRPr>
          </a:p>
          <a:p>
            <a:pPr marL="434340">
              <a:lnSpc>
                <a:spcPct val="100000"/>
              </a:lnSpc>
              <a:spcBef>
                <a:spcPts val="430"/>
              </a:spcBef>
            </a:pPr>
            <a:r>
              <a:rPr sz="3600" spc="-15">
                <a:latin typeface="微软雅黑"/>
                <a:cs typeface="微软雅黑"/>
              </a:rPr>
              <a:t>讲解——研讨</a:t>
            </a:r>
            <a:endParaRPr sz="3600">
              <a:latin typeface="微软雅黑"/>
              <a:cs typeface="微软雅黑"/>
            </a:endParaRPr>
          </a:p>
          <a:p>
            <a:pPr marL="434340">
              <a:lnSpc>
                <a:spcPct val="100000"/>
              </a:lnSpc>
              <a:spcBef>
                <a:spcPts val="430"/>
              </a:spcBef>
            </a:pPr>
            <a:r>
              <a:rPr sz="3600" spc="-15">
                <a:latin typeface="微软雅黑"/>
                <a:cs typeface="微软雅黑"/>
              </a:rPr>
              <a:t>操作——点评</a:t>
            </a:r>
            <a:endParaRPr sz="3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3050">
              <a:latin typeface="微软雅黑"/>
              <a:cs typeface="微软雅黑"/>
            </a:endParaRPr>
          </a:p>
          <a:p>
            <a:pPr marL="434340" marR="243840">
              <a:lnSpc>
                <a:spcPts val="3890"/>
              </a:lnSpc>
              <a:spcBef>
                <a:spcPts val="5"/>
              </a:spcBef>
            </a:pPr>
            <a:r>
              <a:rPr sz="3600">
                <a:latin typeface="微软雅黑"/>
                <a:cs typeface="微软雅黑"/>
              </a:rPr>
              <a:t>我说你听</a:t>
            </a:r>
            <a:r>
              <a:rPr sz="3600">
                <a:latin typeface="Arial"/>
                <a:cs typeface="Arial"/>
              </a:rPr>
              <a:t>→</a:t>
            </a:r>
            <a:r>
              <a:rPr sz="3600">
                <a:latin typeface="微软雅黑"/>
                <a:cs typeface="微软雅黑"/>
              </a:rPr>
              <a:t>我做你看</a:t>
            </a:r>
            <a:r>
              <a:rPr sz="3600">
                <a:latin typeface="Arial"/>
                <a:cs typeface="Arial"/>
              </a:rPr>
              <a:t>→</a:t>
            </a:r>
            <a:r>
              <a:rPr sz="3600">
                <a:latin typeface="微软雅黑"/>
                <a:cs typeface="微软雅黑"/>
              </a:rPr>
              <a:t>你说我听</a:t>
            </a:r>
            <a:r>
              <a:rPr sz="3600">
                <a:latin typeface="Arial"/>
                <a:cs typeface="Arial"/>
              </a:rPr>
              <a:t>→</a:t>
            </a:r>
            <a:r>
              <a:rPr sz="3600" spc="-50">
                <a:latin typeface="微软雅黑"/>
                <a:cs typeface="微软雅黑"/>
              </a:rPr>
              <a:t>你</a:t>
            </a:r>
            <a:r>
              <a:rPr sz="3600" spc="-20">
                <a:latin typeface="微软雅黑"/>
                <a:cs typeface="微软雅黑"/>
              </a:rPr>
              <a:t>做我看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11</a:t>
            </a:fld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71550" y="404811"/>
            <a:ext cx="7793355" cy="146240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27965" rIns="0" bIns="0" rtlCol="0">
            <a:spAutoFit/>
          </a:bodyPr>
          <a:lstStyle/>
          <a:p>
            <a:pPr marR="4761230" algn="ctr">
              <a:lnSpc>
                <a:spcPct val="100000"/>
              </a:lnSpc>
              <a:spcBef>
                <a:spcPts val="1795"/>
              </a:spcBef>
            </a:pPr>
            <a:r>
              <a:rPr sz="3200" b="1" spc="-10">
                <a:latin typeface="微软雅黑"/>
                <a:cs typeface="微软雅黑"/>
              </a:rPr>
              <a:t>(3</a:t>
            </a:r>
            <a:r>
              <a:rPr sz="3200" b="1" spc="-15">
                <a:latin typeface="微软雅黑"/>
                <a:cs typeface="微软雅黑"/>
              </a:rPr>
              <a:t>)研讨的起点</a:t>
            </a:r>
            <a:endParaRPr sz="3200">
              <a:latin typeface="微软雅黑"/>
              <a:cs typeface="微软雅黑"/>
            </a:endParaRPr>
          </a:p>
          <a:p>
            <a:pPr marR="495300" algn="ctr">
              <a:lnSpc>
                <a:spcPct val="100000"/>
              </a:lnSpc>
            </a:pPr>
            <a:r>
              <a:rPr sz="3200" b="1" spc="-10">
                <a:latin typeface="微软雅黑"/>
                <a:cs typeface="微软雅黑"/>
              </a:rPr>
              <a:t>——解决教师的问题</a:t>
            </a:r>
            <a:endParaRPr sz="32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177925" y="2012949"/>
            <a:ext cx="7781925" cy="4124325"/>
            <a:chOff x="1177925" y="2012949"/>
            <a:chExt cx="7781925" cy="4124325"/>
          </a:xfrm>
        </p:grpSpPr>
        <p:sp>
          <p:nvSpPr>
            <p:cNvPr id="4" name="object 4"/>
            <p:cNvSpPr/>
            <p:nvPr/>
          </p:nvSpPr>
          <p:spPr>
            <a:xfrm>
              <a:off x="1182687" y="2017711"/>
              <a:ext cx="7772400" cy="4114800"/>
            </a:xfrm>
            <a:custGeom>
              <a:rect l="l" t="t" r="r" b="b"/>
              <a:pathLst>
                <a:path w="7772400" h="4114800">
                  <a:moveTo>
                    <a:pt x="0" y="0"/>
                  </a:moveTo>
                  <a:lnTo>
                    <a:pt x="7772399" y="0"/>
                  </a:lnTo>
                  <a:lnTo>
                    <a:pt x="7772399" y="4114800"/>
                  </a:lnTo>
                  <a:lnTo>
                    <a:pt x="0" y="4114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4128" y="2202182"/>
              <a:ext cx="248920" cy="24892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4128" y="4335782"/>
              <a:ext cx="248920" cy="24892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604328" y="2018793"/>
            <a:ext cx="7272020" cy="36315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40335" algn="just">
              <a:lnSpc>
                <a:spcPct val="114999"/>
              </a:lnSpc>
              <a:spcBef>
                <a:spcPts val="100"/>
              </a:spcBef>
            </a:pPr>
            <a:r>
              <a:rPr sz="2800" spc="-5">
                <a:latin typeface="微软雅黑"/>
                <a:cs typeface="微软雅黑"/>
              </a:rPr>
              <a:t>“十分不幸和令人感到苦恼的是，人们对在职培训的日益增长似乎更多的是以信念为基础，</a:t>
            </a:r>
            <a:r>
              <a:rPr sz="2800">
                <a:latin typeface="微软雅黑"/>
                <a:cs typeface="微软雅黑"/>
              </a:rPr>
              <a:t>而不是以</a:t>
            </a:r>
            <a:r>
              <a:rPr sz="2800" u="heavy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微软雅黑"/>
                <a:cs typeface="微软雅黑"/>
              </a:rPr>
              <a:t>实际的知识为基础</a:t>
            </a:r>
            <a:r>
              <a:rPr sz="2800" spc="-25">
                <a:latin typeface="微软雅黑"/>
                <a:cs typeface="微软雅黑"/>
              </a:rPr>
              <a:t>”。</a:t>
            </a:r>
            <a:endParaRPr sz="2800">
              <a:latin typeface="微软雅黑"/>
              <a:cs typeface="微软雅黑"/>
            </a:endParaRPr>
          </a:p>
          <a:p>
            <a:pPr marL="2698115">
              <a:lnSpc>
                <a:spcPct val="100000"/>
              </a:lnSpc>
              <a:spcBef>
                <a:spcPts val="1975"/>
              </a:spcBef>
            </a:pPr>
            <a:r>
              <a:rPr sz="2000" spc="-5">
                <a:latin typeface="微软雅黑"/>
                <a:cs typeface="微软雅黑"/>
              </a:rPr>
              <a:t>——经济合作与发展组织</a:t>
            </a:r>
            <a:r>
              <a:rPr sz="2000" spc="-10">
                <a:latin typeface="微软雅黑"/>
                <a:cs typeface="微软雅黑"/>
              </a:rPr>
              <a:t>（OECD</a:t>
            </a:r>
            <a:r>
              <a:rPr sz="2000">
                <a:latin typeface="微软雅黑"/>
                <a:cs typeface="微软雅黑"/>
              </a:rPr>
              <a:t>组织</a:t>
            </a:r>
            <a:r>
              <a:rPr sz="2000" spc="-50">
                <a:latin typeface="微软雅黑"/>
                <a:cs typeface="微软雅黑"/>
              </a:rPr>
              <a:t>）</a:t>
            </a:r>
            <a:endParaRPr sz="2000">
              <a:latin typeface="微软雅黑"/>
              <a:cs typeface="微软雅黑"/>
            </a:endParaRPr>
          </a:p>
          <a:p>
            <a:pPr marL="12700" marR="140335">
              <a:lnSpc>
                <a:spcPct val="114999"/>
              </a:lnSpc>
              <a:spcBef>
                <a:spcPts val="830"/>
              </a:spcBef>
            </a:pPr>
            <a:r>
              <a:rPr sz="2800" spc="-5">
                <a:latin typeface="微软雅黑"/>
                <a:cs typeface="微软雅黑"/>
              </a:rPr>
              <a:t>教师培训究竟是为了实现上级指示的贯彻与实</a:t>
            </a:r>
            <a:r>
              <a:rPr sz="2800">
                <a:latin typeface="微软雅黑"/>
                <a:cs typeface="微软雅黑"/>
              </a:rPr>
              <a:t>施，还是</a:t>
            </a:r>
            <a:r>
              <a:rPr sz="2800" u="heavy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微软雅黑"/>
                <a:cs typeface="微软雅黑"/>
              </a:rPr>
              <a:t>要解决教师所面临的实际问题</a:t>
            </a:r>
            <a:r>
              <a:rPr sz="2800" spc="-20">
                <a:latin typeface="微软雅黑"/>
                <a:cs typeface="微软雅黑"/>
              </a:rPr>
              <a:t>?这是</a:t>
            </a:r>
            <a:r>
              <a:rPr sz="2800" spc="-5">
                <a:latin typeface="微软雅黑"/>
                <a:cs typeface="微软雅黑"/>
              </a:rPr>
              <a:t>教师培训中重要的理论问题。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16012" y="404811"/>
            <a:ext cx="7793355" cy="146240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2796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1795"/>
              </a:spcBef>
            </a:pPr>
            <a:r>
              <a:rPr sz="3200" b="1">
                <a:latin typeface="微软雅黑"/>
                <a:cs typeface="微软雅黑"/>
              </a:rPr>
              <a:t>（4）</a:t>
            </a:r>
            <a:r>
              <a:rPr sz="3200" b="1" spc="-10">
                <a:latin typeface="微软雅黑"/>
                <a:cs typeface="微软雅黑"/>
              </a:rPr>
              <a:t>教研问题的来源</a:t>
            </a:r>
            <a:endParaRPr sz="3200">
              <a:latin typeface="微软雅黑"/>
              <a:cs typeface="微软雅黑"/>
            </a:endParaRPr>
          </a:p>
          <a:p>
            <a:pPr marL="694690">
              <a:lnSpc>
                <a:spcPct val="100000"/>
              </a:lnSpc>
            </a:pPr>
            <a:r>
              <a:rPr sz="3200" b="1" spc="-10">
                <a:latin typeface="微软雅黑"/>
                <a:cs typeface="微软雅黑"/>
              </a:rPr>
              <a:t>——需要了解、分析学习者的需求</a:t>
            </a:r>
            <a:endParaRPr sz="32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177925" y="2012949"/>
            <a:ext cx="7781925" cy="4124325"/>
            <a:chOff x="1177925" y="2012949"/>
            <a:chExt cx="7781925" cy="4124325"/>
          </a:xfrm>
        </p:grpSpPr>
        <p:sp>
          <p:nvSpPr>
            <p:cNvPr id="4" name="object 4"/>
            <p:cNvSpPr/>
            <p:nvPr/>
          </p:nvSpPr>
          <p:spPr>
            <a:xfrm>
              <a:off x="1182687" y="2017711"/>
              <a:ext cx="7772400" cy="4114800"/>
            </a:xfrm>
            <a:custGeom>
              <a:rect l="l" t="t" r="r" b="b"/>
              <a:pathLst>
                <a:path w="7772400" h="4114800">
                  <a:moveTo>
                    <a:pt x="0" y="0"/>
                  </a:moveTo>
                  <a:lnTo>
                    <a:pt x="7772399" y="0"/>
                  </a:lnTo>
                  <a:lnTo>
                    <a:pt x="7772399" y="4114800"/>
                  </a:lnTo>
                  <a:lnTo>
                    <a:pt x="0" y="4114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4128" y="2156614"/>
              <a:ext cx="248920" cy="24892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4128" y="3095398"/>
              <a:ext cx="248920" cy="24892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4128" y="4460902"/>
              <a:ext cx="248920" cy="248920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1604328" y="2037234"/>
            <a:ext cx="7137400" cy="4036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800">
                <a:latin typeface="微软雅黑"/>
                <a:cs typeface="微软雅黑"/>
              </a:rPr>
              <a:t>需求</a:t>
            </a:r>
            <a:r>
              <a:rPr sz="2800" u="heavy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微软雅黑"/>
                <a:cs typeface="微软雅黑"/>
              </a:rPr>
              <a:t>以问题的形式呈现</a:t>
            </a:r>
            <a:r>
              <a:rPr sz="2800">
                <a:latin typeface="微软雅黑"/>
                <a:cs typeface="微软雅黑"/>
              </a:rPr>
              <a:t>，</a:t>
            </a:r>
            <a:r>
              <a:rPr sz="2800" spc="-10">
                <a:solidFill>
                  <a:srgbClr val="0080FF"/>
                </a:solidFill>
                <a:latin typeface="微软雅黑"/>
                <a:cs typeface="微软雅黑"/>
              </a:rPr>
              <a:t>把问题当课题，把课</a:t>
            </a:r>
            <a:r>
              <a:rPr sz="2800">
                <a:solidFill>
                  <a:srgbClr val="0080FF"/>
                </a:solidFill>
                <a:latin typeface="微软雅黑"/>
                <a:cs typeface="微软雅黑"/>
              </a:rPr>
              <a:t>题成果转化为课程（专题 </a:t>
            </a:r>
            <a:r>
              <a:rPr sz="2800" spc="-50">
                <a:solidFill>
                  <a:srgbClr val="0080FF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 marL="12700" marR="5080" algn="just">
              <a:lnSpc>
                <a:spcPct val="100000"/>
              </a:lnSpc>
              <a:spcBef>
                <a:spcPts val="670"/>
              </a:spcBef>
            </a:pPr>
            <a:r>
              <a:rPr sz="2800">
                <a:latin typeface="微软雅黑"/>
                <a:cs typeface="微软雅黑"/>
              </a:rPr>
              <a:t>教师的问题，可能</a:t>
            </a:r>
            <a:r>
              <a:rPr sz="2800" u="heavy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微软雅黑"/>
                <a:cs typeface="微软雅黑"/>
              </a:rPr>
              <a:t>来自教学实践</a:t>
            </a:r>
            <a:r>
              <a:rPr sz="2800" spc="-10">
                <a:latin typeface="微软雅黑"/>
                <a:cs typeface="微软雅黑"/>
              </a:rPr>
              <a:t>，也可能来自</a:t>
            </a:r>
            <a:r>
              <a:rPr sz="2800" u="heavy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微软雅黑"/>
                <a:cs typeface="微软雅黑"/>
              </a:rPr>
              <a:t>教学思想</a:t>
            </a:r>
            <a:r>
              <a:rPr sz="2800">
                <a:latin typeface="微软雅黑"/>
                <a:cs typeface="微软雅黑"/>
              </a:rPr>
              <a:t>；既可以是</a:t>
            </a:r>
            <a:r>
              <a:rPr sz="2800" u="heavy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微软雅黑"/>
                <a:cs typeface="微软雅黑"/>
              </a:rPr>
              <a:t>关于教学的</a:t>
            </a:r>
            <a:r>
              <a:rPr sz="2800" spc="-10">
                <a:latin typeface="微软雅黑"/>
                <a:cs typeface="微软雅黑"/>
              </a:rPr>
              <a:t>，也可以是关</a:t>
            </a:r>
            <a:r>
              <a:rPr sz="2800">
                <a:latin typeface="微软雅黑"/>
                <a:cs typeface="微软雅黑"/>
              </a:rPr>
              <a:t>于</a:t>
            </a:r>
            <a:r>
              <a:rPr sz="2800" u="heavy" spc="-15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微软雅黑"/>
                <a:cs typeface="微软雅黑"/>
              </a:rPr>
              <a:t>非教学的</a:t>
            </a:r>
            <a:endParaRPr sz="2800">
              <a:latin typeface="微软雅黑"/>
              <a:cs typeface="微软雅黑"/>
            </a:endParaRPr>
          </a:p>
          <a:p>
            <a:pPr marL="12700" marR="5080" algn="just">
              <a:lnSpc>
                <a:spcPct val="100000"/>
              </a:lnSpc>
              <a:spcBef>
                <a:spcPts val="675"/>
              </a:spcBef>
            </a:pPr>
            <a:r>
              <a:rPr sz="2800" spc="-5">
                <a:latin typeface="微软雅黑"/>
                <a:cs typeface="微软雅黑"/>
              </a:rPr>
              <a:t>教师培训成为了一种经验性的活动，培训内容</a:t>
            </a:r>
            <a:r>
              <a:rPr sz="2800">
                <a:latin typeface="微软雅黑"/>
                <a:cs typeface="微软雅黑"/>
              </a:rPr>
              <a:t>来自教师的工作，涉及到</a:t>
            </a:r>
            <a:r>
              <a:rPr sz="2800" u="heavy" spc="-10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微软雅黑"/>
                <a:cs typeface="微软雅黑"/>
              </a:rPr>
              <a:t>教师从事的具体的教</a:t>
            </a:r>
            <a:r>
              <a:rPr sz="2800" u="heavy" spc="-5">
                <a:solidFill>
                  <a:srgbClr val="0080FF"/>
                </a:solidFill>
                <a:uFill>
                  <a:solidFill>
                    <a:srgbClr val="0080FF"/>
                  </a:solidFill>
                </a:uFill>
                <a:latin typeface="微软雅黑"/>
                <a:cs typeface="微软雅黑"/>
              </a:rPr>
              <a:t>学、评价、观察和反思，并将成为教师自己提出问题并寻求答案的活动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13</a:t>
            </a:fld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27087" y="404811"/>
            <a:ext cx="7793355" cy="146240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4718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3715"/>
              </a:spcBef>
            </a:pPr>
            <a:r>
              <a:rPr sz="3200">
                <a:latin typeface="微软雅黑"/>
                <a:cs typeface="微软雅黑"/>
              </a:rPr>
              <a:t>（5）</a:t>
            </a:r>
            <a:r>
              <a:rPr sz="3200" spc="-10">
                <a:latin typeface="微软雅黑"/>
                <a:cs typeface="微软雅黑"/>
              </a:rPr>
              <a:t>教研活动的原则</a:t>
            </a:r>
            <a:endParaRPr sz="3200">
              <a:latin typeface="微软雅黑"/>
              <a:cs typeface="微软雅黑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177925" y="2012949"/>
            <a:ext cx="7781925" cy="4124325"/>
            <a:chOff x="1177925" y="2012949"/>
            <a:chExt cx="7781925" cy="4124325"/>
          </a:xfrm>
        </p:grpSpPr>
        <p:sp>
          <p:nvSpPr>
            <p:cNvPr id="4" name="object 4"/>
            <p:cNvSpPr/>
            <p:nvPr/>
          </p:nvSpPr>
          <p:spPr>
            <a:xfrm>
              <a:off x="1182687" y="2017711"/>
              <a:ext cx="7772400" cy="4114800"/>
            </a:xfrm>
            <a:custGeom>
              <a:rect l="l" t="t" r="r" b="b"/>
              <a:pathLst>
                <a:path w="7772400" h="4114800">
                  <a:moveTo>
                    <a:pt x="0" y="0"/>
                  </a:moveTo>
                  <a:lnTo>
                    <a:pt x="7772399" y="0"/>
                  </a:lnTo>
                  <a:lnTo>
                    <a:pt x="7772399" y="4114800"/>
                  </a:lnTo>
                  <a:lnTo>
                    <a:pt x="0" y="41148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4128" y="2156614"/>
              <a:ext cx="248920" cy="24892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4128" y="2668678"/>
              <a:ext cx="248920" cy="24892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4128" y="3180742"/>
              <a:ext cx="248920" cy="24892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4128" y="3692806"/>
              <a:ext cx="248920" cy="24892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4128" y="4204870"/>
              <a:ext cx="248920" cy="24892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4128" y="4716934"/>
              <a:ext cx="248920" cy="24892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274128" y="5228998"/>
              <a:ext cx="248920" cy="248920"/>
            </a:xfrm>
            <a:prstGeom prst="rect">
              <a:avLst/>
            </a:prstGeom>
          </p:spPr>
        </p:pic>
      </p:grpSp>
      <p:sp>
        <p:nvSpPr>
          <p:cNvPr id="12" name="object 12"/>
          <p:cNvSpPr txBox="1"/>
          <p:nvPr/>
        </p:nvSpPr>
        <p:spPr>
          <a:xfrm>
            <a:off x="1604328" y="1951890"/>
            <a:ext cx="7137400" cy="360997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800" spc="-10">
                <a:latin typeface="微软雅黑"/>
                <a:cs typeface="微软雅黑"/>
              </a:rPr>
              <a:t>明确汇谈内容；</a:t>
            </a:r>
            <a:endParaRPr sz="2800">
              <a:latin typeface="微软雅黑"/>
              <a:cs typeface="微软雅黑"/>
            </a:endParaRPr>
          </a:p>
          <a:p>
            <a:pPr marL="12700" marR="3561079">
              <a:lnSpc>
                <a:spcPct val="120000"/>
              </a:lnSpc>
            </a:pPr>
            <a:r>
              <a:rPr sz="2800" spc="-5">
                <a:latin typeface="微软雅黑"/>
                <a:cs typeface="微软雅黑"/>
              </a:rPr>
              <a:t>创造热情友好的氛围；</a:t>
            </a:r>
            <a:r>
              <a:rPr sz="2800" spc="-10">
                <a:latin typeface="微软雅黑"/>
                <a:cs typeface="微软雅黑"/>
              </a:rPr>
              <a:t>探索相关问题；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800" spc="-5">
                <a:latin typeface="微软雅黑"/>
                <a:cs typeface="微软雅黑"/>
              </a:rPr>
              <a:t>鼓励每个人的投入与贡献；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spc="-5">
                <a:latin typeface="微软雅黑"/>
                <a:cs typeface="微软雅黑"/>
              </a:rPr>
              <a:t>吸收多元文化，接受不同观点；</a:t>
            </a:r>
            <a:endParaRPr sz="2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</a:pPr>
            <a:r>
              <a:rPr sz="2800" spc="-5">
                <a:latin typeface="微软雅黑"/>
                <a:cs typeface="微软雅黑"/>
              </a:rPr>
              <a:t>共同审议不同的模式、观点和深层次的问题；收获、分享共同成果。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14</a:t>
            </a:fld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42265" y="522307"/>
            <a:ext cx="284479" cy="28447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72465" y="387687"/>
            <a:ext cx="8153400" cy="5805805"/>
          </a:xfrm>
          <a:prstGeom prst="rect">
            <a:avLst/>
          </a:prstGeom>
        </p:spPr>
        <p:txBody>
          <a:bodyPr vert="horz" wrap="square" lIns="0" tIns="59055" rIns="0" bIns="0" rtlCol="0">
            <a:spAutoFit/>
          </a:bodyPr>
          <a:lstStyle/>
          <a:p>
            <a:pPr marL="12700" marR="5080">
              <a:lnSpc>
                <a:spcPct val="90400"/>
              </a:lnSpc>
              <a:spcBef>
                <a:spcPts val="465"/>
              </a:spcBef>
            </a:pPr>
            <a:r>
              <a:rPr sz="3200">
                <a:latin typeface="微软雅黑"/>
                <a:cs typeface="微软雅黑"/>
              </a:rPr>
              <a:t>在教师专业发展中，最重要的不是</a:t>
            </a:r>
            <a:r>
              <a:rPr sz="3200" b="1">
                <a:latin typeface="微软雅黑"/>
                <a:cs typeface="微软雅黑"/>
              </a:rPr>
              <a:t>“</a:t>
            </a:r>
            <a:r>
              <a:rPr sz="3200" u="heavy" spc="-20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理论联</a:t>
            </a:r>
            <a:r>
              <a:rPr sz="3200" u="heavy" spc="800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 </a:t>
            </a:r>
            <a:r>
              <a:rPr sz="3200" u="heavy" spc="-20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系实际</a:t>
            </a:r>
            <a:r>
              <a:rPr sz="3200" u="heavy" spc="800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                            </a:t>
            </a:r>
            <a:r>
              <a:rPr sz="3200" u="heavy"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”：</a:t>
            </a:r>
            <a:r>
              <a:rPr sz="3200">
                <a:solidFill>
                  <a:srgbClr val="0080FF"/>
                </a:solidFill>
                <a:latin typeface="微软雅黑"/>
                <a:cs typeface="微软雅黑"/>
              </a:rPr>
              <a:t>将学术界具有特定逻辑体系和陈</a:t>
            </a:r>
            <a:r>
              <a:rPr sz="3200" spc="-15">
                <a:solidFill>
                  <a:srgbClr val="0080FF"/>
                </a:solidFill>
                <a:latin typeface="黑体"/>
                <a:cs typeface="黑体"/>
              </a:rPr>
              <a:t>述话语、</a:t>
            </a:r>
            <a:r>
              <a:rPr sz="3200" spc="-5">
                <a:solidFill>
                  <a:srgbClr val="0080FF"/>
                </a:solidFill>
                <a:latin typeface="黑体"/>
                <a:cs typeface="黑体"/>
              </a:rPr>
              <a:t>脱离具体教育教学情境的“理论”，应用到鲜</a:t>
            </a:r>
            <a:r>
              <a:rPr sz="3200">
                <a:solidFill>
                  <a:srgbClr val="0080FF"/>
                </a:solidFill>
                <a:latin typeface="黑体"/>
                <a:cs typeface="黑体"/>
              </a:rPr>
              <a:t>活的、独特的教育教学实际中；</a:t>
            </a:r>
            <a:r>
              <a:rPr sz="3200">
                <a:latin typeface="黑体"/>
                <a:cs typeface="黑体"/>
              </a:rPr>
              <a:t>而</a:t>
            </a:r>
            <a:r>
              <a:rPr sz="3200">
                <a:latin typeface="微软雅黑"/>
                <a:cs typeface="微软雅黑"/>
              </a:rPr>
              <a:t>是</a:t>
            </a:r>
            <a:r>
              <a:rPr sz="3200" b="1" spc="-15">
                <a:solidFill>
                  <a:srgbClr val="FF0000"/>
                </a:solidFill>
                <a:latin typeface="微软雅黑"/>
                <a:cs typeface="微软雅黑"/>
              </a:rPr>
              <a:t>通过具体</a:t>
            </a:r>
            <a:r>
              <a:rPr sz="3200" b="1">
                <a:solidFill>
                  <a:srgbClr val="FF0000"/>
                </a:solidFill>
                <a:latin typeface="微软雅黑"/>
                <a:cs typeface="微软雅黑"/>
              </a:rPr>
              <a:t>的和亲力亲为的</a:t>
            </a:r>
            <a:r>
              <a:rPr sz="3200" b="1" i="1">
                <a:solidFill>
                  <a:srgbClr val="FF0000"/>
                </a:solidFill>
                <a:latin typeface="Tahoma"/>
                <a:cs typeface="Tahoma"/>
              </a:rPr>
              <a:t>“</a:t>
            </a:r>
            <a:r>
              <a:rPr sz="3200" b="1">
                <a:solidFill>
                  <a:srgbClr val="FF0000"/>
                </a:solidFill>
                <a:latin typeface="微软雅黑"/>
                <a:cs typeface="微软雅黑"/>
              </a:rPr>
              <a:t>生活体验</a:t>
            </a:r>
            <a:r>
              <a:rPr sz="3200" b="1" i="1">
                <a:solidFill>
                  <a:srgbClr val="FF0000"/>
                </a:solidFill>
                <a:latin typeface="Tahoma"/>
                <a:cs typeface="Tahoma"/>
              </a:rPr>
              <a:t>”</a:t>
            </a:r>
            <a:r>
              <a:rPr sz="3200" b="1" spc="-10">
                <a:solidFill>
                  <a:srgbClr val="FF0000"/>
                </a:solidFill>
                <a:latin typeface="微软雅黑"/>
                <a:cs typeface="微软雅黑"/>
              </a:rPr>
              <a:t>进行研究，在教师</a:t>
            </a:r>
            <a:r>
              <a:rPr sz="3200" b="1" spc="-5">
                <a:solidFill>
                  <a:srgbClr val="FF0000"/>
                </a:solidFill>
                <a:latin typeface="微软雅黑"/>
                <a:cs typeface="微软雅黑"/>
              </a:rPr>
              <a:t>的日常实践中发现、总结、提升并推广教师个人独特的身体化的、很多时候是无法言说的缄</a:t>
            </a:r>
            <a:r>
              <a:rPr sz="3200" b="1">
                <a:solidFill>
                  <a:srgbClr val="FF0000"/>
                </a:solidFill>
                <a:latin typeface="微软雅黑"/>
                <a:cs typeface="微软雅黑"/>
              </a:rPr>
              <a:t>默知识和</a:t>
            </a:r>
            <a:r>
              <a:rPr sz="3200" b="1" i="1">
                <a:solidFill>
                  <a:srgbClr val="FF0000"/>
                </a:solidFill>
                <a:latin typeface="Tahoma"/>
                <a:cs typeface="Tahoma"/>
              </a:rPr>
              <a:t>“</a:t>
            </a:r>
            <a:r>
              <a:rPr sz="3200" b="1">
                <a:solidFill>
                  <a:srgbClr val="FF0000"/>
                </a:solidFill>
                <a:latin typeface="微软雅黑"/>
                <a:cs typeface="微软雅黑"/>
              </a:rPr>
              <a:t>个人理论</a:t>
            </a:r>
            <a:r>
              <a:rPr sz="3200" b="1" i="1">
                <a:solidFill>
                  <a:srgbClr val="FF0000"/>
                </a:solidFill>
                <a:latin typeface="Tahoma"/>
                <a:cs typeface="Tahoma"/>
              </a:rPr>
              <a:t>”</a:t>
            </a:r>
            <a:r>
              <a:rPr sz="3200" b="1">
                <a:solidFill>
                  <a:srgbClr val="FF0000"/>
                </a:solidFill>
                <a:latin typeface="微软雅黑"/>
                <a:cs typeface="微软雅黑"/>
              </a:rPr>
              <a:t>。</a:t>
            </a:r>
            <a:r>
              <a:rPr sz="3200" spc="-5">
                <a:latin typeface="微软雅黑"/>
                <a:cs typeface="微软雅黑"/>
              </a:rPr>
              <a:t>只有教师自身已有的理</a:t>
            </a:r>
            <a:r>
              <a:rPr sz="3200">
                <a:latin typeface="微软雅黑"/>
                <a:cs typeface="微软雅黑"/>
              </a:rPr>
              <a:t>论和知识被发觉出来，</a:t>
            </a:r>
            <a:r>
              <a:rPr sz="3200" spc="-5">
                <a:solidFill>
                  <a:srgbClr val="0080FF"/>
                </a:solidFill>
                <a:latin typeface="黑体"/>
                <a:cs typeface="黑体"/>
              </a:rPr>
              <a:t>教师在接受外来理论时才能找到结合点，才会进一步去思考是否要改变自己已有的行为规范、价值观和情感感受以及其他影响教师专业发展的外来因素。</a:t>
            </a:r>
            <a:endParaRPr sz="3200">
              <a:latin typeface="黑体"/>
              <a:cs typeface="黑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42265" y="6262208"/>
            <a:ext cx="177799" cy="1778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624222" y="6173307"/>
            <a:ext cx="489267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>
                <a:latin typeface="微软雅黑"/>
                <a:cs typeface="微软雅黑"/>
              </a:rPr>
              <a:t>——上海师范大学校长李进《教师教育概论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72465" y="6447628"/>
            <a:ext cx="27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latin typeface="微软雅黑"/>
                <a:cs typeface="微软雅黑"/>
              </a:rPr>
              <a:t>》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414384" y="6430562"/>
            <a:ext cx="194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>
                <a:solidFill>
                  <a:srgbClr val="4B350C"/>
                </a:solidFill>
                <a:latin typeface="Arial"/>
                <a:cs typeface="Arial"/>
              </a:rPr>
              <a:t>15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40" y="394737"/>
            <a:ext cx="5105400" cy="1250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5">
                <a:latin typeface="微软雅黑"/>
                <a:cs typeface="微软雅黑"/>
              </a:rPr>
              <a:t>二、如何组织片区教研</a:t>
            </a:r>
            <a:endParaRPr sz="4000">
              <a:latin typeface="微软雅黑"/>
              <a:cs typeface="微软雅黑"/>
            </a:endParaRPr>
          </a:p>
          <a:p>
            <a:pPr marL="716280">
              <a:lnSpc>
                <a:spcPct val="100000"/>
              </a:lnSpc>
              <a:spcBef>
                <a:spcPts val="40"/>
              </a:spcBef>
            </a:pPr>
            <a:r>
              <a:rPr sz="4000">
                <a:latin typeface="Arial"/>
                <a:cs typeface="Arial"/>
              </a:rPr>
              <a:t>1.</a:t>
            </a:r>
            <a:r>
              <a:rPr sz="4000" spc="-20"/>
              <a:t>目的：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740" y="1619187"/>
            <a:ext cx="8775065" cy="4932680"/>
          </a:xfrm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12700" marR="287020" indent="1863725">
              <a:lnSpc>
                <a:spcPts val="5040"/>
              </a:lnSpc>
              <a:spcBef>
                <a:spcPts val="65"/>
              </a:spcBef>
              <a:buSzPct val="97500"/>
              <a:buAutoNum type="arabicPlain"/>
              <a:tabLst>
                <a:tab pos="1876425"/>
              </a:tabLst>
            </a:pPr>
            <a:r>
              <a:rPr sz="4000" b="1" spc="-5">
                <a:latin typeface="Microsoft JhengHei"/>
                <a:cs typeface="Microsoft JhengHei"/>
              </a:rPr>
              <a:t>增进园际间的交流与沟通形成</a:t>
            </a:r>
            <a:r>
              <a:rPr sz="4000" b="1" spc="-10">
                <a:latin typeface="Microsoft JhengHei"/>
                <a:cs typeface="Microsoft JhengHei"/>
              </a:rPr>
              <a:t>学习共同体；</a:t>
            </a:r>
            <a:endParaRPr sz="4000">
              <a:latin typeface="Microsoft JhengHei"/>
              <a:cs typeface="Microsoft JhengHei"/>
            </a:endParaRPr>
          </a:p>
          <a:p>
            <a:pPr marL="2017395" indent="-1299845">
              <a:lnSpc>
                <a:spcPts val="4350"/>
              </a:lnSpc>
              <a:buSzPct val="97500"/>
              <a:buAutoNum type="arabicPlain"/>
              <a:tabLst>
                <a:tab pos="2018030"/>
              </a:tabLst>
            </a:pPr>
            <a:r>
              <a:rPr sz="4000" b="1" spc="-5">
                <a:latin typeface="Microsoft JhengHei"/>
                <a:cs typeface="Microsoft JhengHei"/>
              </a:rPr>
              <a:t>教研员真正发挥引领和指导的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ts val="4680"/>
              </a:lnSpc>
              <a:spcBef>
                <a:spcPts val="235"/>
              </a:spcBef>
            </a:pPr>
            <a:r>
              <a:rPr sz="4000" b="1" spc="-5">
                <a:latin typeface="Microsoft JhengHei"/>
                <a:cs typeface="Microsoft JhengHei"/>
              </a:rPr>
              <a:t>功能，树立专业权威；</a:t>
            </a:r>
            <a:endParaRPr sz="4000">
              <a:latin typeface="Microsoft JhengHei"/>
              <a:cs typeface="Microsoft JhengHei"/>
            </a:endParaRPr>
          </a:p>
          <a:p>
            <a:pPr marL="2017395" indent="-1299845">
              <a:lnSpc>
                <a:spcPts val="4680"/>
              </a:lnSpc>
              <a:buSzPct val="97500"/>
              <a:buAutoNum type="arabicPlain" startAt="3"/>
              <a:tabLst>
                <a:tab pos="2018030"/>
              </a:tabLst>
            </a:pPr>
            <a:r>
              <a:rPr sz="4000" b="1" spc="-5">
                <a:latin typeface="Microsoft JhengHei"/>
                <a:cs typeface="Microsoft JhengHei"/>
              </a:rPr>
              <a:t>提供教研活动的时效性，成就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ts val="4680"/>
              </a:lnSpc>
              <a:spcBef>
                <a:spcPts val="235"/>
              </a:spcBef>
            </a:pPr>
            <a:r>
              <a:rPr sz="4000" b="1" spc="-5">
                <a:latin typeface="Microsoft JhengHei"/>
                <a:cs typeface="Microsoft JhengHei"/>
              </a:rPr>
              <a:t>更为专业的幼儿老师；</a:t>
            </a:r>
            <a:endParaRPr sz="4000">
              <a:latin typeface="Microsoft JhengHei"/>
              <a:cs typeface="Microsoft JhengHei"/>
            </a:endParaRPr>
          </a:p>
          <a:p>
            <a:pPr marL="2158365" indent="-1299845">
              <a:lnSpc>
                <a:spcPts val="4680"/>
              </a:lnSpc>
              <a:buSzPct val="97500"/>
              <a:buAutoNum type="arabicPlain" startAt="4"/>
              <a:tabLst>
                <a:tab pos="2159000"/>
              </a:tabLst>
            </a:pPr>
            <a:r>
              <a:rPr sz="4000" b="1" spc="-5">
                <a:latin typeface="Microsoft JhengHei"/>
                <a:cs typeface="Microsoft JhengHei"/>
              </a:rPr>
              <a:t>提供活动落实教育理念，真正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40"/>
              </a:spcBef>
            </a:pPr>
            <a:r>
              <a:rPr sz="4000" b="1" spc="-5">
                <a:latin typeface="Microsoft JhengHei"/>
                <a:cs typeface="Microsoft JhengHei"/>
              </a:rPr>
              <a:t>实现孩子们快乐而有意义的童年。</a:t>
            </a:r>
            <a:endParaRPr sz="40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259637" y="720725"/>
            <a:ext cx="1114425" cy="606425"/>
            <a:chOff x="7259637" y="720725"/>
            <a:chExt cx="1114425" cy="606425"/>
          </a:xfrm>
        </p:grpSpPr>
        <p:sp>
          <p:nvSpPr>
            <p:cNvPr id="5" name="object 5"/>
            <p:cNvSpPr/>
            <p:nvPr/>
          </p:nvSpPr>
          <p:spPr>
            <a:xfrm>
              <a:off x="7264400" y="725487"/>
              <a:ext cx="1104900" cy="596900"/>
            </a:xfrm>
            <a:custGeom>
              <a:rect l="l" t="t" r="r" b="b"/>
              <a:pathLst>
                <a:path w="1104900" h="596900">
                  <a:moveTo>
                    <a:pt x="808569" y="596899"/>
                  </a:moveTo>
                  <a:lnTo>
                    <a:pt x="808569" y="447674"/>
                  </a:lnTo>
                  <a:lnTo>
                    <a:pt x="0" y="447674"/>
                  </a:lnTo>
                  <a:lnTo>
                    <a:pt x="0" y="149224"/>
                  </a:lnTo>
                  <a:lnTo>
                    <a:pt x="808569" y="149224"/>
                  </a:lnTo>
                  <a:lnTo>
                    <a:pt x="808569" y="0"/>
                  </a:lnTo>
                  <a:lnTo>
                    <a:pt x="1104900" y="298449"/>
                  </a:lnTo>
                  <a:lnTo>
                    <a:pt x="808569" y="596899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264400" y="725487"/>
              <a:ext cx="1104900" cy="596900"/>
            </a:xfrm>
            <a:custGeom>
              <a:rect l="l" t="t" r="r" b="b"/>
              <a:pathLst>
                <a:path w="1104900" h="596900">
                  <a:moveTo>
                    <a:pt x="0" y="149224"/>
                  </a:moveTo>
                  <a:lnTo>
                    <a:pt x="808569" y="149224"/>
                  </a:lnTo>
                  <a:lnTo>
                    <a:pt x="808569" y="0"/>
                  </a:lnTo>
                  <a:lnTo>
                    <a:pt x="1104900" y="298449"/>
                  </a:lnTo>
                  <a:lnTo>
                    <a:pt x="808569" y="596899"/>
                  </a:lnTo>
                  <a:lnTo>
                    <a:pt x="808569" y="447674"/>
                  </a:lnTo>
                  <a:lnTo>
                    <a:pt x="0" y="447674"/>
                  </a:lnTo>
                  <a:lnTo>
                    <a:pt x="0" y="149224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7343140" y="914876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0">
                <a:latin typeface="宋体"/>
                <a:cs typeface="宋体"/>
              </a:rPr>
              <a:t>谈合作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16</a:t>
            </a:fld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35940" y="780987"/>
            <a:ext cx="8492490" cy="5511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36880" indent="-424815">
              <a:lnSpc>
                <a:spcPct val="100000"/>
              </a:lnSpc>
              <a:spcBef>
                <a:spcPts val="100"/>
              </a:spcBef>
              <a:buSzPct val="97500"/>
              <a:buFont typeface="Arial"/>
              <a:buAutoNum type="arabicPeriod" startAt="2"/>
              <a:tabLst>
                <a:tab pos="437515"/>
              </a:tabLst>
            </a:pPr>
            <a:r>
              <a:rPr sz="4000" b="1" spc="-10">
                <a:latin typeface="Microsoft JhengHei"/>
                <a:cs typeface="Microsoft JhengHei"/>
              </a:rPr>
              <a:t>片区教研的组织</a:t>
            </a:r>
            <a:endParaRPr sz="4000">
              <a:latin typeface="Microsoft JhengHei"/>
              <a:cs typeface="Microsoft JhengHei"/>
            </a:endParaRPr>
          </a:p>
          <a:p>
            <a:pPr marL="1734820" lvl="1" indent="-1299845">
              <a:lnSpc>
                <a:spcPct val="100000"/>
              </a:lnSpc>
              <a:buSzPct val="97500"/>
              <a:buAutoNum type="arabicPlain"/>
              <a:tabLst>
                <a:tab pos="1735455"/>
              </a:tabLst>
            </a:pPr>
            <a:r>
              <a:rPr sz="4000" b="1" spc="-5">
                <a:latin typeface="Microsoft JhengHei"/>
                <a:cs typeface="Microsoft JhengHei"/>
              </a:rPr>
              <a:t>分片过程中把幼儿园分层分类</a:t>
            </a:r>
            <a:endParaRPr sz="4000">
              <a:latin typeface="Microsoft JhengHei"/>
              <a:cs typeface="Microsoft JhengHei"/>
            </a:endParaRPr>
          </a:p>
          <a:p>
            <a:pPr marL="12700" marR="343535">
              <a:lnSpc>
                <a:spcPct val="100000"/>
              </a:lnSpc>
              <a:spcBef>
                <a:spcPts val="235"/>
              </a:spcBef>
            </a:pPr>
            <a:r>
              <a:rPr sz="4000" b="1">
                <a:latin typeface="Microsoft JhengHei"/>
                <a:cs typeface="Microsoft JhengHei"/>
              </a:rPr>
              <a:t>组合（省级、市级、民办等），</a:t>
            </a:r>
            <a:r>
              <a:rPr sz="4000" b="1" spc="-25">
                <a:latin typeface="Microsoft JhengHei"/>
                <a:cs typeface="Microsoft JhengHei"/>
              </a:rPr>
              <a:t>这样</a:t>
            </a:r>
            <a:r>
              <a:rPr sz="4000" b="1" spc="-5">
                <a:latin typeface="Microsoft JhengHei"/>
                <a:cs typeface="Microsoft JhengHei"/>
              </a:rPr>
              <a:t>有利于带动和均衡发展；</a:t>
            </a:r>
            <a:endParaRPr sz="4000">
              <a:latin typeface="Microsoft JhengHei"/>
              <a:cs typeface="Microsoft JhengHei"/>
            </a:endParaRPr>
          </a:p>
          <a:p>
            <a:pPr marL="1875789" lvl="1" indent="-1299210">
              <a:lnSpc>
                <a:spcPts val="4565"/>
              </a:lnSpc>
              <a:buSzPct val="97500"/>
              <a:buAutoNum type="arabicPlain" startAt="2"/>
              <a:tabLst>
                <a:tab pos="1876425"/>
              </a:tabLst>
            </a:pPr>
            <a:r>
              <a:rPr sz="4000" b="1" spc="-5">
                <a:latin typeface="Microsoft JhengHei"/>
                <a:cs typeface="Microsoft JhengHei"/>
              </a:rPr>
              <a:t>教研员要制定中长期计划和共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ts val="4680"/>
              </a:lnSpc>
              <a:spcBef>
                <a:spcPts val="235"/>
              </a:spcBef>
            </a:pPr>
            <a:r>
              <a:rPr sz="4000" b="1" spc="-10">
                <a:latin typeface="Microsoft JhengHei"/>
                <a:cs typeface="Microsoft JhengHei"/>
              </a:rPr>
              <a:t>同的热点的大主题；</a:t>
            </a:r>
            <a:endParaRPr sz="4000">
              <a:latin typeface="Microsoft JhengHei"/>
              <a:cs typeface="Microsoft JhengHei"/>
            </a:endParaRPr>
          </a:p>
          <a:p>
            <a:pPr marL="1875789" lvl="1" indent="-1299210">
              <a:lnSpc>
                <a:spcPts val="4680"/>
              </a:lnSpc>
              <a:buSzPct val="97500"/>
              <a:buAutoNum type="arabicPlain" startAt="3"/>
              <a:tabLst>
                <a:tab pos="1876425"/>
              </a:tabLst>
            </a:pPr>
            <a:r>
              <a:rPr sz="4000" b="1" spc="-5">
                <a:latin typeface="Microsoft JhengHei"/>
                <a:cs typeface="Microsoft JhengHei"/>
              </a:rPr>
              <a:t>每所园有专门的负责人，并要</a:t>
            </a:r>
            <a:endParaRPr sz="4000">
              <a:latin typeface="Microsoft JhengHei"/>
              <a:cs typeface="Microsoft JhengHei"/>
            </a:endParaRPr>
          </a:p>
          <a:p>
            <a:pPr marL="12700" marR="343535">
              <a:lnSpc>
                <a:spcPts val="4560"/>
              </a:lnSpc>
              <a:spcBef>
                <a:spcPts val="580"/>
              </a:spcBef>
            </a:pPr>
            <a:r>
              <a:rPr sz="4000" b="1" spc="-5">
                <a:latin typeface="Microsoft JhengHei"/>
                <a:cs typeface="Microsoft JhengHei"/>
              </a:rPr>
              <a:t>求参与片区内的每一次教研活动，同</a:t>
            </a:r>
            <a:r>
              <a:rPr sz="4000" b="1">
                <a:latin typeface="Microsoft JhengHei"/>
                <a:cs typeface="Microsoft JhengHei"/>
              </a:rPr>
              <a:t>时要承担一定的任务</a:t>
            </a:r>
            <a:r>
              <a:rPr sz="4000" b="1" spc="-25">
                <a:latin typeface="Arial"/>
                <a:cs typeface="Arial"/>
              </a:rPr>
              <a:t>……</a:t>
            </a:r>
            <a:endParaRPr sz="400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425"/>
              </a:lnSpc>
            </a:pPr>
            <a:fld id="{81D60167-4931-47E6-BA6A-407CBD079E47}" type="slidenum">
              <a:rPr spc="-25"/>
              <a:t>17</a:t>
            </a:fld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https://d.book118.com/928101021036006023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Microsoft JhengHei</vt:lpstr>
      <vt:lpstr>微软雅黑</vt:lpstr>
      <vt:lpstr>Verdana</vt:lpstr>
      <vt:lpstr>宋体</vt:lpstr>
      <vt:lpstr>黑体</vt:lpstr>
      <vt:lpstr>Tahoma</vt:lpstr>
      <vt:lpstr>Office Theme</vt:lpstr>
      <vt:lpstr>片区教研促进园际间的交</vt:lpstr>
      <vt:lpstr>你是一颗什么树？</vt:lpstr>
      <vt:lpstr>湖北省教研活动简介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教师成长阶段</vt:lpstr>
      <vt:lpstr>(2)学习形式的改变</vt:lpstr>
      <vt:lpstr>PowerPoint Presentation</vt:lpstr>
      <vt:lpstr>PowerPoint Presentation</vt:lpstr>
      <vt:lpstr>（5）教研活动的原则</vt:lpstr>
      <vt:lpstr>PowerPoint Presentation</vt:lpstr>
      <vt:lpstr>二、如何组织片区教研
1.目的：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2024-08-29T17:48:33.509</cp:lastPrinted>
  <dcterms:created xsi:type="dcterms:W3CDTF">2024-08-29T09:48:33Z</dcterms:created>
  <dcterms:modified xsi:type="dcterms:W3CDTF">2024-08-29T09:48:34Z</dcterms:modified>
</cp:coreProperties>
</file>