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4" r:id="rId35"/>
  </p:sldIdLst>
  <p:sldSz cx="9144000" cy="6858000"/>
  <p:notesSz cx="6858000" cy="9144000"/>
  <p:custDataLst>
    <p:tags r:id="rId3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tags" Target="tags/tag1.xml" /><Relationship Id="rId37" Type="http://schemas.openxmlformats.org/officeDocument/2006/relationships/presProps" Target="presProps.xml" /><Relationship Id="rId38" Type="http://schemas.openxmlformats.org/officeDocument/2006/relationships/viewProps" Target="viewProps.xml" /><Relationship Id="rId39" Type="http://schemas.openxmlformats.org/officeDocument/2006/relationships/theme" Target="theme/theme1.xml" /><Relationship Id="rId4" Type="http://schemas.openxmlformats.org/officeDocument/2006/relationships/slide" Target="slides/slide2.xml" /><Relationship Id="rId40" Type="http://schemas.openxmlformats.org/officeDocument/2006/relationships/tableStyles" Target="tableStyles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79C9A-7E1B-4FF2-AE2C-F2B347BF8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B9454-DAE3-466C-ABA8-19959B7B7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2F6F9-BC0B-4C0F-BE50-CE795AF9C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A8423A-E41F-473C-83F0-74E0FB104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85DA55-3FD8-45B5-9478-50F07C5B4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65CE52-33E4-48CE-8C78-76D7EC9BA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5F5FFF-1316-42A7-B259-11A57DA91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6E140F-E1E0-441F-A8FD-A4AEA7ABE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D41C9A-7F8E-4C86-B442-F82414DF6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37889-D53C-43FA-A37F-BB934D78B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16AB5-1B9A-4172-ACF0-6F2ADB1C2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rgbClr val="FFCC66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rgbClr val="CC0099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bg1"/>
                </a:solidFill>
                <a:latin typeface="Verdana"/>
                <a:cs typeface="Verdana"/>
              </a:defRPr>
            </a:lvl1pPr>
          </a:lstStyle>
          <a:p>
            <a:pPr marL="118745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FFCC66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rgbClr val="CC0099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bg1"/>
                </a:solidFill>
                <a:latin typeface="Verdana"/>
                <a:cs typeface="Verdana"/>
              </a:defRPr>
            </a:lvl1pPr>
          </a:lstStyle>
          <a:p>
            <a:pPr marL="118745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FFCC66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bg1"/>
                </a:solidFill>
                <a:latin typeface="Verdana"/>
                <a:cs typeface="Verdana"/>
              </a:defRPr>
            </a:lvl1pPr>
          </a:lstStyle>
          <a:p>
            <a:pPr marL="118745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FFCC66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bg1"/>
                </a:solidFill>
                <a:latin typeface="Verdana"/>
                <a:cs typeface="Verdana"/>
              </a:defRPr>
            </a:lvl1pPr>
          </a:lstStyle>
          <a:p>
            <a:pPr marL="118745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bg1"/>
                </a:solidFill>
                <a:latin typeface="Verdana"/>
                <a:cs typeface="Verdana"/>
              </a:defRPr>
            </a:lvl1pPr>
          </a:lstStyle>
          <a:p>
            <a:pPr marL="118745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.png" /><Relationship Id="rId11" Type="http://schemas.openxmlformats.org/officeDocument/2006/relationships/image" Target="../media/image6.png" /><Relationship Id="rId12" Type="http://schemas.openxmlformats.org/officeDocument/2006/relationships/image" Target="../media/image7.png" /><Relationship Id="rId13" Type="http://schemas.openxmlformats.org/officeDocument/2006/relationships/image" Target="../media/image8.png" /><Relationship Id="rId14" Type="http://schemas.openxmlformats.org/officeDocument/2006/relationships/image" Target="../media/image9.png" /><Relationship Id="rId15" Type="http://schemas.openxmlformats.org/officeDocument/2006/relationships/image" Target="../media/image10.png" /><Relationship Id="rId16" Type="http://schemas.openxmlformats.org/officeDocument/2006/relationships/image" Target="../media/image11.png" /><Relationship Id="rId17" Type="http://schemas.openxmlformats.org/officeDocument/2006/relationships/image" Target="../media/image12.png" /><Relationship Id="rId18" Type="http://schemas.openxmlformats.org/officeDocument/2006/relationships/image" Target="../media/image13.png" /><Relationship Id="rId19" Type="http://schemas.openxmlformats.org/officeDocument/2006/relationships/image" Target="../media/image14.png" /><Relationship Id="rId2" Type="http://schemas.openxmlformats.org/officeDocument/2006/relationships/slideLayout" Target="../slideLayouts/slideLayout13.xml" /><Relationship Id="rId20" Type="http://schemas.openxmlformats.org/officeDocument/2006/relationships/image" Target="../media/image15.png" /><Relationship Id="rId21" Type="http://schemas.openxmlformats.org/officeDocument/2006/relationships/image" Target="../media/image16.png" /><Relationship Id="rId22" Type="http://schemas.openxmlformats.org/officeDocument/2006/relationships/image" Target="../media/image17.png" /><Relationship Id="rId23" Type="http://schemas.openxmlformats.org/officeDocument/2006/relationships/image" Target="../media/image18.png" /><Relationship Id="rId24" Type="http://schemas.openxmlformats.org/officeDocument/2006/relationships/image" Target="../media/image19.png" /><Relationship Id="rId25" Type="http://schemas.openxmlformats.org/officeDocument/2006/relationships/image" Target="../media/image20.png" /><Relationship Id="rId26" Type="http://schemas.openxmlformats.org/officeDocument/2006/relationships/image" Target="../media/image21.png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2.png" /><Relationship Id="rId8" Type="http://schemas.openxmlformats.org/officeDocument/2006/relationships/image" Target="../media/image3.png" /><Relationship Id="rId9" Type="http://schemas.openxmlformats.org/officeDocument/2006/relationships/image" Target="../media/image4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7"/>
          <a:stretch>
            <a:fillRect/>
          </a:stretch>
        </p:blipFill>
        <p:spPr>
          <a:xfrm>
            <a:off x="8008937" y="4204306"/>
            <a:ext cx="1135062" cy="2647343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8"/>
          <a:stretch>
            <a:fillRect/>
          </a:stretch>
        </p:blipFill>
        <p:spPr>
          <a:xfrm>
            <a:off x="8550275" y="6032926"/>
            <a:ext cx="593725" cy="818722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9"/>
          <a:stretch>
            <a:fillRect/>
          </a:stretch>
        </p:blipFill>
        <p:spPr>
          <a:xfrm>
            <a:off x="9017000" y="6697888"/>
            <a:ext cx="127000" cy="153760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10"/>
          <a:stretch>
            <a:fillRect/>
          </a:stretch>
        </p:blipFill>
        <p:spPr>
          <a:xfrm>
            <a:off x="4427537" y="0"/>
            <a:ext cx="114300" cy="6851650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11"/>
          <a:stretch>
            <a:fillRect/>
          </a:stretch>
        </p:blipFill>
        <p:spPr>
          <a:xfrm>
            <a:off x="4903787" y="0"/>
            <a:ext cx="276225" cy="6851650"/>
          </a:xfrm>
          <a:prstGeom prst="rect">
            <a:avLst/>
          </a:prstGeom>
        </p:spPr>
      </p:pic>
      <p:pic>
        <p:nvPicPr>
          <p:cNvPr id="22" name="bg object 22"/>
          <p:cNvPicPr/>
          <p:nvPr/>
        </p:nvPicPr>
        <p:blipFill>
          <a:blip r:embed="rId12"/>
          <a:stretch>
            <a:fillRect/>
          </a:stretch>
        </p:blipFill>
        <p:spPr>
          <a:xfrm>
            <a:off x="5330826" y="0"/>
            <a:ext cx="534987" cy="6851650"/>
          </a:xfrm>
          <a:prstGeom prst="rect">
            <a:avLst/>
          </a:prstGeom>
        </p:spPr>
      </p:pic>
      <p:pic>
        <p:nvPicPr>
          <p:cNvPr id="23" name="bg object 23"/>
          <p:cNvPicPr/>
          <p:nvPr/>
        </p:nvPicPr>
        <p:blipFill>
          <a:blip r:embed="rId13"/>
          <a:stretch>
            <a:fillRect/>
          </a:stretch>
        </p:blipFill>
        <p:spPr>
          <a:xfrm>
            <a:off x="5835650" y="0"/>
            <a:ext cx="677862" cy="6851650"/>
          </a:xfrm>
          <a:prstGeom prst="rect">
            <a:avLst/>
          </a:prstGeom>
        </p:spPr>
      </p:pic>
      <p:pic>
        <p:nvPicPr>
          <p:cNvPr id="24" name="bg object 24"/>
          <p:cNvPicPr/>
          <p:nvPr/>
        </p:nvPicPr>
        <p:blipFill>
          <a:blip r:embed="rId14"/>
          <a:stretch>
            <a:fillRect/>
          </a:stretch>
        </p:blipFill>
        <p:spPr>
          <a:xfrm>
            <a:off x="6264276" y="0"/>
            <a:ext cx="885824" cy="6851650"/>
          </a:xfrm>
          <a:prstGeom prst="rect">
            <a:avLst/>
          </a:prstGeom>
        </p:spPr>
      </p:pic>
      <p:pic>
        <p:nvPicPr>
          <p:cNvPr id="25" name="bg object 25"/>
          <p:cNvPicPr/>
          <p:nvPr/>
        </p:nvPicPr>
        <p:blipFill>
          <a:blip r:embed="rId15"/>
          <a:stretch>
            <a:fillRect/>
          </a:stretch>
        </p:blipFill>
        <p:spPr>
          <a:xfrm>
            <a:off x="6740525" y="0"/>
            <a:ext cx="1095375" cy="6851650"/>
          </a:xfrm>
          <a:prstGeom prst="rect">
            <a:avLst/>
          </a:prstGeom>
        </p:spPr>
      </p:pic>
      <p:pic>
        <p:nvPicPr>
          <p:cNvPr id="26" name="bg object 26"/>
          <p:cNvPicPr/>
          <p:nvPr/>
        </p:nvPicPr>
        <p:blipFill>
          <a:blip r:embed="rId16"/>
          <a:stretch>
            <a:fillRect/>
          </a:stretch>
        </p:blipFill>
        <p:spPr>
          <a:xfrm>
            <a:off x="7178675" y="0"/>
            <a:ext cx="1371600" cy="6851650"/>
          </a:xfrm>
          <a:prstGeom prst="rect">
            <a:avLst/>
          </a:prstGeom>
        </p:spPr>
      </p:pic>
      <p:pic>
        <p:nvPicPr>
          <p:cNvPr id="27" name="bg object 27"/>
          <p:cNvPicPr/>
          <p:nvPr/>
        </p:nvPicPr>
        <p:blipFill>
          <a:blip r:embed="rId17"/>
          <a:stretch>
            <a:fillRect/>
          </a:stretch>
        </p:blipFill>
        <p:spPr>
          <a:xfrm>
            <a:off x="3808412" y="0"/>
            <a:ext cx="238125" cy="6851650"/>
          </a:xfrm>
          <a:prstGeom prst="rect">
            <a:avLst/>
          </a:prstGeom>
        </p:spPr>
      </p:pic>
      <p:pic>
        <p:nvPicPr>
          <p:cNvPr id="28" name="bg object 28"/>
          <p:cNvPicPr/>
          <p:nvPr/>
        </p:nvPicPr>
        <p:blipFill>
          <a:blip r:embed="rId18"/>
          <a:stretch>
            <a:fillRect/>
          </a:stretch>
        </p:blipFill>
        <p:spPr>
          <a:xfrm>
            <a:off x="3122613" y="0"/>
            <a:ext cx="476249" cy="6851650"/>
          </a:xfrm>
          <a:prstGeom prst="rect">
            <a:avLst/>
          </a:prstGeom>
        </p:spPr>
      </p:pic>
      <p:pic>
        <p:nvPicPr>
          <p:cNvPr id="29" name="bg object 29"/>
          <p:cNvPicPr/>
          <p:nvPr/>
        </p:nvPicPr>
        <p:blipFill>
          <a:blip r:embed="rId19"/>
          <a:stretch>
            <a:fillRect/>
          </a:stretch>
        </p:blipFill>
        <p:spPr>
          <a:xfrm>
            <a:off x="2486025" y="0"/>
            <a:ext cx="676282" cy="6851650"/>
          </a:xfrm>
          <a:prstGeom prst="rect">
            <a:avLst/>
          </a:prstGeom>
        </p:spPr>
      </p:pic>
      <p:pic>
        <p:nvPicPr>
          <p:cNvPr id="30" name="bg object 30"/>
          <p:cNvPicPr/>
          <p:nvPr/>
        </p:nvPicPr>
        <p:blipFill>
          <a:blip r:embed="rId20"/>
          <a:stretch>
            <a:fillRect/>
          </a:stretch>
        </p:blipFill>
        <p:spPr>
          <a:xfrm>
            <a:off x="1790700" y="0"/>
            <a:ext cx="912812" cy="6851650"/>
          </a:xfrm>
          <a:prstGeom prst="rect">
            <a:avLst/>
          </a:prstGeom>
        </p:spPr>
      </p:pic>
      <p:pic>
        <p:nvPicPr>
          <p:cNvPr id="31" name="bg object 31"/>
          <p:cNvPicPr/>
          <p:nvPr/>
        </p:nvPicPr>
        <p:blipFill>
          <a:blip r:embed="rId21"/>
          <a:stretch>
            <a:fillRect/>
          </a:stretch>
        </p:blipFill>
        <p:spPr>
          <a:xfrm>
            <a:off x="1114425" y="0"/>
            <a:ext cx="1169987" cy="6851650"/>
          </a:xfrm>
          <a:prstGeom prst="rect">
            <a:avLst/>
          </a:prstGeom>
        </p:spPr>
      </p:pic>
      <p:pic>
        <p:nvPicPr>
          <p:cNvPr id="32" name="bg object 32"/>
          <p:cNvPicPr/>
          <p:nvPr/>
        </p:nvPicPr>
        <p:blipFill>
          <a:blip r:embed="rId22"/>
          <a:stretch>
            <a:fillRect/>
          </a:stretch>
        </p:blipFill>
        <p:spPr>
          <a:xfrm>
            <a:off x="457200" y="0"/>
            <a:ext cx="1333499" cy="6851650"/>
          </a:xfrm>
          <a:prstGeom prst="rect">
            <a:avLst/>
          </a:prstGeom>
        </p:spPr>
      </p:pic>
      <p:pic>
        <p:nvPicPr>
          <p:cNvPr id="33" name="bg object 33"/>
          <p:cNvPicPr/>
          <p:nvPr/>
        </p:nvPicPr>
        <p:blipFill>
          <a:blip r:embed="rId23"/>
          <a:stretch>
            <a:fillRect/>
          </a:stretch>
        </p:blipFill>
        <p:spPr>
          <a:xfrm>
            <a:off x="9525" y="4605337"/>
            <a:ext cx="962024" cy="2246312"/>
          </a:xfrm>
          <a:prstGeom prst="rect">
            <a:avLst/>
          </a:prstGeom>
        </p:spPr>
      </p:pic>
      <p:pic>
        <p:nvPicPr>
          <p:cNvPr id="34" name="bg object 34"/>
          <p:cNvPicPr/>
          <p:nvPr/>
        </p:nvPicPr>
        <p:blipFill>
          <a:blip r:embed="rId24"/>
          <a:stretch>
            <a:fillRect/>
          </a:stretch>
        </p:blipFill>
        <p:spPr>
          <a:xfrm>
            <a:off x="9525" y="6175373"/>
            <a:ext cx="363551" cy="676275"/>
          </a:xfrm>
          <a:prstGeom prst="rect">
            <a:avLst/>
          </a:prstGeom>
        </p:spPr>
      </p:pic>
      <p:pic>
        <p:nvPicPr>
          <p:cNvPr id="35" name="bg object 35"/>
          <p:cNvPicPr/>
          <p:nvPr/>
        </p:nvPicPr>
        <p:blipFill>
          <a:blip r:embed="rId25"/>
          <a:stretch>
            <a:fillRect/>
          </a:stretch>
        </p:blipFill>
        <p:spPr>
          <a:xfrm>
            <a:off x="7581900" y="0"/>
            <a:ext cx="1562100" cy="2835274"/>
          </a:xfrm>
          <a:prstGeom prst="rect">
            <a:avLst/>
          </a:prstGeom>
        </p:spPr>
      </p:pic>
      <p:sp>
        <p:nvSpPr>
          <p:cNvPr id="36" name="bg object 36"/>
          <p:cNvSpPr/>
          <p:nvPr/>
        </p:nvSpPr>
        <p:spPr>
          <a:xfrm>
            <a:off x="8002587" y="0"/>
            <a:ext cx="1141730" cy="1341755"/>
          </a:xfrm>
          <a:custGeom>
            <a:rect l="l" t="t" r="r" b="b"/>
            <a:pathLst>
              <a:path w="1141729" h="1341755">
                <a:moveTo>
                  <a:pt x="1141412" y="1303337"/>
                </a:moveTo>
                <a:lnTo>
                  <a:pt x="913765" y="960437"/>
                </a:lnTo>
                <a:lnTo>
                  <a:pt x="646315" y="628650"/>
                </a:lnTo>
                <a:lnTo>
                  <a:pt x="351815" y="304800"/>
                </a:lnTo>
                <a:lnTo>
                  <a:pt x="27051" y="0"/>
                </a:lnTo>
                <a:lnTo>
                  <a:pt x="0" y="0"/>
                </a:lnTo>
                <a:lnTo>
                  <a:pt x="332701" y="314325"/>
                </a:lnTo>
                <a:lnTo>
                  <a:pt x="636765" y="647700"/>
                </a:lnTo>
                <a:lnTo>
                  <a:pt x="904214" y="989012"/>
                </a:lnTo>
                <a:lnTo>
                  <a:pt x="1141412" y="1341437"/>
                </a:lnTo>
                <a:lnTo>
                  <a:pt x="1141412" y="1303337"/>
                </a:lnTo>
                <a:close/>
              </a:path>
              <a:path w="1141729" h="1341755">
                <a:moveTo>
                  <a:pt x="1141412" y="630174"/>
                </a:moveTo>
                <a:lnTo>
                  <a:pt x="847001" y="305549"/>
                </a:lnTo>
                <a:lnTo>
                  <a:pt x="512800" y="0"/>
                </a:lnTo>
                <a:lnTo>
                  <a:pt x="493712" y="0"/>
                </a:lnTo>
                <a:lnTo>
                  <a:pt x="837450" y="324637"/>
                </a:lnTo>
                <a:lnTo>
                  <a:pt x="1141412" y="658825"/>
                </a:lnTo>
                <a:lnTo>
                  <a:pt x="1141412" y="630174"/>
                </a:lnTo>
                <a:close/>
              </a:path>
            </a:pathLst>
          </a:custGeom>
          <a:solidFill>
            <a:srgbClr val="0066CC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37" name="bg object 37"/>
          <p:cNvPicPr/>
          <p:nvPr/>
        </p:nvPicPr>
        <p:blipFill>
          <a:blip r:embed="rId26"/>
          <a:stretch>
            <a:fillRect/>
          </a:stretch>
        </p:blipFill>
        <p:spPr>
          <a:xfrm>
            <a:off x="9525" y="0"/>
            <a:ext cx="1362075" cy="2236787"/>
          </a:xfrm>
          <a:prstGeom prst="rect">
            <a:avLst/>
          </a:prstGeom>
        </p:spPr>
      </p:pic>
      <p:sp>
        <p:nvSpPr>
          <p:cNvPr id="38" name="bg object 38"/>
          <p:cNvSpPr/>
          <p:nvPr/>
        </p:nvSpPr>
        <p:spPr>
          <a:xfrm>
            <a:off x="9525" y="0"/>
            <a:ext cx="933450" cy="951230"/>
          </a:xfrm>
          <a:custGeom>
            <a:rect l="l" t="t" r="r" b="b"/>
            <a:pathLst>
              <a:path w="933450" h="951230">
                <a:moveTo>
                  <a:pt x="428625" y="0"/>
                </a:moveTo>
                <a:lnTo>
                  <a:pt x="399935" y="0"/>
                </a:lnTo>
                <a:lnTo>
                  <a:pt x="191198" y="181698"/>
                </a:lnTo>
                <a:lnTo>
                  <a:pt x="0" y="372960"/>
                </a:lnTo>
                <a:lnTo>
                  <a:pt x="0" y="401650"/>
                </a:lnTo>
                <a:lnTo>
                  <a:pt x="200761" y="191262"/>
                </a:lnTo>
                <a:lnTo>
                  <a:pt x="428625" y="0"/>
                </a:lnTo>
                <a:close/>
              </a:path>
              <a:path w="933450" h="951230">
                <a:moveTo>
                  <a:pt x="933450" y="0"/>
                </a:moveTo>
                <a:lnTo>
                  <a:pt x="904773" y="0"/>
                </a:lnTo>
                <a:lnTo>
                  <a:pt x="648309" y="209550"/>
                </a:lnTo>
                <a:lnTo>
                  <a:pt x="409371" y="428625"/>
                </a:lnTo>
                <a:lnTo>
                  <a:pt x="191147" y="666750"/>
                </a:lnTo>
                <a:lnTo>
                  <a:pt x="0" y="912812"/>
                </a:lnTo>
                <a:lnTo>
                  <a:pt x="0" y="950912"/>
                </a:lnTo>
                <a:lnTo>
                  <a:pt x="191147" y="685800"/>
                </a:lnTo>
                <a:lnTo>
                  <a:pt x="409371" y="447675"/>
                </a:lnTo>
                <a:lnTo>
                  <a:pt x="657872" y="219075"/>
                </a:lnTo>
                <a:lnTo>
                  <a:pt x="933450" y="0"/>
                </a:lnTo>
                <a:close/>
              </a:path>
            </a:pathLst>
          </a:custGeom>
          <a:solidFill>
            <a:srgbClr val="0066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bg object 39"/>
          <p:cNvSpPr/>
          <p:nvPr/>
        </p:nvSpPr>
        <p:spPr>
          <a:xfrm>
            <a:off x="1588" y="3740149"/>
            <a:ext cx="9140825" cy="624205"/>
          </a:xfrm>
          <a:custGeom>
            <a:rect l="l" t="t" r="r" b="b"/>
            <a:pathLst>
              <a:path w="9140825" h="624204">
                <a:moveTo>
                  <a:pt x="0" y="623887"/>
                </a:moveTo>
                <a:lnTo>
                  <a:pt x="9140825" y="623887"/>
                </a:lnTo>
              </a:path>
              <a:path w="9140825" h="624204">
                <a:moveTo>
                  <a:pt x="0" y="0"/>
                </a:moveTo>
                <a:lnTo>
                  <a:pt x="9140825" y="0"/>
                </a:lnTo>
              </a:path>
            </a:pathLst>
          </a:custGeom>
          <a:ln w="15875">
            <a:solidFill>
              <a:srgbClr val="0066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0" name="bg object 40"/>
          <p:cNvSpPr/>
          <p:nvPr/>
        </p:nvSpPr>
        <p:spPr>
          <a:xfrm>
            <a:off x="1588" y="4987924"/>
            <a:ext cx="9140825" cy="0"/>
          </a:xfrm>
          <a:custGeom>
            <a:rect l="l" t="t" r="r" b="b"/>
            <a:pathLst>
              <a:path w="9140825">
                <a:moveTo>
                  <a:pt x="0" y="0"/>
                </a:moveTo>
                <a:lnTo>
                  <a:pt x="9140825" y="0"/>
                </a:lnTo>
              </a:path>
            </a:pathLst>
          </a:custGeom>
          <a:ln w="15875">
            <a:solidFill>
              <a:srgbClr val="003B7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bg object 41"/>
          <p:cNvSpPr/>
          <p:nvPr/>
        </p:nvSpPr>
        <p:spPr>
          <a:xfrm>
            <a:off x="1588" y="622300"/>
            <a:ext cx="9140825" cy="2494280"/>
          </a:xfrm>
          <a:custGeom>
            <a:rect l="l" t="t" r="r" b="b"/>
            <a:pathLst>
              <a:path w="9140825" h="2494280">
                <a:moveTo>
                  <a:pt x="0" y="622299"/>
                </a:moveTo>
                <a:lnTo>
                  <a:pt x="9140825" y="622299"/>
                </a:lnTo>
              </a:path>
              <a:path w="9140825" h="2494280">
                <a:moveTo>
                  <a:pt x="0" y="2493962"/>
                </a:moveTo>
                <a:lnTo>
                  <a:pt x="9140825" y="2493962"/>
                </a:lnTo>
              </a:path>
              <a:path w="9140825" h="2494280">
                <a:moveTo>
                  <a:pt x="0" y="1870074"/>
                </a:moveTo>
                <a:lnTo>
                  <a:pt x="9140825" y="1870074"/>
                </a:lnTo>
              </a:path>
              <a:path w="9140825" h="2494280">
                <a:moveTo>
                  <a:pt x="0" y="1246187"/>
                </a:moveTo>
                <a:lnTo>
                  <a:pt x="9140825" y="1246187"/>
                </a:lnTo>
              </a:path>
              <a:path w="9140825" h="2494280">
                <a:moveTo>
                  <a:pt x="0" y="0"/>
                </a:moveTo>
                <a:lnTo>
                  <a:pt x="9140825" y="0"/>
                </a:lnTo>
              </a:path>
            </a:pathLst>
          </a:custGeom>
          <a:ln w="15875">
            <a:solidFill>
              <a:srgbClr val="0066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2" name="bg object 42"/>
          <p:cNvSpPr/>
          <p:nvPr/>
        </p:nvSpPr>
        <p:spPr>
          <a:xfrm>
            <a:off x="1588" y="5611812"/>
            <a:ext cx="9140825" cy="624205"/>
          </a:xfrm>
          <a:custGeom>
            <a:rect l="l" t="t" r="r" b="b"/>
            <a:pathLst>
              <a:path w="9140825" h="624204">
                <a:moveTo>
                  <a:pt x="0" y="623887"/>
                </a:moveTo>
                <a:lnTo>
                  <a:pt x="9140825" y="623887"/>
                </a:lnTo>
              </a:path>
              <a:path w="9140825" h="624204">
                <a:moveTo>
                  <a:pt x="0" y="0"/>
                </a:moveTo>
                <a:lnTo>
                  <a:pt x="9140825" y="0"/>
                </a:lnTo>
              </a:path>
            </a:pathLst>
          </a:custGeom>
          <a:ln w="15875">
            <a:solidFill>
              <a:srgbClr val="003B7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69912" y="831850"/>
            <a:ext cx="1854200" cy="574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rgbClr val="FFCC66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5940" y="1952680"/>
            <a:ext cx="7988300" cy="42139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rgbClr val="CC0099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395334" y="6275047"/>
            <a:ext cx="251142" cy="1803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000" b="0" i="0">
                <a:solidFill>
                  <a:schemeClr val="bg1"/>
                </a:solidFill>
                <a:latin typeface="Verdana"/>
                <a:cs typeface="Verdana"/>
              </a:defRPr>
            </a:lvl1pPr>
          </a:lstStyle>
          <a:p>
            <a:pPr marL="118745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5.png" /><Relationship Id="rId11" Type="http://schemas.openxmlformats.org/officeDocument/2006/relationships/image" Target="../media/image10.png" /><Relationship Id="rId12" Type="http://schemas.openxmlformats.org/officeDocument/2006/relationships/image" Target="../media/image11.png" /><Relationship Id="rId13" Type="http://schemas.openxmlformats.org/officeDocument/2006/relationships/image" Target="../media/image12.png" /><Relationship Id="rId14" Type="http://schemas.openxmlformats.org/officeDocument/2006/relationships/image" Target="../media/image26.png" /><Relationship Id="rId15" Type="http://schemas.openxmlformats.org/officeDocument/2006/relationships/image" Target="../media/image27.png" /><Relationship Id="rId16" Type="http://schemas.openxmlformats.org/officeDocument/2006/relationships/image" Target="../media/image15.png" /><Relationship Id="rId17" Type="http://schemas.openxmlformats.org/officeDocument/2006/relationships/image" Target="../media/image16.png" /><Relationship Id="rId18" Type="http://schemas.openxmlformats.org/officeDocument/2006/relationships/image" Target="../media/image17.png" /><Relationship Id="rId19" Type="http://schemas.openxmlformats.org/officeDocument/2006/relationships/image" Target="../media/image18.png" /><Relationship Id="rId2" Type="http://schemas.openxmlformats.org/officeDocument/2006/relationships/image" Target="../media/image1.png" /><Relationship Id="rId20" Type="http://schemas.openxmlformats.org/officeDocument/2006/relationships/image" Target="../media/image19.png" /><Relationship Id="rId21" Type="http://schemas.openxmlformats.org/officeDocument/2006/relationships/image" Target="../media/image20.png" /><Relationship Id="rId22" Type="http://schemas.openxmlformats.org/officeDocument/2006/relationships/image" Target="../media/image21.png" /><Relationship Id="rId3" Type="http://schemas.openxmlformats.org/officeDocument/2006/relationships/image" Target="../media/image22.png" /><Relationship Id="rId4" Type="http://schemas.openxmlformats.org/officeDocument/2006/relationships/image" Target="../media/image23.png" /><Relationship Id="rId5" Type="http://schemas.openxmlformats.org/officeDocument/2006/relationships/image" Target="../media/image2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Relationship Id="rId8" Type="http://schemas.openxmlformats.org/officeDocument/2006/relationships/image" Target="../media/image7.png" /><Relationship Id="rId9" Type="http://schemas.openxmlformats.org/officeDocument/2006/relationships/image" Target="../media/image8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1202112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6858000"/>
            <a:chExt cx="9144000" cy="68580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007348" y="4195419"/>
              <a:ext cx="1136650" cy="265623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548688" y="6030440"/>
              <a:ext cx="595311" cy="82120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15411" y="6695846"/>
              <a:ext cx="128588" cy="155802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425950" y="0"/>
              <a:ext cx="114300" cy="685165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902200" y="0"/>
              <a:ext cx="276225" cy="685165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5329237" y="0"/>
              <a:ext cx="534987" cy="685165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834062" y="0"/>
              <a:ext cx="677862" cy="685165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262687" y="0"/>
              <a:ext cx="885825" cy="685165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738937" y="0"/>
              <a:ext cx="1095375" cy="6851650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177086" y="0"/>
              <a:ext cx="1371600" cy="6851650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3806825" y="0"/>
              <a:ext cx="238125" cy="6851650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3121024" y="0"/>
              <a:ext cx="476250" cy="6851650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2484437" y="0"/>
              <a:ext cx="676282" cy="6851650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1789112" y="0"/>
              <a:ext cx="912812" cy="6851650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1112837" y="0"/>
              <a:ext cx="1169987" cy="6851650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455612" y="0"/>
              <a:ext cx="1333499" cy="6851650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7937" y="4605337"/>
              <a:ext cx="962024" cy="2246312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7937" y="6175373"/>
              <a:ext cx="363551" cy="676275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7580312" y="0"/>
              <a:ext cx="1562100" cy="2835274"/>
            </a:xfrm>
            <a:prstGeom prst="rect">
              <a:avLst/>
            </a:prstGeom>
          </p:spPr>
        </p:pic>
        <p:sp>
          <p:nvSpPr>
            <p:cNvPr id="23" name="object 23"/>
            <p:cNvSpPr/>
            <p:nvPr/>
          </p:nvSpPr>
          <p:spPr>
            <a:xfrm>
              <a:off x="8001000" y="0"/>
              <a:ext cx="1141730" cy="1341755"/>
            </a:xfrm>
            <a:custGeom>
              <a:rect l="l" t="t" r="r" b="b"/>
              <a:pathLst>
                <a:path w="1141729" h="1341755">
                  <a:moveTo>
                    <a:pt x="1141399" y="630174"/>
                  </a:moveTo>
                  <a:lnTo>
                    <a:pt x="847001" y="305549"/>
                  </a:lnTo>
                  <a:lnTo>
                    <a:pt x="512800" y="0"/>
                  </a:lnTo>
                  <a:lnTo>
                    <a:pt x="493699" y="0"/>
                  </a:lnTo>
                  <a:lnTo>
                    <a:pt x="837450" y="324637"/>
                  </a:lnTo>
                  <a:lnTo>
                    <a:pt x="1141399" y="658825"/>
                  </a:lnTo>
                  <a:lnTo>
                    <a:pt x="1141399" y="630174"/>
                  </a:lnTo>
                  <a:close/>
                </a:path>
                <a:path w="1141729" h="1341755">
                  <a:moveTo>
                    <a:pt x="1141412" y="1303337"/>
                  </a:moveTo>
                  <a:lnTo>
                    <a:pt x="913765" y="960437"/>
                  </a:lnTo>
                  <a:lnTo>
                    <a:pt x="646315" y="628650"/>
                  </a:lnTo>
                  <a:lnTo>
                    <a:pt x="351815" y="304800"/>
                  </a:lnTo>
                  <a:lnTo>
                    <a:pt x="27051" y="0"/>
                  </a:lnTo>
                  <a:lnTo>
                    <a:pt x="0" y="0"/>
                  </a:lnTo>
                  <a:lnTo>
                    <a:pt x="332701" y="314325"/>
                  </a:lnTo>
                  <a:lnTo>
                    <a:pt x="636765" y="647700"/>
                  </a:lnTo>
                  <a:lnTo>
                    <a:pt x="904214" y="989012"/>
                  </a:lnTo>
                  <a:lnTo>
                    <a:pt x="1141412" y="1341437"/>
                  </a:lnTo>
                  <a:lnTo>
                    <a:pt x="1141412" y="1303337"/>
                  </a:lnTo>
                  <a:close/>
                </a:path>
              </a:pathLst>
            </a:custGeom>
            <a:solidFill>
              <a:srgbClr val="0066CC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4" name="object 24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7937" y="0"/>
              <a:ext cx="1362075" cy="2236787"/>
            </a:xfrm>
            <a:prstGeom prst="rect">
              <a:avLst/>
            </a:prstGeom>
          </p:spPr>
        </p:pic>
        <p:sp>
          <p:nvSpPr>
            <p:cNvPr id="25" name="object 25"/>
            <p:cNvSpPr/>
            <p:nvPr/>
          </p:nvSpPr>
          <p:spPr>
            <a:xfrm>
              <a:off x="7937" y="0"/>
              <a:ext cx="933450" cy="951230"/>
            </a:xfrm>
            <a:custGeom>
              <a:rect l="l" t="t" r="r" b="b"/>
              <a:pathLst>
                <a:path w="933450" h="951230">
                  <a:moveTo>
                    <a:pt x="428625" y="0"/>
                  </a:moveTo>
                  <a:lnTo>
                    <a:pt x="399935" y="0"/>
                  </a:lnTo>
                  <a:lnTo>
                    <a:pt x="191198" y="181698"/>
                  </a:lnTo>
                  <a:lnTo>
                    <a:pt x="0" y="372960"/>
                  </a:lnTo>
                  <a:lnTo>
                    <a:pt x="0" y="401650"/>
                  </a:lnTo>
                  <a:lnTo>
                    <a:pt x="200761" y="191262"/>
                  </a:lnTo>
                  <a:lnTo>
                    <a:pt x="428625" y="0"/>
                  </a:lnTo>
                  <a:close/>
                </a:path>
                <a:path w="933450" h="951230">
                  <a:moveTo>
                    <a:pt x="933437" y="0"/>
                  </a:moveTo>
                  <a:lnTo>
                    <a:pt x="904773" y="0"/>
                  </a:lnTo>
                  <a:lnTo>
                    <a:pt x="648309" y="209550"/>
                  </a:lnTo>
                  <a:lnTo>
                    <a:pt x="409371" y="428625"/>
                  </a:lnTo>
                  <a:lnTo>
                    <a:pt x="191147" y="666750"/>
                  </a:lnTo>
                  <a:lnTo>
                    <a:pt x="0" y="912812"/>
                  </a:lnTo>
                  <a:lnTo>
                    <a:pt x="0" y="950912"/>
                  </a:lnTo>
                  <a:lnTo>
                    <a:pt x="191147" y="685800"/>
                  </a:lnTo>
                  <a:lnTo>
                    <a:pt x="409371" y="447675"/>
                  </a:lnTo>
                  <a:lnTo>
                    <a:pt x="657872" y="219075"/>
                  </a:lnTo>
                  <a:lnTo>
                    <a:pt x="933437" y="0"/>
                  </a:lnTo>
                  <a:close/>
                </a:path>
              </a:pathLst>
            </a:custGeom>
            <a:solidFill>
              <a:srgbClr val="0066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0" y="3740149"/>
              <a:ext cx="9140825" cy="624205"/>
            </a:xfrm>
            <a:custGeom>
              <a:rect l="l" t="t" r="r" b="b"/>
              <a:pathLst>
                <a:path w="9140825" h="624204">
                  <a:moveTo>
                    <a:pt x="0" y="623887"/>
                  </a:moveTo>
                  <a:lnTo>
                    <a:pt x="9140824" y="623887"/>
                  </a:lnTo>
                </a:path>
                <a:path w="9140825" h="624204">
                  <a:moveTo>
                    <a:pt x="0" y="0"/>
                  </a:moveTo>
                  <a:lnTo>
                    <a:pt x="9140824" y="0"/>
                  </a:lnTo>
                </a:path>
              </a:pathLst>
            </a:custGeom>
            <a:ln w="15875">
              <a:solidFill>
                <a:srgbClr val="0066C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0" y="4987924"/>
              <a:ext cx="9140825" cy="0"/>
            </a:xfrm>
            <a:custGeom>
              <a:rect l="l" t="t" r="r" b="b"/>
              <a:pathLst>
                <a:path w="9140825">
                  <a:moveTo>
                    <a:pt x="0" y="0"/>
                  </a:moveTo>
                  <a:lnTo>
                    <a:pt x="9140824" y="0"/>
                  </a:lnTo>
                </a:path>
              </a:pathLst>
            </a:custGeom>
            <a:ln w="15875">
              <a:solidFill>
                <a:srgbClr val="003B76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0" y="622300"/>
              <a:ext cx="9140825" cy="2494280"/>
            </a:xfrm>
            <a:custGeom>
              <a:rect l="l" t="t" r="r" b="b"/>
              <a:pathLst>
                <a:path w="9140825" h="2494280">
                  <a:moveTo>
                    <a:pt x="0" y="622299"/>
                  </a:moveTo>
                  <a:lnTo>
                    <a:pt x="9140825" y="622299"/>
                  </a:lnTo>
                </a:path>
                <a:path w="9140825" h="2494280">
                  <a:moveTo>
                    <a:pt x="0" y="2493962"/>
                  </a:moveTo>
                  <a:lnTo>
                    <a:pt x="9140825" y="2493962"/>
                  </a:lnTo>
                </a:path>
                <a:path w="9140825" h="2494280">
                  <a:moveTo>
                    <a:pt x="0" y="1870074"/>
                  </a:moveTo>
                  <a:lnTo>
                    <a:pt x="9140825" y="1870074"/>
                  </a:lnTo>
                </a:path>
                <a:path w="9140825" h="2494280">
                  <a:moveTo>
                    <a:pt x="0" y="1246187"/>
                  </a:moveTo>
                  <a:lnTo>
                    <a:pt x="9140825" y="1246187"/>
                  </a:lnTo>
                </a:path>
                <a:path w="9140825" h="2494280">
                  <a:moveTo>
                    <a:pt x="0" y="0"/>
                  </a:moveTo>
                  <a:lnTo>
                    <a:pt x="9140825" y="0"/>
                  </a:lnTo>
                </a:path>
              </a:pathLst>
            </a:custGeom>
            <a:ln w="15875">
              <a:solidFill>
                <a:srgbClr val="0066C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0" y="5611812"/>
              <a:ext cx="9140825" cy="624205"/>
            </a:xfrm>
            <a:custGeom>
              <a:rect l="l" t="t" r="r" b="b"/>
              <a:pathLst>
                <a:path w="9140825" h="624204">
                  <a:moveTo>
                    <a:pt x="0" y="623887"/>
                  </a:moveTo>
                  <a:lnTo>
                    <a:pt x="9140824" y="623887"/>
                  </a:lnTo>
                </a:path>
                <a:path w="9140825" h="624204">
                  <a:moveTo>
                    <a:pt x="0" y="0"/>
                  </a:moveTo>
                  <a:lnTo>
                    <a:pt x="9140824" y="0"/>
                  </a:lnTo>
                </a:path>
              </a:pathLst>
            </a:custGeom>
            <a:ln w="15875">
              <a:solidFill>
                <a:srgbClr val="003B7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0" name="object 30"/>
          <p:cNvSpPr txBox="1">
            <a:spLocks noGrp="1"/>
          </p:cNvSpPr>
          <p:nvPr>
            <p:ph type="title"/>
          </p:nvPr>
        </p:nvSpPr>
        <p:spPr>
          <a:xfrm>
            <a:off x="1130300" y="2528676"/>
            <a:ext cx="68834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spc="-5">
                <a:latin typeface="Microsoft JhengHei"/>
                <a:cs typeface="Microsoft JhengHei"/>
              </a:rPr>
              <a:t>《工作重在到位》讲义</a:t>
            </a:r>
            <a:endParaRPr sz="5400">
              <a:latin typeface="Microsoft JhengHei"/>
              <a:cs typeface="Microsoft JhengHei"/>
            </a:endParaRPr>
          </a:p>
        </p:txBody>
      </p:sp>
      <p:sp>
        <p:nvSpPr>
          <p:cNvPr id="32" name="object 3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18745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/>
              <a:t>1</a:t>
            </a:fld>
          </a:p>
        </p:txBody>
      </p:sp>
      <p:sp>
        <p:nvSpPr>
          <p:cNvPr id="31" name="object 31"/>
          <p:cNvSpPr txBox="1"/>
          <p:nvPr/>
        </p:nvSpPr>
        <p:spPr>
          <a:xfrm>
            <a:off x="2959099" y="3933507"/>
            <a:ext cx="3225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10">
                <a:solidFill>
                  <a:srgbClr val="FFCC66"/>
                </a:solidFill>
                <a:latin typeface="Microsoft JhengHei"/>
                <a:cs typeface="Microsoft JhengHei"/>
              </a:rPr>
              <a:t>主讲人：颜志超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914400" y="1348930"/>
            <a:ext cx="2307590" cy="53975"/>
            <a:chOff x="914400" y="1348930"/>
            <a:chExt cx="2307590" cy="53975"/>
          </a:xfrm>
        </p:grpSpPr>
        <p:sp>
          <p:nvSpPr>
            <p:cNvPr id="3" name="object 3"/>
            <p:cNvSpPr/>
            <p:nvPr/>
          </p:nvSpPr>
          <p:spPr>
            <a:xfrm>
              <a:off x="935952" y="1370482"/>
              <a:ext cx="1828800" cy="32384"/>
            </a:xfrm>
            <a:custGeom>
              <a:rect l="l" t="t" r="r" b="b"/>
              <a:pathLst>
                <a:path w="1828800" h="32384">
                  <a:moveTo>
                    <a:pt x="1828799" y="32003"/>
                  </a:moveTo>
                  <a:lnTo>
                    <a:pt x="0" y="32003"/>
                  </a:lnTo>
                  <a:lnTo>
                    <a:pt x="0" y="0"/>
                  </a:lnTo>
                  <a:lnTo>
                    <a:pt x="1828799" y="0"/>
                  </a:lnTo>
                  <a:lnTo>
                    <a:pt x="1828799" y="32003"/>
                  </a:lnTo>
                  <a:close/>
                </a:path>
              </a:pathLst>
            </a:custGeom>
            <a:solidFill>
              <a:srgbClr val="003B7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914400" y="1348930"/>
              <a:ext cx="1828800" cy="32384"/>
            </a:xfrm>
            <a:custGeom>
              <a:rect l="l" t="t" r="r" b="b"/>
              <a:pathLst>
                <a:path w="1828800" h="32384">
                  <a:moveTo>
                    <a:pt x="1828799" y="32003"/>
                  </a:moveTo>
                  <a:lnTo>
                    <a:pt x="0" y="32003"/>
                  </a:lnTo>
                  <a:lnTo>
                    <a:pt x="0" y="0"/>
                  </a:lnTo>
                  <a:lnTo>
                    <a:pt x="1828799" y="0"/>
                  </a:lnTo>
                  <a:lnTo>
                    <a:pt x="1828799" y="32003"/>
                  </a:lnTo>
                  <a:close/>
                </a:path>
              </a:pathLst>
            </a:custGeom>
            <a:solidFill>
              <a:srgbClr val="FFCC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935952" y="1370482"/>
              <a:ext cx="2286000" cy="32384"/>
            </a:xfrm>
            <a:custGeom>
              <a:rect l="l" t="t" r="r" b="b"/>
              <a:pathLst>
                <a:path w="2286000" h="32384">
                  <a:moveTo>
                    <a:pt x="2285999" y="32003"/>
                  </a:moveTo>
                  <a:lnTo>
                    <a:pt x="0" y="32003"/>
                  </a:lnTo>
                  <a:lnTo>
                    <a:pt x="0" y="0"/>
                  </a:lnTo>
                  <a:lnTo>
                    <a:pt x="2285999" y="0"/>
                  </a:lnTo>
                  <a:lnTo>
                    <a:pt x="2285999" y="32003"/>
                  </a:lnTo>
                  <a:close/>
                </a:path>
              </a:pathLst>
            </a:custGeom>
            <a:solidFill>
              <a:srgbClr val="003B7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914400" y="1348930"/>
              <a:ext cx="2286000" cy="32384"/>
            </a:xfrm>
            <a:custGeom>
              <a:rect l="l" t="t" r="r" b="b"/>
              <a:pathLst>
                <a:path w="2286000" h="32384">
                  <a:moveTo>
                    <a:pt x="2285999" y="32003"/>
                  </a:moveTo>
                  <a:lnTo>
                    <a:pt x="0" y="32003"/>
                  </a:lnTo>
                  <a:lnTo>
                    <a:pt x="0" y="0"/>
                  </a:lnTo>
                  <a:lnTo>
                    <a:pt x="2285999" y="0"/>
                  </a:lnTo>
                  <a:lnTo>
                    <a:pt x="2285999" y="32003"/>
                  </a:lnTo>
                  <a:close/>
                </a:path>
              </a:pathLst>
            </a:custGeom>
            <a:solidFill>
              <a:srgbClr val="FFCC66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901700" y="849312"/>
            <a:ext cx="7340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298065"/>
              </a:tabLst>
            </a:pPr>
            <a:r>
              <a:rPr b="1">
                <a:latin typeface="Microsoft JhengHei"/>
                <a:cs typeface="Microsoft JhengHei"/>
              </a:rPr>
              <a:t>第一单</a:t>
            </a:r>
            <a:r>
              <a:rPr b="1" spc="-50">
                <a:latin typeface="Microsoft JhengHei"/>
                <a:cs typeface="Microsoft JhengHei"/>
              </a:rPr>
              <a:t>元</a:t>
            </a:r>
            <a:r>
              <a:rPr b="1">
                <a:latin typeface="Microsoft JhengHei"/>
                <a:cs typeface="Microsoft JhengHei"/>
              </a:rPr>
              <a:t>	</a:t>
            </a:r>
            <a:r>
              <a:rPr/>
              <a:t>到位不到位，相差一百</a:t>
            </a:r>
            <a:r>
              <a:rPr spc="-50"/>
              <a:t>倍</a:t>
            </a:r>
          </a:p>
        </p:txBody>
      </p:sp>
      <p:grpSp>
        <p:nvGrpSpPr>
          <p:cNvPr id="8" name="object 8"/>
          <p:cNvGrpSpPr/>
          <p:nvPr/>
        </p:nvGrpSpPr>
        <p:grpSpPr>
          <a:xfrm>
            <a:off x="3200400" y="1348930"/>
            <a:ext cx="5050790" cy="53975"/>
            <a:chOff x="3200400" y="1348930"/>
            <a:chExt cx="5050790" cy="53975"/>
          </a:xfrm>
        </p:grpSpPr>
        <p:sp>
          <p:nvSpPr>
            <p:cNvPr id="9" name="object 9"/>
            <p:cNvSpPr/>
            <p:nvPr/>
          </p:nvSpPr>
          <p:spPr>
            <a:xfrm>
              <a:off x="3221952" y="1370482"/>
              <a:ext cx="5029200" cy="32384"/>
            </a:xfrm>
            <a:custGeom>
              <a:rect l="l" t="t" r="r" b="b"/>
              <a:pathLst>
                <a:path w="5029200" h="32384">
                  <a:moveTo>
                    <a:pt x="5029200" y="32003"/>
                  </a:moveTo>
                  <a:lnTo>
                    <a:pt x="0" y="32003"/>
                  </a:lnTo>
                  <a:lnTo>
                    <a:pt x="0" y="0"/>
                  </a:lnTo>
                  <a:lnTo>
                    <a:pt x="5029200" y="0"/>
                  </a:lnTo>
                  <a:lnTo>
                    <a:pt x="5029200" y="32003"/>
                  </a:lnTo>
                  <a:close/>
                </a:path>
              </a:pathLst>
            </a:custGeom>
            <a:solidFill>
              <a:srgbClr val="003B7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3200400" y="1348930"/>
              <a:ext cx="5029200" cy="32384"/>
            </a:xfrm>
            <a:custGeom>
              <a:rect l="l" t="t" r="r" b="b"/>
              <a:pathLst>
                <a:path w="5029200" h="32384">
                  <a:moveTo>
                    <a:pt x="5029199" y="32003"/>
                  </a:moveTo>
                  <a:lnTo>
                    <a:pt x="0" y="32003"/>
                  </a:lnTo>
                  <a:lnTo>
                    <a:pt x="0" y="0"/>
                  </a:lnTo>
                  <a:lnTo>
                    <a:pt x="5029199" y="0"/>
                  </a:lnTo>
                  <a:lnTo>
                    <a:pt x="5029199" y="32003"/>
                  </a:lnTo>
                  <a:close/>
                </a:path>
              </a:pathLst>
            </a:custGeom>
            <a:solidFill>
              <a:srgbClr val="FFCC66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60416"/>
              <a:buFont typeface="Wingdings"/>
              <a:buChar char=""/>
              <a:tabLst>
                <a:tab pos="354965"/>
                <a:tab pos="355600"/>
              </a:tabLst>
            </a:pPr>
            <a:r>
              <a:rPr spc="-5"/>
              <a:t>要想发展快，工作先到位</a:t>
            </a:r>
          </a:p>
          <a:p>
            <a:pPr>
              <a:lnSpc>
                <a:spcPct val="100000"/>
              </a:lnSpc>
              <a:spcBef>
                <a:spcPts val="85"/>
              </a:spcBef>
              <a:buFont typeface="Wingdings"/>
              <a:buChar char=""/>
            </a:pPr>
            <a:endParaRPr sz="1500"/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0">
                <a:solidFill>
                  <a:srgbClr val="33CC33"/>
                </a:solidFill>
                <a:latin typeface="宋体"/>
                <a:cs typeface="宋体"/>
              </a:rPr>
              <a:t>---- </a:t>
            </a:r>
            <a:r>
              <a:rPr sz="2000" spc="100">
                <a:solidFill>
                  <a:srgbClr val="33CC33"/>
                </a:solidFill>
              </a:rPr>
              <a:t>破译“唐骏们”的发展密码…………………………………</a:t>
            </a:r>
            <a:r>
              <a:rPr sz="2000" spc="200">
                <a:solidFill>
                  <a:srgbClr val="33CC33"/>
                </a:solidFill>
              </a:rPr>
              <a:t>（3）</a:t>
            </a:r>
            <a:endParaRPr sz="2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Wingdings"/>
              <a:buChar char=""/>
            </a:pPr>
            <a:endParaRPr sz="1300"/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spc="-5">
                <a:solidFill>
                  <a:srgbClr val="FFFFFF"/>
                </a:solidFill>
              </a:rPr>
              <a:t>问题：怎样的人，在单位会有最大最快的发展</a:t>
            </a:r>
            <a:endParaRPr sz="2000"/>
          </a:p>
          <a:p>
            <a:pPr>
              <a:lnSpc>
                <a:spcPct val="100000"/>
              </a:lnSpc>
              <a:spcBef>
                <a:spcPts val="10"/>
              </a:spcBef>
              <a:buFont typeface="Wingdings"/>
              <a:buChar char=""/>
            </a:pPr>
            <a:endParaRPr sz="1300"/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>
                <a:solidFill>
                  <a:srgbClr val="FFFFFF"/>
                </a:solidFill>
              </a:rPr>
              <a:t>案例</a:t>
            </a:r>
            <a:r>
              <a:rPr sz="2000" spc="-110">
                <a:solidFill>
                  <a:srgbClr val="FFFFFF"/>
                </a:solidFill>
              </a:rPr>
              <a:t>1</a:t>
            </a:r>
            <a:r>
              <a:rPr sz="2000" spc="-25">
                <a:solidFill>
                  <a:srgbClr val="FFFFFF"/>
                </a:solidFill>
              </a:rPr>
              <a:t>：财务报告＋税务报告</a:t>
            </a:r>
            <a:r>
              <a:rPr sz="2000">
                <a:solidFill>
                  <a:srgbClr val="FFFFFF"/>
                </a:solidFill>
              </a:rPr>
              <a:t>（新加坡</a:t>
            </a:r>
            <a:r>
              <a:rPr sz="2000" spc="-50">
                <a:solidFill>
                  <a:srgbClr val="FFFFFF"/>
                </a:solidFill>
              </a:rPr>
              <a:t>）</a:t>
            </a:r>
            <a:endParaRPr sz="2000"/>
          </a:p>
          <a:p>
            <a:pPr>
              <a:lnSpc>
                <a:spcPct val="100000"/>
              </a:lnSpc>
              <a:spcBef>
                <a:spcPts val="5"/>
              </a:spcBef>
              <a:buFont typeface="Wingdings"/>
              <a:buChar char=""/>
            </a:pPr>
            <a:endParaRPr sz="1300"/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>
                <a:solidFill>
                  <a:srgbClr val="FFFFFF"/>
                </a:solidFill>
              </a:rPr>
              <a:t>案例</a:t>
            </a:r>
            <a:r>
              <a:rPr sz="2000" spc="-110">
                <a:solidFill>
                  <a:srgbClr val="FFFFFF"/>
                </a:solidFill>
              </a:rPr>
              <a:t>2</a:t>
            </a:r>
            <a:r>
              <a:rPr sz="2000" spc="25">
                <a:solidFill>
                  <a:srgbClr val="FFFFFF"/>
                </a:solidFill>
              </a:rPr>
              <a:t>：北京烤鸭(</a:t>
            </a:r>
            <a:r>
              <a:rPr sz="2000" spc="80">
                <a:solidFill>
                  <a:srgbClr val="FFFFFF"/>
                </a:solidFill>
              </a:rPr>
              <a:t>盖茨)</a:t>
            </a:r>
            <a:endParaRPr sz="2000"/>
          </a:p>
          <a:p>
            <a:pPr>
              <a:lnSpc>
                <a:spcPct val="100000"/>
              </a:lnSpc>
              <a:spcBef>
                <a:spcPts val="5"/>
              </a:spcBef>
              <a:buFont typeface="Wingdings"/>
              <a:buChar char=""/>
            </a:pPr>
            <a:endParaRPr sz="1300"/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>
                <a:solidFill>
                  <a:srgbClr val="FFFFFF"/>
                </a:solidFill>
              </a:rPr>
              <a:t>案例</a:t>
            </a:r>
            <a:r>
              <a:rPr sz="2000" spc="-210">
                <a:solidFill>
                  <a:srgbClr val="FFFFFF"/>
                </a:solidFill>
              </a:rPr>
              <a:t>3：windows</a:t>
            </a:r>
            <a:r>
              <a:rPr sz="2000">
                <a:solidFill>
                  <a:srgbClr val="FFFFFF"/>
                </a:solidFill>
              </a:rPr>
              <a:t>全球语言版本同步上市（问题→方案→可行性</a:t>
            </a:r>
            <a:r>
              <a:rPr sz="2000" spc="-50">
                <a:solidFill>
                  <a:srgbClr val="FFFFFF"/>
                </a:solidFill>
              </a:rPr>
              <a:t>）</a:t>
            </a:r>
            <a:endParaRPr sz="2000"/>
          </a:p>
          <a:p>
            <a:pPr>
              <a:lnSpc>
                <a:spcPct val="100000"/>
              </a:lnSpc>
              <a:spcBef>
                <a:spcPts val="5"/>
              </a:spcBef>
              <a:buFont typeface="Wingdings"/>
              <a:buChar char=""/>
            </a:pPr>
            <a:endParaRPr sz="1300"/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spc="-5">
                <a:solidFill>
                  <a:srgbClr val="FFFFFF"/>
                </a:solidFill>
              </a:rPr>
              <a:t>结论：工作格外到位！</a:t>
            </a:r>
            <a:endParaRPr sz="2000"/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18745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/>
              <a:t>2</a:t>
            </a:fld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748864"/>
            <a:ext cx="7988300" cy="53689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工作到位是一种非常优秀的素养，它体现在</a:t>
            </a:r>
            <a:r>
              <a:rPr sz="2000" b="1" spc="-25">
                <a:solidFill>
                  <a:srgbClr val="FFFFFF"/>
                </a:solidFill>
                <a:latin typeface="Verdana"/>
                <a:cs typeface="Verdana"/>
              </a:rPr>
              <a:t>——</a:t>
            </a:r>
            <a:endParaRPr sz="2000">
              <a:latin typeface="Verdana"/>
              <a:cs typeface="Verdana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Clr>
                <a:srgbClr val="FFFFCC"/>
              </a:buClr>
              <a:buFont typeface="Wingdings"/>
              <a:buChar char=""/>
            </a:pPr>
            <a:endParaRPr sz="2400">
              <a:latin typeface="Verdana"/>
              <a:cs typeface="Verdana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在别人应付着工作时，他们会以最负责的态度去工作；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Clr>
                <a:srgbClr val="FFFFCC"/>
              </a:buClr>
              <a:buFont typeface="Wingdings"/>
              <a:buChar char=""/>
            </a:pPr>
            <a:endParaRPr sz="15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在别人浅尝辄止的地方，他们会将工作做深做透；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90"/>
              </a:spcBef>
              <a:buClr>
                <a:srgbClr val="FFFFCC"/>
              </a:buClr>
              <a:buFont typeface="Wingdings"/>
              <a:buChar char=""/>
            </a:pPr>
            <a:endParaRPr sz="1350">
              <a:latin typeface="Microsoft JhengHei"/>
              <a:cs typeface="Microsoft JhengHei"/>
            </a:endParaRPr>
          </a:p>
          <a:p>
            <a:pPr marL="12700" marR="20955" indent="342265">
              <a:lnSpc>
                <a:spcPct val="11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当别人满足于敷衍形式的</a:t>
            </a:r>
            <a:r>
              <a:rPr sz="2000" b="1">
                <a:solidFill>
                  <a:srgbClr val="FFFFFF"/>
                </a:solidFill>
                <a:latin typeface="Verdana"/>
                <a:cs typeface="Verdana"/>
              </a:rPr>
              <a:t>“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做了</a:t>
            </a:r>
            <a:r>
              <a:rPr sz="2000" b="1">
                <a:solidFill>
                  <a:srgbClr val="FFFFFF"/>
                </a:solidFill>
                <a:latin typeface="Verdana"/>
                <a:cs typeface="Verdana"/>
              </a:rPr>
              <a:t>”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时，他们却崇尚</a:t>
            </a:r>
            <a:r>
              <a:rPr sz="2000" b="1">
                <a:solidFill>
                  <a:srgbClr val="FFFFFF"/>
                </a:solidFill>
                <a:latin typeface="Verdana"/>
                <a:cs typeface="Verdana"/>
              </a:rPr>
              <a:t>“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做好了</a:t>
            </a:r>
            <a:r>
              <a:rPr sz="2000" b="1">
                <a:solidFill>
                  <a:srgbClr val="FFFFFF"/>
                </a:solidFill>
                <a:latin typeface="Verdana"/>
                <a:cs typeface="Verdana"/>
              </a:rPr>
              <a:t>”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，才叫</a:t>
            </a:r>
            <a:r>
              <a:rPr sz="2000" b="1">
                <a:solidFill>
                  <a:srgbClr val="FFFFFF"/>
                </a:solidFill>
                <a:latin typeface="Verdana"/>
                <a:cs typeface="Verdana"/>
              </a:rPr>
              <a:t>“</a:t>
            </a:r>
            <a:r>
              <a:rPr sz="2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做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了</a:t>
            </a:r>
            <a:r>
              <a:rPr sz="2000" b="1" spc="-25">
                <a:solidFill>
                  <a:srgbClr val="FFFFFF"/>
                </a:solidFill>
                <a:latin typeface="Verdana"/>
                <a:cs typeface="Verdana"/>
              </a:rPr>
              <a:t>”</a:t>
            </a:r>
            <a:r>
              <a:rPr sz="2000" b="1" spc="-25">
                <a:solidFill>
                  <a:srgbClr val="FFFFFF"/>
                </a:solidFill>
                <a:latin typeface="Microsoft JhengHei"/>
                <a:cs typeface="Microsoft JhengHei"/>
              </a:rPr>
              <a:t>！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85"/>
              </a:spcBef>
              <a:buClr>
                <a:srgbClr val="FFFFCC"/>
              </a:buClr>
              <a:buFont typeface="Wingdings"/>
              <a:buChar char=""/>
            </a:pPr>
            <a:endParaRPr sz="1350">
              <a:latin typeface="Microsoft JhengHei"/>
              <a:cs typeface="Microsoft JhengHei"/>
            </a:endParaRPr>
          </a:p>
          <a:p>
            <a:pPr marL="12700" marR="214629" indent="342265">
              <a:lnSpc>
                <a:spcPct val="1129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当别人觉得</a:t>
            </a:r>
            <a:r>
              <a:rPr sz="2000" b="1">
                <a:solidFill>
                  <a:srgbClr val="FFFFFF"/>
                </a:solidFill>
                <a:latin typeface="Verdana"/>
                <a:cs typeface="Verdana"/>
              </a:rPr>
              <a:t>“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差不多</a:t>
            </a:r>
            <a:r>
              <a:rPr sz="2000" b="1">
                <a:solidFill>
                  <a:srgbClr val="FFFFFF"/>
                </a:solidFill>
                <a:latin typeface="Verdana"/>
                <a:cs typeface="Verdana"/>
              </a:rPr>
              <a:t>”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就够了时，他们总是精益求精，并取得最佳效</a:t>
            </a:r>
            <a:r>
              <a:rPr sz="2000" b="1" spc="-25">
                <a:solidFill>
                  <a:srgbClr val="FFFFFF"/>
                </a:solidFill>
                <a:latin typeface="Microsoft JhengHei"/>
                <a:cs typeface="Microsoft JhengHei"/>
              </a:rPr>
              <a:t>果；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FFFFCC"/>
              </a:buClr>
              <a:buFont typeface="Wingdings"/>
              <a:buChar char=""/>
            </a:pPr>
            <a:endParaRPr sz="1450">
              <a:latin typeface="Microsoft JhengHei"/>
              <a:cs typeface="Microsoft JhengHei"/>
            </a:endParaRPr>
          </a:p>
          <a:p>
            <a:pPr marL="12700" marR="5080" indent="342265">
              <a:lnSpc>
                <a:spcPct val="1071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当别人在让领导满意都难以做到时，他们的结果却要好到出乎上级意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料</a:t>
            </a:r>
            <a:r>
              <a:rPr sz="2000" b="1" spc="-50">
                <a:solidFill>
                  <a:srgbClr val="FFFFFF"/>
                </a:solidFill>
                <a:latin typeface="Verdana"/>
                <a:cs typeface="Verdana"/>
              </a:rPr>
              <a:t>…</a:t>
            </a:r>
            <a:endParaRPr sz="2000">
              <a:latin typeface="Verdana"/>
              <a:cs typeface="Verdana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Clr>
                <a:srgbClr val="FFFFCC"/>
              </a:buClr>
              <a:buFont typeface="Wingdings"/>
              <a:buChar char=""/>
            </a:pPr>
            <a:endParaRPr sz="2400">
              <a:latin typeface="Verdana"/>
              <a:cs typeface="Verdana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到位不到位，相差一百倍！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spc="-25"/>
              <a:t>3</a:t>
            </a:fld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74028" y="1503997"/>
            <a:ext cx="7988300" cy="398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130">
                <a:solidFill>
                  <a:srgbClr val="33CC33"/>
                </a:solidFill>
                <a:latin typeface="Microsoft JhengHei"/>
                <a:cs typeface="Microsoft JhengHei"/>
              </a:rPr>
              <a:t>----</a:t>
            </a:r>
            <a:r>
              <a:rPr sz="2000" b="1">
                <a:solidFill>
                  <a:srgbClr val="33CC33"/>
                </a:solidFill>
                <a:latin typeface="Microsoft JhengHei"/>
                <a:cs typeface="Microsoft JhengHei"/>
              </a:rPr>
              <a:t>  </a:t>
            </a:r>
            <a:r>
              <a:rPr sz="2000" b="1" spc="100">
                <a:solidFill>
                  <a:srgbClr val="33CC33"/>
                </a:solidFill>
                <a:latin typeface="Microsoft JhengHei"/>
                <a:cs typeface="Microsoft JhengHei"/>
              </a:rPr>
              <a:t>工作越到位，越有超级机会…………………………………</a:t>
            </a:r>
            <a:r>
              <a:rPr sz="2000" b="1" spc="200">
                <a:solidFill>
                  <a:srgbClr val="33CC33"/>
                </a:solidFill>
                <a:latin typeface="Microsoft JhengHei"/>
                <a:cs typeface="Microsoft JhengHei"/>
              </a:rPr>
              <a:t>（9）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FFFFCC"/>
              </a:buClr>
              <a:buFont typeface="Wingdings"/>
              <a:buChar char=""/>
            </a:pPr>
            <a:endParaRPr sz="1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案例：旷荣成与张曼玉（电风扇、镜子、普通话</a:t>
            </a:r>
            <a:r>
              <a:rPr sz="2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FFFFCC"/>
              </a:buClr>
              <a:buFont typeface="Wingdings"/>
              <a:buChar char=""/>
            </a:pPr>
            <a:endParaRPr sz="1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把工作做到位，超级机会就会不请自来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FFFFCC"/>
              </a:buClr>
              <a:buFont typeface="Wingdings"/>
              <a:buChar char=""/>
            </a:pPr>
            <a:endParaRPr sz="1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130">
                <a:solidFill>
                  <a:srgbClr val="33CC33"/>
                </a:solidFill>
                <a:latin typeface="Microsoft JhengHei"/>
                <a:cs typeface="Microsoft JhengHei"/>
              </a:rPr>
              <a:t>----</a:t>
            </a:r>
            <a:r>
              <a:rPr sz="2000" b="1">
                <a:solidFill>
                  <a:srgbClr val="33CC33"/>
                </a:solidFill>
                <a:latin typeface="Microsoft JhengHei"/>
                <a:cs typeface="Microsoft JhengHei"/>
              </a:rPr>
              <a:t>  到位的力度与发展的速度成正比  </a:t>
            </a:r>
            <a:r>
              <a:rPr sz="2000" b="1" spc="155">
                <a:solidFill>
                  <a:srgbClr val="33CC33"/>
                </a:solidFill>
                <a:latin typeface="Microsoft JhengHei"/>
                <a:cs typeface="Microsoft JhengHei"/>
              </a:rPr>
              <a:t>…………………………（14）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Clr>
                <a:srgbClr val="FFFFCC"/>
              </a:buClr>
              <a:buFont typeface="Wingdings"/>
              <a:buChar char=""/>
            </a:pPr>
            <a:endParaRPr sz="1450">
              <a:latin typeface="Microsoft JhengHei"/>
              <a:cs typeface="Microsoft JhengHei"/>
            </a:endParaRPr>
          </a:p>
          <a:p>
            <a:pPr marL="12700" marR="172085" indent="429259">
              <a:lnSpc>
                <a:spcPct val="1232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441959"/>
                <a:tab pos="442595"/>
              </a:tabLst>
            </a:pP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案例：卫哲的发展。</a:t>
            </a:r>
            <a:r>
              <a:rPr sz="2000" b="1" spc="-210">
                <a:solidFill>
                  <a:srgbClr val="FFFFFF"/>
                </a:solidFill>
                <a:latin typeface="Microsoft JhengHei"/>
                <a:cs typeface="Microsoft JhengHei"/>
              </a:rPr>
              <a:t>1993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年在被称为“中国证券之父”的万国证券</a:t>
            </a:r>
            <a:r>
              <a:rPr sz="2000" b="1" spc="-15">
                <a:solidFill>
                  <a:srgbClr val="FFFFFF"/>
                </a:solidFill>
                <a:latin typeface="Microsoft JhengHei"/>
                <a:cs typeface="Microsoft JhengHei"/>
              </a:rPr>
              <a:t>公司总经理管金生身边做秘书；</a:t>
            </a:r>
            <a:r>
              <a:rPr sz="2000" b="1" spc="-170">
                <a:solidFill>
                  <a:srgbClr val="FFFFFF"/>
                </a:solidFill>
                <a:latin typeface="Microsoft JhengHei"/>
                <a:cs typeface="Microsoft JhengHei"/>
              </a:rPr>
              <a:t>2002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年任百安居中国区总裁；</a:t>
            </a:r>
            <a:r>
              <a:rPr sz="2000" b="1" spc="-10">
                <a:solidFill>
                  <a:srgbClr val="FFFFFF"/>
                </a:solidFill>
                <a:latin typeface="Microsoft JhengHei"/>
                <a:cs typeface="Microsoft JhengHei"/>
              </a:rPr>
              <a:t>2006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年，任阿里巴巴集团副总裁。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spc="-25"/>
              <a:t>4</a:t>
            </a:fld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689887"/>
            <a:ext cx="8153400" cy="4231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通过卫哲的案例，我们不妨学学他是如何把工作做到位的：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Clr>
                <a:srgbClr val="FFFFCC"/>
              </a:buClr>
              <a:buFont typeface="Wingdings"/>
              <a:buChar char=""/>
            </a:pPr>
            <a:endParaRPr sz="13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210">
                <a:solidFill>
                  <a:srgbClr val="FFFFFF"/>
                </a:solidFill>
                <a:latin typeface="Microsoft JhengHei"/>
                <a:cs typeface="Microsoft JhengHei"/>
              </a:rPr>
              <a:t>1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、时刻明白职位对自己的要求是什么，像秘书，就是做好服务工作。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Clr>
                <a:srgbClr val="FFFFCC"/>
              </a:buClr>
              <a:buFont typeface="Wingdings"/>
              <a:buChar char=""/>
            </a:pPr>
            <a:endParaRPr sz="1300">
              <a:latin typeface="Microsoft JhengHei"/>
              <a:cs typeface="Microsoft JhengHei"/>
            </a:endParaRPr>
          </a:p>
          <a:p>
            <a:pPr marL="12700" marR="297180" indent="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210">
                <a:solidFill>
                  <a:srgbClr val="FFFFFF"/>
                </a:solidFill>
                <a:latin typeface="Microsoft JhengHei"/>
                <a:cs typeface="Microsoft JhengHei"/>
              </a:rPr>
              <a:t>2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、了解服务对象的工作习惯和喜好是什么。这样就能在工作中形成最好的默契，省去很多不必要的麻烦。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FFFFCC"/>
              </a:buClr>
              <a:buFont typeface="Wingdings"/>
              <a:buChar char=""/>
            </a:pPr>
            <a:endParaRPr sz="1550">
              <a:latin typeface="Microsoft JhengHei"/>
              <a:cs typeface="Microsoft JhengHei"/>
            </a:endParaRPr>
          </a:p>
          <a:p>
            <a:pPr marL="354965" marR="297180" indent="-342265">
              <a:lnSpc>
                <a:spcPts val="192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210">
                <a:solidFill>
                  <a:srgbClr val="FFFFFF"/>
                </a:solidFill>
                <a:latin typeface="Microsoft JhengHei"/>
                <a:cs typeface="Microsoft JhengHei"/>
              </a:rPr>
              <a:t>3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、什么事情，都多想几个“可能”，防止意外的发生和出现。就像</a:t>
            </a:r>
            <a:r>
              <a:rPr sz="2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卫</a:t>
            </a:r>
            <a:endParaRPr sz="2000">
              <a:latin typeface="Microsoft JhengHei"/>
              <a:cs typeface="Microsoft JhengHei"/>
            </a:endParaRPr>
          </a:p>
          <a:p>
            <a:pPr marL="12700" marR="259079">
              <a:lnSpc>
                <a:spcPct val="100000"/>
              </a:lnSpc>
              <a:spcBef>
                <a:spcPts val="15"/>
              </a:spcBef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哲不会将杯子靠近资料摆放，目的就是怕万一杯子里的水洒出来弄坏了资料。永远不要等问题出现了再去解决，而要懂得防患于未然。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3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210">
                <a:solidFill>
                  <a:srgbClr val="FFFFFF"/>
                </a:solidFill>
                <a:latin typeface="Microsoft JhengHei"/>
                <a:cs typeface="Microsoft JhengHei"/>
              </a:rPr>
              <a:t>4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、永远先想怎么能够让别人更方便。就像卫哲在给领导翻译的时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候，按照领导的思维习惯去翻译，放资料的时候按照资料重要程度去放。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spc="-25"/>
              <a:t>5</a:t>
            </a:fld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440017"/>
            <a:ext cx="7988300" cy="38080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6041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b="1" spc="-5">
                <a:solidFill>
                  <a:srgbClr val="CC0099"/>
                </a:solidFill>
                <a:latin typeface="Microsoft JhengHei"/>
                <a:cs typeface="Microsoft JhengHei"/>
              </a:rPr>
              <a:t>要想没问题，工作先到位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0"/>
              </a:spcBef>
              <a:buFont typeface="Wingdings"/>
              <a:buChar char=""/>
            </a:pPr>
            <a:endParaRPr sz="1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130">
                <a:solidFill>
                  <a:srgbClr val="33CC33"/>
                </a:solidFill>
                <a:latin typeface="Microsoft JhengHei"/>
                <a:cs typeface="Microsoft JhengHei"/>
              </a:rPr>
              <a:t>----</a:t>
            </a:r>
            <a:r>
              <a:rPr sz="2000" b="1">
                <a:solidFill>
                  <a:srgbClr val="33CC33"/>
                </a:solidFill>
                <a:latin typeface="Microsoft JhengHei"/>
                <a:cs typeface="Microsoft JhengHei"/>
              </a:rPr>
              <a:t>  每个事故的背后，都有工作不到位的阴影  </a:t>
            </a:r>
            <a:r>
              <a:rPr sz="2000" b="1" spc="110">
                <a:solidFill>
                  <a:srgbClr val="33CC33"/>
                </a:solidFill>
                <a:latin typeface="Microsoft JhengHei"/>
                <a:cs typeface="Microsoft JhengHei"/>
              </a:rPr>
              <a:t>………………（17）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0"/>
              </a:spcBef>
              <a:buFont typeface="Wingdings"/>
              <a:buChar char=""/>
            </a:pPr>
            <a:endParaRPr sz="1400">
              <a:latin typeface="Microsoft JhengHei"/>
              <a:cs typeface="Microsoft JhengHei"/>
            </a:endParaRPr>
          </a:p>
          <a:p>
            <a:pPr marL="12700" marR="5080" indent="342265">
              <a:lnSpc>
                <a:spcPct val="1100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不管是任何工作，只要工作不到位，都有可能引起不好的后果，有时还会引来巨大的事故！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Font typeface="Wingdings"/>
              <a:buChar char=""/>
            </a:pPr>
            <a:endParaRPr sz="1450">
              <a:latin typeface="Microsoft JhengHei"/>
              <a:cs typeface="Microsoft JhengHei"/>
            </a:endParaRPr>
          </a:p>
          <a:p>
            <a:pPr marL="12700" marR="259079" indent="342265">
              <a:lnSpc>
                <a:spcPct val="1071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要避免这些问题和事故，不管是一个部门、一个单位还是一个工作</a:t>
            </a:r>
            <a:r>
              <a:rPr sz="2000" b="1" spc="5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                      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者，都应该把</a:t>
            </a:r>
            <a:r>
              <a:rPr sz="2000" b="1" i="1">
                <a:solidFill>
                  <a:srgbClr val="FFFFFF"/>
                </a:solidFill>
                <a:latin typeface="Verdana"/>
                <a:cs typeface="Verdana"/>
              </a:rPr>
              <a:t>“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工作到位</a:t>
            </a:r>
            <a:r>
              <a:rPr sz="2000" b="1" i="1">
                <a:solidFill>
                  <a:srgbClr val="FFFFFF"/>
                </a:solidFill>
                <a:latin typeface="Verdana"/>
                <a:cs typeface="Verdana"/>
              </a:rPr>
              <a:t>”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，作为最重要的素养来强调。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Wingdings"/>
              <a:buChar char=""/>
            </a:pPr>
            <a:endParaRPr sz="16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责任心是工作到位的核心。责任能到位，工作就容易到位！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spc="-25"/>
              <a:t>6</a:t>
            </a:fld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848512"/>
            <a:ext cx="8115300" cy="4902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  <a:tab pos="5053965"/>
              </a:tabLst>
            </a:pPr>
            <a:r>
              <a:rPr sz="2000" b="1" spc="130">
                <a:solidFill>
                  <a:srgbClr val="33CC33"/>
                </a:solidFill>
                <a:latin typeface="Microsoft JhengHei"/>
                <a:cs typeface="Microsoft JhengHei"/>
              </a:rPr>
              <a:t>----</a:t>
            </a:r>
            <a:r>
              <a:rPr sz="2000" b="1">
                <a:solidFill>
                  <a:srgbClr val="33CC33"/>
                </a:solidFill>
                <a:latin typeface="Microsoft JhengHei"/>
                <a:cs typeface="Microsoft JhengHei"/>
              </a:rPr>
              <a:t>  要想“不误事”，避免“想当然</a:t>
            </a:r>
            <a:r>
              <a:rPr sz="2000" b="1" spc="-50">
                <a:solidFill>
                  <a:srgbClr val="33CC33"/>
                </a:solidFill>
                <a:latin typeface="Microsoft JhengHei"/>
                <a:cs typeface="Microsoft JhengHei"/>
              </a:rPr>
              <a:t>”</a:t>
            </a:r>
            <a:r>
              <a:rPr sz="2000" b="1">
                <a:solidFill>
                  <a:srgbClr val="33CC33"/>
                </a:solidFill>
                <a:latin typeface="Microsoft JhengHei"/>
                <a:cs typeface="Microsoft JhengHei"/>
              </a:rPr>
              <a:t>	</a:t>
            </a:r>
            <a:r>
              <a:rPr sz="2000" b="1" spc="145">
                <a:solidFill>
                  <a:srgbClr val="33CC33"/>
                </a:solidFill>
                <a:latin typeface="Microsoft JhengHei"/>
                <a:cs typeface="Microsoft JhengHei"/>
              </a:rPr>
              <a:t>………………………（23）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Clr>
                <a:srgbClr val="FFFFCC"/>
              </a:buClr>
              <a:buFont typeface="Wingdings"/>
              <a:buChar char=""/>
            </a:pPr>
            <a:endParaRPr sz="1300">
              <a:latin typeface="Microsoft JhengHei"/>
              <a:cs typeface="Microsoft JhengHei"/>
            </a:endParaRPr>
          </a:p>
          <a:p>
            <a:pPr marL="12700" marR="132715" indent="342265">
              <a:lnSpc>
                <a:spcPct val="1000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很多刚入职场甚至工作了很多年的人，都会犯类似的错误：不是依据客观事实做事情，而是根据自己的主观想法来作判断，结果导致了问</a:t>
            </a:r>
            <a:r>
              <a:rPr sz="2000" b="1" spc="50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2000" b="1" spc="-10">
                <a:solidFill>
                  <a:srgbClr val="FFFFFF"/>
                </a:solidFill>
                <a:latin typeface="Microsoft JhengHei"/>
                <a:cs typeface="Microsoft JhengHei"/>
              </a:rPr>
              <a:t>题的出现。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5"/>
              </a:spcBef>
              <a:buClr>
                <a:srgbClr val="FFFFCC"/>
              </a:buClr>
              <a:buFont typeface="Wingdings"/>
              <a:buChar char=""/>
            </a:pPr>
            <a:endParaRPr sz="1200">
              <a:latin typeface="Microsoft JhengHei"/>
              <a:cs typeface="Microsoft JhengHei"/>
            </a:endParaRPr>
          </a:p>
          <a:p>
            <a:pPr marL="12700" marR="87630" indent="342265">
              <a:lnSpc>
                <a:spcPct val="1026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要想不误事，千万不要</a:t>
            </a:r>
            <a:r>
              <a:rPr sz="2000" b="1" i="1">
                <a:solidFill>
                  <a:srgbClr val="FFFFFF"/>
                </a:solidFill>
                <a:latin typeface="Verdana"/>
                <a:cs typeface="Verdana"/>
              </a:rPr>
              <a:t>“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想当然</a:t>
            </a:r>
            <a:r>
              <a:rPr sz="2000" b="1" i="1">
                <a:solidFill>
                  <a:srgbClr val="FFFFFF"/>
                </a:solidFill>
                <a:latin typeface="Verdana"/>
                <a:cs typeface="Verdana"/>
              </a:rPr>
              <a:t>”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，这正是把工作做到位的重要前提和</a:t>
            </a:r>
            <a:r>
              <a:rPr sz="2000" b="1" spc="-20">
                <a:solidFill>
                  <a:srgbClr val="FFFFFF"/>
                </a:solidFill>
                <a:latin typeface="Microsoft JhengHei"/>
                <a:cs typeface="Microsoft JhengHei"/>
              </a:rPr>
              <a:t>保证。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Clr>
                <a:srgbClr val="FFFFCC"/>
              </a:buClr>
              <a:buFont typeface="Wingdings"/>
              <a:buChar char=""/>
            </a:pPr>
            <a:endParaRPr sz="12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那么，我们怎么才能避免</a:t>
            </a:r>
            <a:r>
              <a:rPr sz="2000" b="1" i="1">
                <a:solidFill>
                  <a:srgbClr val="FFFFFF"/>
                </a:solidFill>
                <a:latin typeface="Verdana"/>
                <a:cs typeface="Verdana"/>
              </a:rPr>
              <a:t>“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想当然</a:t>
            </a:r>
            <a:r>
              <a:rPr sz="2000" b="1" i="1">
                <a:solidFill>
                  <a:srgbClr val="FFFFFF"/>
                </a:solidFill>
                <a:latin typeface="Verdana"/>
                <a:cs typeface="Verdana"/>
              </a:rPr>
              <a:t>”</a:t>
            </a:r>
            <a:r>
              <a:rPr sz="2000" b="1" spc="-25">
                <a:solidFill>
                  <a:srgbClr val="FFFFFF"/>
                </a:solidFill>
                <a:latin typeface="Microsoft JhengHei"/>
                <a:cs typeface="Microsoft JhengHei"/>
              </a:rPr>
              <a:t>呢？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0"/>
              </a:spcBef>
              <a:buClr>
                <a:srgbClr val="FFFFCC"/>
              </a:buClr>
              <a:buFont typeface="Wingdings"/>
              <a:buChar char=""/>
            </a:pPr>
            <a:endParaRPr sz="13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第一：少一点先入为主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FFFFCC"/>
              </a:buClr>
              <a:buFont typeface="Wingdings"/>
              <a:buChar char=""/>
            </a:pPr>
            <a:endParaRPr sz="1300">
              <a:latin typeface="Microsoft JhengHei"/>
              <a:cs typeface="Microsoft JhengHei"/>
            </a:endParaRPr>
          </a:p>
          <a:p>
            <a:pPr marL="12700" marR="132715" indent="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做任何工作，都要有这样一种意识：我这么想不等于领导也这么想，我这么认为不等于别人也这么认为。只有在经过核实之后，才能作出</a:t>
            </a:r>
            <a:r>
              <a:rPr sz="2000" b="1" spc="50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2000" b="1" spc="-10">
                <a:solidFill>
                  <a:srgbClr val="FFFFFF"/>
                </a:solidFill>
                <a:latin typeface="Microsoft JhengHei"/>
                <a:cs typeface="Microsoft JhengHei"/>
              </a:rPr>
              <a:t>正确的结论和判断。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spc="-25"/>
              <a:t>7</a:t>
            </a:fld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614487"/>
            <a:ext cx="8032750" cy="3256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第二：拿不准的事一定要找有关方面确认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Clr>
                <a:srgbClr val="FFFFCC"/>
              </a:buClr>
              <a:buFont typeface="Wingdings"/>
              <a:buChar char=""/>
            </a:pPr>
            <a:endParaRPr sz="1450">
              <a:latin typeface="Microsoft JhengHei"/>
              <a:cs typeface="Microsoft JhengHei"/>
            </a:endParaRPr>
          </a:p>
          <a:p>
            <a:pPr marL="12700" marR="5080" indent="342265">
              <a:lnSpc>
                <a:spcPct val="1232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为什么很多人在</a:t>
            </a:r>
            <a:r>
              <a:rPr sz="2000" b="1" i="1">
                <a:solidFill>
                  <a:srgbClr val="FFFFFF"/>
                </a:solidFill>
                <a:latin typeface="Verdana"/>
                <a:cs typeface="Verdana"/>
              </a:rPr>
              <a:t>“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拿不准</a:t>
            </a:r>
            <a:r>
              <a:rPr sz="2000" b="1" i="1">
                <a:solidFill>
                  <a:srgbClr val="FFFFFF"/>
                </a:solidFill>
                <a:latin typeface="Verdana"/>
                <a:cs typeface="Verdana"/>
              </a:rPr>
              <a:t>”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的时候也不愿意问呢？原因无非是三种，一是怕问了会让领导觉得自己工作能力不强，宁可自己闷头想；二是怕</a:t>
            </a:r>
            <a:endParaRPr sz="2000">
              <a:latin typeface="Microsoft JhengHei"/>
              <a:cs typeface="Microsoft JhengHei"/>
            </a:endParaRPr>
          </a:p>
          <a:p>
            <a:pPr marL="12700" marR="391795">
              <a:lnSpc>
                <a:spcPct val="120000"/>
              </a:lnSpc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别人不告诉自己，觉得问了丢面子；三是存在侥幸心理，觉得自己即使不问也不会出什么事。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550">
              <a:latin typeface="Microsoft JhengHei"/>
              <a:cs typeface="Microsoft JhengHei"/>
            </a:endParaRPr>
          </a:p>
          <a:p>
            <a:pPr marL="12700" marR="137795" indent="342265">
              <a:lnSpc>
                <a:spcPct val="1200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其实这样的想法是最要不得的，在工作中，别一味地劳动自己的大脑，也多劳动一下自己的嘴，遇到拿不准的事一定要问，一定要确认。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spc="-25"/>
              <a:t>8</a:t>
            </a:fld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2263775"/>
            <a:ext cx="8032750" cy="2159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第三：多作调查研究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FFFFCC"/>
              </a:buClr>
              <a:buFont typeface="Wingdings"/>
              <a:buChar char=""/>
            </a:pPr>
            <a:endParaRPr sz="1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第四：有变化要及时汇报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Clr>
                <a:srgbClr val="FFFFCC"/>
              </a:buClr>
              <a:buFont typeface="Wingdings"/>
              <a:buChar char=""/>
            </a:pPr>
            <a:endParaRPr sz="1450">
              <a:latin typeface="Microsoft JhengHei"/>
              <a:cs typeface="Microsoft JhengHei"/>
            </a:endParaRPr>
          </a:p>
          <a:p>
            <a:pPr marL="12700" marR="5080" indent="342265">
              <a:lnSpc>
                <a:spcPct val="1232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在工作中，一定要养成</a:t>
            </a:r>
            <a:r>
              <a:rPr sz="2000" b="1" i="1">
                <a:solidFill>
                  <a:srgbClr val="FFFFFF"/>
                </a:solidFill>
                <a:latin typeface="Verdana"/>
                <a:cs typeface="Verdana"/>
              </a:rPr>
              <a:t>“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有变化及时汇报</a:t>
            </a:r>
            <a:r>
              <a:rPr sz="2000" b="1" i="1">
                <a:solidFill>
                  <a:srgbClr val="FFFFFF"/>
                </a:solidFill>
                <a:latin typeface="Verdana"/>
                <a:cs typeface="Verdana"/>
              </a:rPr>
              <a:t>”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的良好习惯，这样才不至于事到临头才措手不及，把可能出现的问题减到最少。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spc="-25"/>
              <a:t>9</a:t>
            </a:fld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549952"/>
            <a:ext cx="7988300" cy="4627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130">
                <a:solidFill>
                  <a:srgbClr val="33CC33"/>
                </a:solidFill>
                <a:latin typeface="Microsoft JhengHei"/>
                <a:cs typeface="Microsoft JhengHei"/>
              </a:rPr>
              <a:t>----</a:t>
            </a:r>
            <a:r>
              <a:rPr sz="2000" b="1">
                <a:solidFill>
                  <a:srgbClr val="33CC33"/>
                </a:solidFill>
                <a:latin typeface="Microsoft JhengHei"/>
                <a:cs typeface="Microsoft JhengHei"/>
              </a:rPr>
              <a:t>  以</a:t>
            </a:r>
            <a:r>
              <a:rPr sz="2000" b="1" spc="-105">
                <a:solidFill>
                  <a:srgbClr val="33CC33"/>
                </a:solidFill>
                <a:latin typeface="Microsoft JhengHei"/>
                <a:cs typeface="Microsoft JhengHei"/>
              </a:rPr>
              <a:t>“3</a:t>
            </a:r>
            <a:r>
              <a:rPr sz="2000" b="1">
                <a:solidFill>
                  <a:srgbClr val="33CC33"/>
                </a:solidFill>
                <a:latin typeface="Microsoft JhengHei"/>
                <a:cs typeface="Microsoft JhengHei"/>
              </a:rPr>
              <a:t>不要”远离问题</a:t>
            </a:r>
            <a:r>
              <a:rPr sz="2000" b="1" spc="5">
                <a:solidFill>
                  <a:srgbClr val="33CC33"/>
                </a:solidFill>
                <a:latin typeface="Microsoft JhengHei"/>
                <a:cs typeface="Microsoft JhengHei"/>
              </a:rPr>
              <a:t>  </a:t>
            </a:r>
            <a:r>
              <a:rPr sz="2000" b="1" spc="275">
                <a:solidFill>
                  <a:srgbClr val="33CC33"/>
                </a:solidFill>
                <a:latin typeface="Microsoft JhengHei"/>
                <a:cs typeface="Microsoft JhengHei"/>
              </a:rPr>
              <a:t>……………………………………</a:t>
            </a:r>
            <a:r>
              <a:rPr sz="2000" b="1">
                <a:solidFill>
                  <a:srgbClr val="33CC33"/>
                </a:solidFill>
                <a:latin typeface="Microsoft JhengHei"/>
                <a:cs typeface="Microsoft JhengHei"/>
              </a:rPr>
              <a:t>  </a:t>
            </a:r>
            <a:r>
              <a:rPr sz="2000" b="1" spc="-65">
                <a:solidFill>
                  <a:srgbClr val="33CC33"/>
                </a:solidFill>
                <a:latin typeface="Microsoft JhengHei"/>
                <a:cs typeface="Microsoft JhengHei"/>
              </a:rPr>
              <a:t>（27）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FFCC"/>
              </a:buClr>
              <a:buFont typeface="Wingdings"/>
              <a:buChar char=""/>
            </a:pPr>
            <a:endParaRPr sz="15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有问题并不可怕，可怕的是对问题的轻视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FFCC"/>
              </a:buClr>
              <a:buFont typeface="Wingdings"/>
              <a:buChar char=""/>
            </a:pPr>
            <a:endParaRPr sz="15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210">
                <a:solidFill>
                  <a:srgbClr val="FFFFFF"/>
                </a:solidFill>
                <a:latin typeface="Microsoft JhengHei"/>
                <a:cs typeface="Microsoft JhengHei"/>
              </a:rPr>
              <a:t>1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、不要等灾难发生后才开始重视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FFCC"/>
              </a:buClr>
              <a:buFont typeface="Wingdings"/>
              <a:buChar char=""/>
            </a:pPr>
            <a:endParaRPr sz="15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210">
                <a:solidFill>
                  <a:srgbClr val="FFFFFF"/>
                </a:solidFill>
                <a:latin typeface="Microsoft JhengHei"/>
                <a:cs typeface="Microsoft JhengHei"/>
              </a:rPr>
              <a:t>2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、不要等失误造成之后才后悔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FFCC"/>
              </a:buClr>
              <a:buFont typeface="Wingdings"/>
              <a:buChar char=""/>
            </a:pPr>
            <a:endParaRPr sz="15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210">
                <a:solidFill>
                  <a:srgbClr val="FFFFFF"/>
                </a:solidFill>
                <a:latin typeface="Microsoft JhengHei"/>
                <a:cs typeface="Microsoft JhengHei"/>
              </a:rPr>
              <a:t>3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、不要等问题成堆了才知道反思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FFFFCC"/>
              </a:buClr>
              <a:buFont typeface="Wingdings"/>
              <a:buChar char=""/>
            </a:pPr>
            <a:endParaRPr sz="1700">
              <a:latin typeface="Microsoft JhengHei"/>
              <a:cs typeface="Microsoft JhengHei"/>
            </a:endParaRPr>
          </a:p>
          <a:p>
            <a:pPr marL="354965" marR="5080" indent="-342265">
              <a:lnSpc>
                <a:spcPts val="216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我们都知道有一个词叫“防微杜渐”，今天的小问题，可能就是明天</a:t>
            </a:r>
            <a:r>
              <a:rPr sz="2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的</a:t>
            </a:r>
            <a:endParaRPr sz="2000">
              <a:latin typeface="Microsoft JhengHei"/>
              <a:cs typeface="Microsoft JhengHei"/>
            </a:endParaRPr>
          </a:p>
          <a:p>
            <a:pPr marL="12700" marR="348615">
              <a:lnSpc>
                <a:spcPts val="2640"/>
              </a:lnSpc>
              <a:spcBef>
                <a:spcPts val="65"/>
              </a:spcBef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大麻烦，所以一个工作到位的优秀人士，应该发现一个问题解决一个问题，绝不敷衍和拖延。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spc="-25"/>
              <a:t>10</a:t>
            </a:fld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18490" y="1253744"/>
            <a:ext cx="7988300" cy="47790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6041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b="1" spc="-5">
                <a:solidFill>
                  <a:srgbClr val="CC0099"/>
                </a:solidFill>
                <a:latin typeface="Microsoft JhengHei"/>
                <a:cs typeface="Microsoft JhengHei"/>
              </a:rPr>
              <a:t>要想效益高，工作先到位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Font typeface="Wingdings"/>
              <a:buChar char=""/>
            </a:pPr>
            <a:endParaRPr sz="1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130">
                <a:solidFill>
                  <a:srgbClr val="33CC33"/>
                </a:solidFill>
                <a:latin typeface="Microsoft JhengHei"/>
                <a:cs typeface="Microsoft JhengHei"/>
              </a:rPr>
              <a:t>----</a:t>
            </a:r>
            <a:r>
              <a:rPr sz="2000" b="1">
                <a:solidFill>
                  <a:srgbClr val="33CC33"/>
                </a:solidFill>
                <a:latin typeface="Microsoft JhengHei"/>
                <a:cs typeface="Microsoft JhengHei"/>
              </a:rPr>
              <a:t>  工作不到位，煮熟的鸭子都会飞  </a:t>
            </a:r>
            <a:r>
              <a:rPr sz="2000" b="1" spc="155">
                <a:solidFill>
                  <a:srgbClr val="33CC33"/>
                </a:solidFill>
                <a:latin typeface="Microsoft JhengHei"/>
                <a:cs typeface="Microsoft JhengHei"/>
              </a:rPr>
              <a:t>…………………………（34）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Wingdings"/>
              <a:buChar char=""/>
            </a:pPr>
            <a:endParaRPr sz="1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210">
                <a:solidFill>
                  <a:srgbClr val="FFFFFF"/>
                </a:solidFill>
                <a:latin typeface="Microsoft JhengHei"/>
                <a:cs typeface="Microsoft JhengHei"/>
              </a:rPr>
              <a:t>3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点导致“煮熟的鸭子会飞”的原因：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Wingdings"/>
              <a:buChar char=""/>
            </a:pPr>
            <a:endParaRPr sz="1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210">
                <a:solidFill>
                  <a:srgbClr val="FFFFFF"/>
                </a:solidFill>
                <a:latin typeface="Microsoft JhengHei"/>
                <a:cs typeface="Microsoft JhengHei"/>
              </a:rPr>
              <a:t>1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、急于成交，往往无法成交。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Wingdings"/>
              <a:buChar char=""/>
            </a:pPr>
            <a:endParaRPr sz="1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210">
                <a:solidFill>
                  <a:srgbClr val="FFFFFF"/>
                </a:solidFill>
                <a:latin typeface="Microsoft JhengHei"/>
                <a:cs typeface="Microsoft JhengHei"/>
              </a:rPr>
              <a:t>2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、只求数量，不求质量。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Wingdings"/>
              <a:buChar char=""/>
            </a:pPr>
            <a:endParaRPr sz="1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210">
                <a:solidFill>
                  <a:srgbClr val="FFFFFF"/>
                </a:solidFill>
                <a:latin typeface="Microsoft JhengHei"/>
                <a:cs typeface="Microsoft JhengHei"/>
              </a:rPr>
              <a:t>3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、以为十拿九稳了，就放松了责任心。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Wingdings"/>
              <a:buChar char=""/>
            </a:pPr>
            <a:endParaRPr sz="1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归根结底，煮熟的鸭子不是自己拍拍翅膀飞走的，完全是因为我们工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8490" y="6067995"/>
            <a:ext cx="3835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作不到位，把它给亲手送了出去。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420734" y="6275729"/>
            <a:ext cx="18669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25">
                <a:solidFill>
                  <a:srgbClr val="FFFFFF"/>
                </a:solidFill>
                <a:latin typeface="Verdana"/>
                <a:cs typeface="Verdana"/>
              </a:rPr>
              <a:t>11</a:t>
            </a:r>
            <a:endParaRPr sz="1000">
              <a:latin typeface="Verdana"/>
              <a:cs typeface="Verdan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512087"/>
            <a:ext cx="7988300" cy="429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130">
                <a:solidFill>
                  <a:srgbClr val="33CC33"/>
                </a:solidFill>
                <a:latin typeface="Microsoft JhengHei"/>
                <a:cs typeface="Microsoft JhengHei"/>
              </a:rPr>
              <a:t>----</a:t>
            </a:r>
            <a:r>
              <a:rPr sz="2000" b="1">
                <a:solidFill>
                  <a:srgbClr val="33CC33"/>
                </a:solidFill>
                <a:latin typeface="Microsoft JhengHei"/>
                <a:cs typeface="Microsoft JhengHei"/>
              </a:rPr>
              <a:t>  行动差一寸，效果差一丈  </a:t>
            </a:r>
            <a:r>
              <a:rPr sz="2000" b="1" spc="175">
                <a:solidFill>
                  <a:srgbClr val="33CC33"/>
                </a:solidFill>
                <a:latin typeface="Microsoft JhengHei"/>
                <a:cs typeface="Microsoft JhengHei"/>
              </a:rPr>
              <a:t>…………………………………（37）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Clr>
                <a:srgbClr val="FFFFCC"/>
              </a:buClr>
              <a:buFont typeface="Wingdings"/>
              <a:buChar char=""/>
            </a:pPr>
            <a:endParaRPr sz="13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案例：打电话，跑销售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Clr>
                <a:srgbClr val="FFFFCC"/>
              </a:buClr>
              <a:buFont typeface="Wingdings"/>
              <a:buChar char=""/>
            </a:pPr>
            <a:endParaRPr sz="1300">
              <a:latin typeface="Microsoft JhengHei"/>
              <a:cs typeface="Microsoft JhengHei"/>
            </a:endParaRPr>
          </a:p>
          <a:p>
            <a:pPr marL="12700" marR="5080" indent="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比较了两人做事上的差别，就不难理解为什么一个只是低效率重复，</a:t>
            </a:r>
            <a:r>
              <a:rPr sz="2000" b="1" spc="5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                       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而另一个却能成为销售冠军了。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FFFFCC"/>
              </a:buClr>
              <a:buFont typeface="Wingdings"/>
              <a:buChar char=""/>
            </a:pPr>
            <a:endParaRPr sz="13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从这个案例中，我们可以明白这样一个道理：</a:t>
            </a:r>
            <a:endParaRPr sz="2000">
              <a:latin typeface="Microsoft JhengHei"/>
              <a:cs typeface="Microsoft JhengHei"/>
            </a:endParaRPr>
          </a:p>
          <a:p>
            <a:pPr marL="12700" marR="5080" indent="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只有经过思考的行动，才是有质量的行动，才是真正能产生高效益的</a:t>
            </a:r>
            <a:r>
              <a:rPr sz="2000" b="1" spc="-20">
                <a:solidFill>
                  <a:srgbClr val="FFFFFF"/>
                </a:solidFill>
                <a:latin typeface="Microsoft JhengHei"/>
                <a:cs typeface="Microsoft JhengHei"/>
              </a:rPr>
              <a:t>行动。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FFFFCC"/>
              </a:buClr>
              <a:buFont typeface="Wingdings"/>
              <a:buChar char=""/>
            </a:pPr>
            <a:endParaRPr sz="1300">
              <a:latin typeface="Microsoft JhengHei"/>
              <a:cs typeface="Microsoft JhengHei"/>
            </a:endParaRPr>
          </a:p>
          <a:p>
            <a:pPr marL="12700" marR="5080" indent="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在职场中，不乏像小张这样的人，他们有热情，有勇气，想做事，但精神可嘉，方法却未必可取。很多时候，与其用头去撞墙，不如像小林那样，学会用智慧开锁。方法一改变，效果就完全不同。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spc="-25"/>
              <a:t>12</a:t>
            </a:fld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2372677"/>
            <a:ext cx="7988300" cy="2149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130">
                <a:solidFill>
                  <a:srgbClr val="33CC33"/>
                </a:solidFill>
                <a:latin typeface="Microsoft JhengHei"/>
                <a:cs typeface="Microsoft JhengHei"/>
              </a:rPr>
              <a:t>----</a:t>
            </a:r>
            <a:r>
              <a:rPr sz="2000" b="1">
                <a:solidFill>
                  <a:srgbClr val="33CC33"/>
                </a:solidFill>
                <a:latin typeface="Microsoft JhengHei"/>
                <a:cs typeface="Microsoft JhengHei"/>
              </a:rPr>
              <a:t>  工作一到位，加倍提升生产力  </a:t>
            </a:r>
            <a:r>
              <a:rPr sz="2000" b="1" spc="160">
                <a:solidFill>
                  <a:srgbClr val="33CC33"/>
                </a:solidFill>
                <a:latin typeface="Microsoft JhengHei"/>
                <a:cs typeface="Microsoft JhengHei"/>
              </a:rPr>
              <a:t>……………………………（40）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FFCC"/>
              </a:buClr>
              <a:buFont typeface="Wingdings"/>
              <a:buChar char=""/>
            </a:pPr>
            <a:endParaRPr sz="1550">
              <a:latin typeface="Microsoft JhengHei"/>
              <a:cs typeface="Microsoft JhengHei"/>
            </a:endParaRPr>
          </a:p>
          <a:p>
            <a:pPr marL="12700" marR="5080" indent="342265">
              <a:lnSpc>
                <a:spcPct val="1200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企业生产力的提升，来自于从管理者到员工每一个团队成员的工作到</a:t>
            </a:r>
            <a:r>
              <a:rPr sz="2000" b="1" spc="5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                       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位。工作到位了，生产力自然就会加倍提升。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0"/>
              </a:spcBef>
              <a:buClr>
                <a:srgbClr val="FFFFCC"/>
              </a:buClr>
              <a:buFont typeface="Wingdings"/>
              <a:buChar char=""/>
            </a:pPr>
            <a:endParaRPr sz="17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i="1">
                <a:solidFill>
                  <a:srgbClr val="FFFFFF"/>
                </a:solidFill>
                <a:latin typeface="Verdana"/>
                <a:cs typeface="Verdana"/>
              </a:rPr>
              <a:t>“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在战略正确的前提下，关键就在用心去做事，把事做到位。</a:t>
            </a:r>
            <a:r>
              <a:rPr sz="2000" b="1" i="1" spc="-50">
                <a:solidFill>
                  <a:srgbClr val="FFFFFF"/>
                </a:solidFill>
                <a:latin typeface="Verdana"/>
                <a:cs typeface="Verdana"/>
              </a:rPr>
              <a:t>”</a:t>
            </a:r>
            <a:endParaRPr sz="2000">
              <a:latin typeface="Verdana"/>
              <a:cs typeface="Verdana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spc="-25"/>
              <a:t>13</a:t>
            </a:fld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73200" y="1001516"/>
            <a:ext cx="1854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第二单元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1485900" y="1501134"/>
            <a:ext cx="4822190" cy="53975"/>
            <a:chOff x="1485900" y="1501134"/>
            <a:chExt cx="4822190" cy="53975"/>
          </a:xfrm>
        </p:grpSpPr>
        <p:sp>
          <p:nvSpPr>
            <p:cNvPr id="4" name="object 4"/>
            <p:cNvSpPr/>
            <p:nvPr/>
          </p:nvSpPr>
          <p:spPr>
            <a:xfrm>
              <a:off x="1507452" y="1522687"/>
              <a:ext cx="1828800" cy="32384"/>
            </a:xfrm>
            <a:custGeom>
              <a:rect l="l" t="t" r="r" b="b"/>
              <a:pathLst>
                <a:path w="1828800" h="32384">
                  <a:moveTo>
                    <a:pt x="1828799" y="32003"/>
                  </a:moveTo>
                  <a:lnTo>
                    <a:pt x="0" y="32003"/>
                  </a:lnTo>
                  <a:lnTo>
                    <a:pt x="0" y="0"/>
                  </a:lnTo>
                  <a:lnTo>
                    <a:pt x="1828799" y="0"/>
                  </a:lnTo>
                  <a:lnTo>
                    <a:pt x="1828799" y="32003"/>
                  </a:lnTo>
                  <a:close/>
                </a:path>
              </a:pathLst>
            </a:custGeom>
            <a:solidFill>
              <a:srgbClr val="003B7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485900" y="1501134"/>
              <a:ext cx="1828800" cy="32384"/>
            </a:xfrm>
            <a:custGeom>
              <a:rect l="l" t="t" r="r" b="b"/>
              <a:pathLst>
                <a:path w="1828800" h="32384">
                  <a:moveTo>
                    <a:pt x="1828799" y="32003"/>
                  </a:moveTo>
                  <a:lnTo>
                    <a:pt x="0" y="32003"/>
                  </a:lnTo>
                  <a:lnTo>
                    <a:pt x="0" y="0"/>
                  </a:lnTo>
                  <a:lnTo>
                    <a:pt x="1828799" y="0"/>
                  </a:lnTo>
                  <a:lnTo>
                    <a:pt x="1828799" y="32003"/>
                  </a:lnTo>
                  <a:close/>
                </a:path>
              </a:pathLst>
            </a:custGeom>
            <a:solidFill>
              <a:srgbClr val="FFCC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507452" y="1522687"/>
              <a:ext cx="2286000" cy="32384"/>
            </a:xfrm>
            <a:custGeom>
              <a:rect l="l" t="t" r="r" b="b"/>
              <a:pathLst>
                <a:path w="2286000" h="32384">
                  <a:moveTo>
                    <a:pt x="2285999" y="32003"/>
                  </a:moveTo>
                  <a:lnTo>
                    <a:pt x="0" y="32003"/>
                  </a:lnTo>
                  <a:lnTo>
                    <a:pt x="0" y="0"/>
                  </a:lnTo>
                  <a:lnTo>
                    <a:pt x="2285999" y="0"/>
                  </a:lnTo>
                  <a:lnTo>
                    <a:pt x="2285999" y="32003"/>
                  </a:lnTo>
                  <a:close/>
                </a:path>
              </a:pathLst>
            </a:custGeom>
            <a:solidFill>
              <a:srgbClr val="003B7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485900" y="1501134"/>
              <a:ext cx="2286000" cy="32384"/>
            </a:xfrm>
            <a:custGeom>
              <a:rect l="l" t="t" r="r" b="b"/>
              <a:pathLst>
                <a:path w="2286000" h="32384">
                  <a:moveTo>
                    <a:pt x="2285999" y="32003"/>
                  </a:moveTo>
                  <a:lnTo>
                    <a:pt x="0" y="32003"/>
                  </a:lnTo>
                  <a:lnTo>
                    <a:pt x="0" y="0"/>
                  </a:lnTo>
                  <a:lnTo>
                    <a:pt x="2285999" y="0"/>
                  </a:lnTo>
                  <a:lnTo>
                    <a:pt x="2285999" y="32003"/>
                  </a:lnTo>
                  <a:close/>
                </a:path>
              </a:pathLst>
            </a:custGeom>
            <a:solidFill>
              <a:srgbClr val="FFCC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507452" y="1522687"/>
              <a:ext cx="4572000" cy="32384"/>
            </a:xfrm>
            <a:custGeom>
              <a:rect l="l" t="t" r="r" b="b"/>
              <a:pathLst>
                <a:path w="4572000" h="32384">
                  <a:moveTo>
                    <a:pt x="4571999" y="32003"/>
                  </a:moveTo>
                  <a:lnTo>
                    <a:pt x="0" y="32003"/>
                  </a:lnTo>
                  <a:lnTo>
                    <a:pt x="0" y="0"/>
                  </a:lnTo>
                  <a:lnTo>
                    <a:pt x="4571999" y="0"/>
                  </a:lnTo>
                  <a:lnTo>
                    <a:pt x="4571999" y="32003"/>
                  </a:lnTo>
                  <a:close/>
                </a:path>
              </a:pathLst>
            </a:custGeom>
            <a:solidFill>
              <a:srgbClr val="003B7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485900" y="1501134"/>
              <a:ext cx="4572000" cy="32384"/>
            </a:xfrm>
            <a:custGeom>
              <a:rect l="l" t="t" r="r" b="b"/>
              <a:pathLst>
                <a:path w="4572000" h="32384">
                  <a:moveTo>
                    <a:pt x="4571999" y="32003"/>
                  </a:moveTo>
                  <a:lnTo>
                    <a:pt x="0" y="32003"/>
                  </a:lnTo>
                  <a:lnTo>
                    <a:pt x="0" y="0"/>
                  </a:lnTo>
                  <a:lnTo>
                    <a:pt x="4571999" y="0"/>
                  </a:lnTo>
                  <a:lnTo>
                    <a:pt x="4571999" y="32003"/>
                  </a:lnTo>
                  <a:close/>
                </a:path>
              </a:pathLst>
            </a:custGeom>
            <a:solidFill>
              <a:srgbClr val="FFCC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1507452" y="1522687"/>
              <a:ext cx="4800600" cy="32384"/>
            </a:xfrm>
            <a:custGeom>
              <a:rect l="l" t="t" r="r" b="b"/>
              <a:pathLst>
                <a:path w="4800600" h="32384">
                  <a:moveTo>
                    <a:pt x="4800599" y="32003"/>
                  </a:moveTo>
                  <a:lnTo>
                    <a:pt x="0" y="32003"/>
                  </a:lnTo>
                  <a:lnTo>
                    <a:pt x="0" y="0"/>
                  </a:lnTo>
                  <a:lnTo>
                    <a:pt x="4800599" y="0"/>
                  </a:lnTo>
                  <a:lnTo>
                    <a:pt x="4800599" y="32003"/>
                  </a:lnTo>
                  <a:close/>
                </a:path>
              </a:pathLst>
            </a:custGeom>
            <a:solidFill>
              <a:srgbClr val="003B7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485900" y="1501134"/>
              <a:ext cx="4800600" cy="32384"/>
            </a:xfrm>
            <a:custGeom>
              <a:rect l="l" t="t" r="r" b="b"/>
              <a:pathLst>
                <a:path w="4800600" h="32384">
                  <a:moveTo>
                    <a:pt x="4800599" y="32003"/>
                  </a:moveTo>
                  <a:lnTo>
                    <a:pt x="0" y="32003"/>
                  </a:lnTo>
                  <a:lnTo>
                    <a:pt x="0" y="0"/>
                  </a:lnTo>
                  <a:lnTo>
                    <a:pt x="4800599" y="0"/>
                  </a:lnTo>
                  <a:lnTo>
                    <a:pt x="4800599" y="32003"/>
                  </a:lnTo>
                  <a:close/>
                </a:path>
              </a:pathLst>
            </a:custGeom>
            <a:solidFill>
              <a:srgbClr val="FFCC66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/>
          <p:nvPr/>
        </p:nvSpPr>
        <p:spPr>
          <a:xfrm>
            <a:off x="3759200" y="1001516"/>
            <a:ext cx="3911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>
                <a:solidFill>
                  <a:srgbClr val="FFCC66"/>
                </a:solidFill>
                <a:latin typeface="宋体"/>
                <a:cs typeface="宋体"/>
              </a:rPr>
              <a:t>工作到位的3</a:t>
            </a:r>
            <a:r>
              <a:rPr sz="3600" spc="-20">
                <a:solidFill>
                  <a:srgbClr val="FFCC66"/>
                </a:solidFill>
                <a:latin typeface="宋体"/>
                <a:cs typeface="宋体"/>
              </a:rPr>
              <a:t>大要点</a:t>
            </a:r>
            <a:endParaRPr sz="3600">
              <a:latin typeface="宋体"/>
              <a:cs typeface="宋体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1485900" y="1501134"/>
            <a:ext cx="6193790" cy="53975"/>
            <a:chOff x="1485900" y="1501134"/>
            <a:chExt cx="6193790" cy="53975"/>
          </a:xfrm>
        </p:grpSpPr>
        <p:sp>
          <p:nvSpPr>
            <p:cNvPr id="14" name="object 14"/>
            <p:cNvSpPr/>
            <p:nvPr/>
          </p:nvSpPr>
          <p:spPr>
            <a:xfrm>
              <a:off x="1507452" y="1522687"/>
              <a:ext cx="6172200" cy="32384"/>
            </a:xfrm>
            <a:custGeom>
              <a:rect l="l" t="t" r="r" b="b"/>
              <a:pathLst>
                <a:path w="6172200" h="32384">
                  <a:moveTo>
                    <a:pt x="6172200" y="32003"/>
                  </a:moveTo>
                  <a:lnTo>
                    <a:pt x="0" y="32003"/>
                  </a:lnTo>
                  <a:lnTo>
                    <a:pt x="0" y="0"/>
                  </a:lnTo>
                  <a:lnTo>
                    <a:pt x="6172200" y="0"/>
                  </a:lnTo>
                  <a:lnTo>
                    <a:pt x="6172200" y="32003"/>
                  </a:lnTo>
                  <a:close/>
                </a:path>
              </a:pathLst>
            </a:custGeom>
            <a:solidFill>
              <a:srgbClr val="003B7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485900" y="1501134"/>
              <a:ext cx="6172200" cy="32384"/>
            </a:xfrm>
            <a:custGeom>
              <a:rect l="l" t="t" r="r" b="b"/>
              <a:pathLst>
                <a:path w="6172200" h="32384">
                  <a:moveTo>
                    <a:pt x="6172199" y="32003"/>
                  </a:moveTo>
                  <a:lnTo>
                    <a:pt x="0" y="32003"/>
                  </a:lnTo>
                  <a:lnTo>
                    <a:pt x="0" y="0"/>
                  </a:lnTo>
                  <a:lnTo>
                    <a:pt x="6172199" y="0"/>
                  </a:lnTo>
                  <a:lnTo>
                    <a:pt x="6172199" y="32003"/>
                  </a:lnTo>
                  <a:close/>
                </a:path>
              </a:pathLst>
            </a:custGeom>
            <a:solidFill>
              <a:srgbClr val="FFCC66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479524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60416"/>
              <a:buFont typeface="Wingdings"/>
              <a:buChar char=""/>
              <a:tabLst>
                <a:tab pos="354965"/>
                <a:tab pos="355600"/>
              </a:tabLst>
            </a:pPr>
            <a:r>
              <a:rPr spc="-10"/>
              <a:t>确定最佳工作标准</a:t>
            </a:r>
          </a:p>
          <a:p>
            <a:pPr>
              <a:lnSpc>
                <a:spcPct val="100000"/>
              </a:lnSpc>
              <a:spcBef>
                <a:spcPts val="70"/>
              </a:spcBef>
              <a:buFont typeface="Wingdings"/>
              <a:buChar char=""/>
            </a:pPr>
            <a:endParaRPr sz="1800"/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spc="130">
                <a:solidFill>
                  <a:srgbClr val="33CC33"/>
                </a:solidFill>
              </a:rPr>
              <a:t>----</a:t>
            </a:r>
            <a:r>
              <a:rPr sz="2000">
                <a:solidFill>
                  <a:srgbClr val="33CC33"/>
                </a:solidFill>
              </a:rPr>
              <a:t>  要么“第一”，要么“唯一”  </a:t>
            </a:r>
            <a:r>
              <a:rPr sz="2000" spc="160">
                <a:solidFill>
                  <a:srgbClr val="33CC33"/>
                </a:solidFill>
              </a:rPr>
              <a:t>……………………………（45）</a:t>
            </a:r>
            <a:endParaRPr sz="2000"/>
          </a:p>
          <a:p>
            <a:pPr>
              <a:lnSpc>
                <a:spcPct val="100000"/>
              </a:lnSpc>
              <a:spcBef>
                <a:spcPts val="25"/>
              </a:spcBef>
              <a:buFont typeface="Wingdings"/>
              <a:buChar char=""/>
            </a:pPr>
            <a:endParaRPr sz="1550"/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>
                <a:solidFill>
                  <a:srgbClr val="FFFFFF"/>
                </a:solidFill>
              </a:rPr>
              <a:t>洗瓶子也要洗出状元的境界（金志国，一次可拿</a:t>
            </a:r>
            <a:r>
              <a:rPr sz="2000" spc="-210">
                <a:solidFill>
                  <a:srgbClr val="FFFFFF"/>
                </a:solidFill>
              </a:rPr>
              <a:t>12</a:t>
            </a:r>
            <a:r>
              <a:rPr sz="2000">
                <a:solidFill>
                  <a:srgbClr val="FFFFFF"/>
                </a:solidFill>
              </a:rPr>
              <a:t>个啤酒瓶</a:t>
            </a:r>
            <a:r>
              <a:rPr sz="2000" spc="-50">
                <a:solidFill>
                  <a:srgbClr val="FFFFFF"/>
                </a:solidFill>
              </a:rPr>
              <a:t>）</a:t>
            </a:r>
            <a:endParaRPr sz="2000"/>
          </a:p>
          <a:p>
            <a:pPr>
              <a:lnSpc>
                <a:spcPct val="100000"/>
              </a:lnSpc>
              <a:spcBef>
                <a:spcPts val="25"/>
              </a:spcBef>
              <a:buFont typeface="Wingdings"/>
              <a:buChar char=""/>
            </a:pPr>
            <a:endParaRPr sz="1700"/>
          </a:p>
          <a:p>
            <a:pPr marL="354965" marR="5080" indent="-342265">
              <a:lnSpc>
                <a:spcPts val="216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spc="-5">
                <a:solidFill>
                  <a:srgbClr val="FFFFFF"/>
                </a:solidFill>
              </a:rPr>
              <a:t>每个人都很优秀，没人敢说自己做到了“第一”，但起码我可以另辟</a:t>
            </a:r>
            <a:r>
              <a:rPr sz="2000" spc="-50">
                <a:solidFill>
                  <a:srgbClr val="FFFFFF"/>
                </a:solidFill>
              </a:rPr>
              <a:t>蹊</a:t>
            </a:r>
            <a:endParaRPr sz="2000"/>
          </a:p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 sz="2000" spc="-5">
                <a:solidFill>
                  <a:srgbClr val="FFFFFF"/>
                </a:solidFill>
              </a:rPr>
              <a:t>径，做别人没有做过的事情，努力做到“唯一”。</a:t>
            </a:r>
            <a:endParaRPr sz="2000"/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550"/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spc="-5">
                <a:solidFill>
                  <a:srgbClr val="FFFFFF"/>
                </a:solidFill>
              </a:rPr>
              <a:t>无论是“第一”还是“唯一”，都是将工作做到位最好的原动力。</a:t>
            </a:r>
            <a:endParaRPr sz="2000"/>
          </a:p>
        </p:txBody>
      </p:sp>
      <p:sp>
        <p:nvSpPr>
          <p:cNvPr id="17" name="object 1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spc="-25"/>
              <a:t>14</a:t>
            </a:fld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2738437"/>
            <a:ext cx="7988300" cy="1427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130">
                <a:solidFill>
                  <a:srgbClr val="33CC33"/>
                </a:solidFill>
                <a:latin typeface="Microsoft JhengHei"/>
                <a:cs typeface="Microsoft JhengHei"/>
              </a:rPr>
              <a:t>----</a:t>
            </a:r>
            <a:r>
              <a:rPr sz="2000" b="1">
                <a:solidFill>
                  <a:srgbClr val="33CC33"/>
                </a:solidFill>
                <a:latin typeface="Microsoft JhengHei"/>
                <a:cs typeface="Microsoft JhengHei"/>
              </a:rPr>
              <a:t>  标准往上比，待遇往下比  </a:t>
            </a:r>
            <a:r>
              <a:rPr sz="2000" b="1" spc="175">
                <a:solidFill>
                  <a:srgbClr val="33CC33"/>
                </a:solidFill>
                <a:latin typeface="Microsoft JhengHei"/>
                <a:cs typeface="Microsoft JhengHei"/>
              </a:rPr>
              <a:t>…………………………………（49）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FFCC"/>
              </a:buClr>
              <a:buFont typeface="Wingdings"/>
              <a:buChar char=""/>
            </a:pPr>
            <a:endParaRPr sz="1550">
              <a:latin typeface="Microsoft JhengHei"/>
              <a:cs typeface="Microsoft JhengHei"/>
            </a:endParaRPr>
          </a:p>
          <a:p>
            <a:pPr marL="12700" marR="5080" indent="342265">
              <a:lnSpc>
                <a:spcPct val="1200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有些人总是羡慕别人的机会和职位，却看不到别人得到这些背后所付出的努力以及对自己的要求和标准。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spc="-25"/>
              <a:t>15</a:t>
            </a:fld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74028" y="2053272"/>
            <a:ext cx="7988300" cy="3256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130">
                <a:solidFill>
                  <a:srgbClr val="33CC33"/>
                </a:solidFill>
                <a:latin typeface="Microsoft JhengHei"/>
                <a:cs typeface="Microsoft JhengHei"/>
              </a:rPr>
              <a:t>----</a:t>
            </a:r>
            <a:r>
              <a:rPr sz="2000" b="1">
                <a:solidFill>
                  <a:srgbClr val="33CC33"/>
                </a:solidFill>
                <a:latin typeface="Microsoft JhengHei"/>
                <a:cs typeface="Microsoft JhengHei"/>
              </a:rPr>
              <a:t>  不仅满足要求，更要超乎期望  </a:t>
            </a:r>
            <a:r>
              <a:rPr sz="2000" b="1" spc="160">
                <a:solidFill>
                  <a:srgbClr val="33CC33"/>
                </a:solidFill>
                <a:latin typeface="Microsoft JhengHei"/>
                <a:cs typeface="Microsoft JhengHei"/>
              </a:rPr>
              <a:t>……………………………（53）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Wingdings"/>
              <a:buChar char=""/>
            </a:pPr>
            <a:endParaRPr sz="1550">
              <a:latin typeface="Microsoft JhengHei"/>
              <a:cs typeface="Microsoft JhengHei"/>
            </a:endParaRPr>
          </a:p>
          <a:p>
            <a:pPr marL="12700" marR="5080" indent="342265">
              <a:lnSpc>
                <a:spcPct val="1200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什么叫超乎期望？就是别人没有做期望或者不敢做期望的事，你却做到了，这就叫超乎期望。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Wingdings"/>
              <a:buChar char=""/>
            </a:pPr>
            <a:endParaRPr sz="1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最优秀的人，往往是能够把工作做到超乎期望的人。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Wingdings"/>
              <a:buChar char=""/>
            </a:pPr>
            <a:endParaRPr sz="1550">
              <a:latin typeface="Microsoft JhengHei"/>
              <a:cs typeface="Microsoft JhengHei"/>
            </a:endParaRPr>
          </a:p>
          <a:p>
            <a:pPr marL="12700" marR="5080" indent="342265">
              <a:lnSpc>
                <a:spcPct val="1200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超额的回报来自于超过别人的期望，超过别人的期望来自超额或超凡的付出。在我们带给别人惊喜的时候，别人往往也会回报给我们惊喜。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spc="-25"/>
              <a:t>16</a:t>
            </a:fld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396619"/>
            <a:ext cx="7988300" cy="41205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6041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b="1" spc="-10">
                <a:solidFill>
                  <a:srgbClr val="CC0099"/>
                </a:solidFill>
                <a:latin typeface="Microsoft JhengHei"/>
                <a:cs typeface="Microsoft JhengHei"/>
              </a:rPr>
              <a:t>完成任务不打折扣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0"/>
              </a:spcBef>
              <a:buFont typeface="Wingdings"/>
              <a:buChar char=""/>
            </a:pPr>
            <a:endParaRPr sz="21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130">
                <a:solidFill>
                  <a:srgbClr val="33CC33"/>
                </a:solidFill>
                <a:latin typeface="Microsoft JhengHei"/>
                <a:cs typeface="Microsoft JhengHei"/>
              </a:rPr>
              <a:t>----</a:t>
            </a:r>
            <a:r>
              <a:rPr sz="2000" b="1">
                <a:solidFill>
                  <a:srgbClr val="33CC33"/>
                </a:solidFill>
                <a:latin typeface="Microsoft JhengHei"/>
                <a:cs typeface="Microsoft JhengHei"/>
              </a:rPr>
              <a:t>  接受任务不走样  </a:t>
            </a:r>
            <a:r>
              <a:rPr sz="2000" b="1" spc="190">
                <a:solidFill>
                  <a:srgbClr val="33CC33"/>
                </a:solidFill>
                <a:latin typeface="Microsoft JhengHei"/>
                <a:cs typeface="Microsoft JhengHei"/>
              </a:rPr>
              <a:t>……………………………………………（56）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Wingdings"/>
              <a:buChar char=""/>
            </a:pPr>
            <a:endParaRPr sz="1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210">
                <a:solidFill>
                  <a:srgbClr val="FFFFFF"/>
                </a:solidFill>
                <a:latin typeface="Microsoft JhengHei"/>
                <a:cs typeface="Microsoft JhengHei"/>
              </a:rPr>
              <a:t>1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、养成随时带上笔记本记录的习惯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Wingdings"/>
              <a:buChar char=""/>
            </a:pPr>
            <a:endParaRPr sz="1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210">
                <a:solidFill>
                  <a:srgbClr val="FFFFFF"/>
                </a:solidFill>
                <a:latin typeface="Microsoft JhengHei"/>
                <a:cs typeface="Microsoft JhengHei"/>
              </a:rPr>
              <a:t>2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、不理解的地方，一定要问明白，不要糊里糊涂就去做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Wingdings"/>
              <a:buChar char=""/>
            </a:pPr>
            <a:endParaRPr sz="1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210">
                <a:solidFill>
                  <a:srgbClr val="FFFFFF"/>
                </a:solidFill>
                <a:latin typeface="Microsoft JhengHei"/>
                <a:cs typeface="Microsoft JhengHei"/>
              </a:rPr>
              <a:t>3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、听完任务之后，要复述一遍，确保没有遗漏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Wingdings"/>
              <a:buChar char=""/>
            </a:pPr>
            <a:endParaRPr sz="1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210">
                <a:solidFill>
                  <a:srgbClr val="FFFFFF"/>
                </a:solidFill>
                <a:latin typeface="Microsoft JhengHei"/>
                <a:cs typeface="Microsoft JhengHei"/>
              </a:rPr>
              <a:t>4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、对于任务中容易出错的地方，要再三确认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spc="-25"/>
              <a:t>17</a:t>
            </a:fld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758949"/>
            <a:ext cx="7988300" cy="2890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130">
                <a:solidFill>
                  <a:srgbClr val="33CC33"/>
                </a:solidFill>
                <a:latin typeface="Microsoft JhengHei"/>
                <a:cs typeface="Microsoft JhengHei"/>
              </a:rPr>
              <a:t>----</a:t>
            </a:r>
            <a:r>
              <a:rPr sz="2000" b="1">
                <a:solidFill>
                  <a:srgbClr val="33CC33"/>
                </a:solidFill>
                <a:latin typeface="Microsoft JhengHei"/>
                <a:cs typeface="Microsoft JhengHei"/>
              </a:rPr>
              <a:t>  紧咬目标不松劲  </a:t>
            </a:r>
            <a:r>
              <a:rPr sz="2000" b="1" spc="185">
                <a:solidFill>
                  <a:srgbClr val="33CC33"/>
                </a:solidFill>
                <a:latin typeface="Microsoft JhengHei"/>
                <a:cs typeface="Microsoft JhengHei"/>
              </a:rPr>
              <a:t>………………………………………（61）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FFFFCC"/>
              </a:buClr>
              <a:buFont typeface="Wingdings"/>
              <a:buChar char=""/>
            </a:pPr>
            <a:endParaRPr sz="1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130">
                <a:solidFill>
                  <a:srgbClr val="33CC33"/>
                </a:solidFill>
                <a:latin typeface="Microsoft JhengHei"/>
                <a:cs typeface="Microsoft JhengHei"/>
              </a:rPr>
              <a:t>----</a:t>
            </a:r>
            <a:r>
              <a:rPr sz="2000" b="1">
                <a:solidFill>
                  <a:srgbClr val="33CC33"/>
                </a:solidFill>
                <a:latin typeface="Microsoft JhengHei"/>
                <a:cs typeface="Microsoft JhengHei"/>
              </a:rPr>
              <a:t>  求真务实不“忽悠”  </a:t>
            </a:r>
            <a:r>
              <a:rPr sz="2000" b="1" spc="180">
                <a:solidFill>
                  <a:srgbClr val="33CC33"/>
                </a:solidFill>
                <a:latin typeface="Microsoft JhengHei"/>
                <a:cs typeface="Microsoft JhengHei"/>
              </a:rPr>
              <a:t>……………………………………（63）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FFCC"/>
              </a:buClr>
              <a:buFont typeface="Wingdings"/>
              <a:buChar char=""/>
            </a:pPr>
            <a:endParaRPr sz="1550">
              <a:latin typeface="Microsoft JhengHei"/>
              <a:cs typeface="Microsoft JhengHei"/>
            </a:endParaRPr>
          </a:p>
          <a:p>
            <a:pPr marL="12700" marR="5080" indent="342265">
              <a:lnSpc>
                <a:spcPct val="1200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  <a:tab pos="1624965"/>
              </a:tabLst>
            </a:pP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《学哲</a:t>
            </a:r>
            <a:r>
              <a:rPr sz="2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学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	用哲学》：抓紧、抓细、抓具体，抓住不放，一抓到底</a:t>
            </a:r>
            <a:r>
              <a:rPr sz="2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。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要做到这一点，就得不怕说辛苦。吃苦，是办成实事的要旨、要意</a:t>
            </a:r>
            <a:r>
              <a:rPr sz="2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、</a:t>
            </a:r>
            <a:r>
              <a:rPr sz="2000" b="1" spc="50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要招、要害。任何工作都要抓紧、抓实，抓工程特别是重点工程，一</a:t>
            </a:r>
            <a:r>
              <a:rPr sz="2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定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要抓狠，心不狠，容易动摇；手不狠，容易落空</a:t>
            </a:r>
            <a:r>
              <a:rPr sz="2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spc="-25"/>
              <a:t>18</a:t>
            </a:fld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2124455"/>
            <a:ext cx="7988300" cy="2657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6041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b="1" spc="-10">
                <a:solidFill>
                  <a:srgbClr val="CC0099"/>
                </a:solidFill>
                <a:latin typeface="Microsoft JhengHei"/>
                <a:cs typeface="Microsoft JhengHei"/>
              </a:rPr>
              <a:t>细节务必做到完美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Font typeface="Wingdings"/>
              <a:buChar char=""/>
            </a:pPr>
            <a:endParaRPr sz="1850">
              <a:latin typeface="Microsoft JhengHei"/>
              <a:cs typeface="Microsoft JhengHei"/>
            </a:endParaRPr>
          </a:p>
          <a:p>
            <a:pPr marL="12700" marR="5080" indent="342265">
              <a:lnSpc>
                <a:spcPct val="12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台湾经营之神王永庆曾经说过：一根火柴不够一毛钱，一栋房子价值数百万，但一根火柴可以烧毁一栋房子。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Wingdings"/>
              <a:buChar char=""/>
            </a:pPr>
            <a:endParaRPr sz="1550">
              <a:latin typeface="Microsoft JhengHei"/>
              <a:cs typeface="Microsoft JhengHei"/>
            </a:endParaRPr>
          </a:p>
          <a:p>
            <a:pPr marL="12700" marR="259079" indent="342265">
              <a:lnSpc>
                <a:spcPct val="12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因为任何工作都不是孤立存在的。在系统当中，一个好细节和坏细节，造成的效果可能完全不一样。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spc="-25"/>
              <a:t>19</a:t>
            </a:fld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974849"/>
            <a:ext cx="7988300" cy="3622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130">
                <a:solidFill>
                  <a:srgbClr val="33CC33"/>
                </a:solidFill>
                <a:latin typeface="Microsoft JhengHei"/>
                <a:cs typeface="Microsoft JhengHei"/>
              </a:rPr>
              <a:t>----</a:t>
            </a:r>
            <a:r>
              <a:rPr sz="2000" b="1">
                <a:solidFill>
                  <a:srgbClr val="33CC33"/>
                </a:solidFill>
                <a:latin typeface="Microsoft JhengHei"/>
                <a:cs typeface="Microsoft JhengHei"/>
              </a:rPr>
              <a:t>  小事放光就是大事  </a:t>
            </a:r>
            <a:r>
              <a:rPr sz="2000" b="1" spc="185">
                <a:solidFill>
                  <a:srgbClr val="33CC33"/>
                </a:solidFill>
                <a:latin typeface="Microsoft JhengHei"/>
                <a:cs typeface="Microsoft JhengHei"/>
              </a:rPr>
              <a:t>…………………………………………（68）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FFFFCC"/>
              </a:buClr>
              <a:buFont typeface="Wingdings"/>
              <a:buChar char=""/>
            </a:pPr>
            <a:endParaRPr sz="1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就算再熟悉的事情，也要有最高的标准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FFCC"/>
              </a:buClr>
              <a:buFont typeface="Wingdings"/>
              <a:buChar char=""/>
            </a:pPr>
            <a:endParaRPr sz="1550">
              <a:latin typeface="Microsoft JhengHei"/>
              <a:cs typeface="Microsoft JhengHei"/>
            </a:endParaRPr>
          </a:p>
          <a:p>
            <a:pPr marL="12700" marR="5080" indent="342265">
              <a:lnSpc>
                <a:spcPct val="1200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这也正是为什么有的人一辈子都普普通通，而有的人却出类拔萃的根</a:t>
            </a:r>
            <a:r>
              <a:rPr sz="2000" b="1" spc="-15">
                <a:solidFill>
                  <a:srgbClr val="FFFFFF"/>
                </a:solidFill>
                <a:latin typeface="Microsoft JhengHei"/>
                <a:cs typeface="Microsoft JhengHei"/>
              </a:rPr>
              <a:t>本原因。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FFFFCC"/>
              </a:buClr>
              <a:buFont typeface="Wingdings"/>
              <a:buChar char=""/>
            </a:pPr>
            <a:endParaRPr sz="1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再简单的事，也要把它做到极致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FFFFCC"/>
              </a:buClr>
              <a:buFont typeface="Wingdings"/>
              <a:buChar char=""/>
            </a:pPr>
            <a:endParaRPr sz="1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不要老想着天边的事，还要学会做好手边的事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spc="-25"/>
              <a:t>20</a:t>
            </a:fld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308969"/>
            <a:ext cx="8115300" cy="50120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>
                <a:solidFill>
                  <a:srgbClr val="33CC33"/>
                </a:solidFill>
                <a:latin typeface="宋体"/>
                <a:cs typeface="宋体"/>
              </a:rPr>
              <a:t>----</a:t>
            </a:r>
            <a:r>
              <a:rPr sz="2000" spc="-10">
                <a:solidFill>
                  <a:srgbClr val="33CC33"/>
                </a:solidFill>
                <a:latin typeface="宋体"/>
                <a:cs typeface="宋体"/>
              </a:rPr>
              <a:t> </a:t>
            </a:r>
            <a:r>
              <a:rPr sz="2000" spc="-5">
                <a:solidFill>
                  <a:srgbClr val="33CC33"/>
                </a:solidFill>
                <a:latin typeface="宋体"/>
                <a:cs typeface="宋体"/>
              </a:rPr>
              <a:t>不仅要无可挑剔，更要人永久难忘…………………………</a:t>
            </a:r>
            <a:r>
              <a:rPr sz="2000" spc="-10">
                <a:solidFill>
                  <a:srgbClr val="33CC33"/>
                </a:solidFill>
                <a:latin typeface="宋体"/>
                <a:cs typeface="宋体"/>
              </a:rPr>
              <a:t>（72）</a:t>
            </a:r>
            <a:endParaRPr sz="2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60"/>
              </a:spcBef>
              <a:buClr>
                <a:srgbClr val="FFFFCC"/>
              </a:buClr>
              <a:buFont typeface="Wingdings"/>
              <a:buChar char=""/>
            </a:pPr>
            <a:endParaRPr sz="2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10">
                <a:solidFill>
                  <a:srgbClr val="FFFFFF"/>
                </a:solidFill>
                <a:latin typeface="Microsoft JhengHei"/>
                <a:cs typeface="Microsoft JhengHei"/>
              </a:rPr>
              <a:t>体贴得让人永久难忘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5"/>
              </a:spcBef>
              <a:buClr>
                <a:srgbClr val="FFFFCC"/>
              </a:buClr>
              <a:buFont typeface="Wingdings"/>
              <a:buChar char=""/>
            </a:pPr>
            <a:endParaRPr sz="1400">
              <a:latin typeface="Microsoft JhengHei"/>
              <a:cs typeface="Microsoft JhengHei"/>
            </a:endParaRPr>
          </a:p>
          <a:p>
            <a:pPr marL="12700" marR="132715" indent="342265">
              <a:lnSpc>
                <a:spcPct val="11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一个优秀的人，永远都知道别人最在乎、最担心什么，在别人没有说出口之前或者不方便说出来的时候，就已经替别人考虑周全，消除别人的顾虑。这样的人，到哪里不受欢迎？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Clr>
                <a:srgbClr val="FFFFCC"/>
              </a:buClr>
              <a:buFont typeface="Wingdings"/>
              <a:buChar char=""/>
            </a:pPr>
            <a:endParaRPr sz="15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细致得让人永久难忘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Clr>
                <a:srgbClr val="FFFFCC"/>
              </a:buClr>
              <a:buFont typeface="Wingdings"/>
              <a:buChar char=""/>
            </a:pPr>
            <a:endParaRPr sz="15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10">
                <a:solidFill>
                  <a:srgbClr val="FFFFFF"/>
                </a:solidFill>
                <a:latin typeface="Microsoft JhengHei"/>
                <a:cs typeface="Microsoft JhengHei"/>
              </a:rPr>
              <a:t>感动得让人永久难忘</a:t>
            </a:r>
            <a:endParaRPr sz="2000">
              <a:latin typeface="Microsoft JhengHei"/>
              <a:cs typeface="Microsoft JhengHei"/>
            </a:endParaRPr>
          </a:p>
          <a:p>
            <a:pPr marL="354965" marR="2634615" indent="-342265">
              <a:lnSpc>
                <a:spcPct val="215899"/>
              </a:lnSpc>
              <a:spcBef>
                <a:spcPts val="100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5600"/>
                <a:tab pos="3937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著名职业经理人唐骏曾经说过这样一句话：</a:t>
            </a:r>
            <a:r>
              <a:rPr sz="2000" b="1" spc="500">
                <a:solidFill>
                  <a:srgbClr val="FFFFFF"/>
                </a:solidFill>
                <a:latin typeface="Microsoft JhengHei"/>
                <a:cs typeface="Microsoft JhengHei"/>
              </a:rPr>
              <a:t> 		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“感动是零成本的，它的效果却是无价的。”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spc="-25"/>
              <a:t>21</a:t>
            </a:fld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2738437"/>
            <a:ext cx="7988300" cy="1061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130">
                <a:solidFill>
                  <a:srgbClr val="33CC33"/>
                </a:solidFill>
                <a:latin typeface="Microsoft JhengHei"/>
                <a:cs typeface="Microsoft JhengHei"/>
              </a:rPr>
              <a:t>----</a:t>
            </a:r>
            <a:r>
              <a:rPr sz="2000" b="1">
                <a:solidFill>
                  <a:srgbClr val="33CC33"/>
                </a:solidFill>
                <a:latin typeface="Microsoft JhengHei"/>
                <a:cs typeface="Microsoft JhengHei"/>
              </a:rPr>
              <a:t>  将细节打造为“最佳行为准则”  </a:t>
            </a:r>
            <a:r>
              <a:rPr sz="2000" b="1" spc="155">
                <a:solidFill>
                  <a:srgbClr val="33CC33"/>
                </a:solidFill>
                <a:latin typeface="Microsoft JhengHei"/>
                <a:cs typeface="Microsoft JhengHei"/>
              </a:rPr>
              <a:t>…………………………（76）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FFFFCC"/>
              </a:buClr>
              <a:buFont typeface="Wingdings"/>
              <a:buChar char=""/>
            </a:pPr>
            <a:endParaRPr sz="1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沃尔玛：请对顾客露出你的八颗牙；三米微笑原则。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spc="-25"/>
              <a:t>22</a:t>
            </a:fld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028700" y="1310450"/>
            <a:ext cx="5736590" cy="53975"/>
            <a:chOff x="1028700" y="1310450"/>
            <a:chExt cx="5736590" cy="53975"/>
          </a:xfrm>
        </p:grpSpPr>
        <p:sp>
          <p:nvSpPr>
            <p:cNvPr id="3" name="object 3"/>
            <p:cNvSpPr/>
            <p:nvPr/>
          </p:nvSpPr>
          <p:spPr>
            <a:xfrm>
              <a:off x="1050252" y="1332002"/>
              <a:ext cx="1828800" cy="32384"/>
            </a:xfrm>
            <a:custGeom>
              <a:rect l="l" t="t" r="r" b="b"/>
              <a:pathLst>
                <a:path w="1828800" h="32384">
                  <a:moveTo>
                    <a:pt x="1828799" y="32003"/>
                  </a:moveTo>
                  <a:lnTo>
                    <a:pt x="0" y="32003"/>
                  </a:lnTo>
                  <a:lnTo>
                    <a:pt x="0" y="0"/>
                  </a:lnTo>
                  <a:lnTo>
                    <a:pt x="1828799" y="0"/>
                  </a:lnTo>
                  <a:lnTo>
                    <a:pt x="1828799" y="32003"/>
                  </a:lnTo>
                  <a:close/>
                </a:path>
              </a:pathLst>
            </a:custGeom>
            <a:solidFill>
              <a:srgbClr val="003B7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28700" y="1310450"/>
              <a:ext cx="1828800" cy="32384"/>
            </a:xfrm>
            <a:custGeom>
              <a:rect l="l" t="t" r="r" b="b"/>
              <a:pathLst>
                <a:path w="1828800" h="32384">
                  <a:moveTo>
                    <a:pt x="1828799" y="32003"/>
                  </a:moveTo>
                  <a:lnTo>
                    <a:pt x="0" y="32003"/>
                  </a:lnTo>
                  <a:lnTo>
                    <a:pt x="0" y="0"/>
                  </a:lnTo>
                  <a:lnTo>
                    <a:pt x="1828799" y="0"/>
                  </a:lnTo>
                  <a:lnTo>
                    <a:pt x="1828799" y="32003"/>
                  </a:lnTo>
                  <a:close/>
                </a:path>
              </a:pathLst>
            </a:custGeom>
            <a:solidFill>
              <a:srgbClr val="FFCC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050252" y="1332002"/>
              <a:ext cx="2286000" cy="32384"/>
            </a:xfrm>
            <a:custGeom>
              <a:rect l="l" t="t" r="r" b="b"/>
              <a:pathLst>
                <a:path w="2286000" h="32384">
                  <a:moveTo>
                    <a:pt x="2285999" y="32003"/>
                  </a:moveTo>
                  <a:lnTo>
                    <a:pt x="0" y="32003"/>
                  </a:lnTo>
                  <a:lnTo>
                    <a:pt x="0" y="0"/>
                  </a:lnTo>
                  <a:lnTo>
                    <a:pt x="2285999" y="0"/>
                  </a:lnTo>
                  <a:lnTo>
                    <a:pt x="2285999" y="32003"/>
                  </a:lnTo>
                  <a:close/>
                </a:path>
              </a:pathLst>
            </a:custGeom>
            <a:solidFill>
              <a:srgbClr val="003B7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028700" y="1310450"/>
              <a:ext cx="2286000" cy="32384"/>
            </a:xfrm>
            <a:custGeom>
              <a:rect l="l" t="t" r="r" b="b"/>
              <a:pathLst>
                <a:path w="2286000" h="32384">
                  <a:moveTo>
                    <a:pt x="2285999" y="32003"/>
                  </a:moveTo>
                  <a:lnTo>
                    <a:pt x="0" y="32003"/>
                  </a:lnTo>
                  <a:lnTo>
                    <a:pt x="0" y="0"/>
                  </a:lnTo>
                  <a:lnTo>
                    <a:pt x="2285999" y="0"/>
                  </a:lnTo>
                  <a:lnTo>
                    <a:pt x="2285999" y="32003"/>
                  </a:lnTo>
                  <a:close/>
                </a:path>
              </a:pathLst>
            </a:custGeom>
            <a:solidFill>
              <a:srgbClr val="FFCC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050252" y="1332002"/>
              <a:ext cx="5486400" cy="32384"/>
            </a:xfrm>
            <a:custGeom>
              <a:rect l="l" t="t" r="r" b="b"/>
              <a:pathLst>
                <a:path w="5486400" h="32384">
                  <a:moveTo>
                    <a:pt x="5486399" y="32003"/>
                  </a:moveTo>
                  <a:lnTo>
                    <a:pt x="0" y="32003"/>
                  </a:lnTo>
                  <a:lnTo>
                    <a:pt x="0" y="0"/>
                  </a:lnTo>
                  <a:lnTo>
                    <a:pt x="5486399" y="0"/>
                  </a:lnTo>
                  <a:lnTo>
                    <a:pt x="5486399" y="32003"/>
                  </a:lnTo>
                  <a:close/>
                </a:path>
              </a:pathLst>
            </a:custGeom>
            <a:solidFill>
              <a:srgbClr val="003B7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028700" y="1310450"/>
              <a:ext cx="5486400" cy="32384"/>
            </a:xfrm>
            <a:custGeom>
              <a:rect l="l" t="t" r="r" b="b"/>
              <a:pathLst>
                <a:path w="5486400" h="32384">
                  <a:moveTo>
                    <a:pt x="5486399" y="32003"/>
                  </a:moveTo>
                  <a:lnTo>
                    <a:pt x="0" y="32003"/>
                  </a:lnTo>
                  <a:lnTo>
                    <a:pt x="0" y="0"/>
                  </a:lnTo>
                  <a:lnTo>
                    <a:pt x="5486399" y="0"/>
                  </a:lnTo>
                  <a:lnTo>
                    <a:pt x="5486399" y="32003"/>
                  </a:lnTo>
                  <a:close/>
                </a:path>
              </a:pathLst>
            </a:custGeom>
            <a:solidFill>
              <a:srgbClr val="FFCC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050252" y="1332002"/>
              <a:ext cx="5715000" cy="32384"/>
            </a:xfrm>
            <a:custGeom>
              <a:rect l="l" t="t" r="r" b="b"/>
              <a:pathLst>
                <a:path w="5715000" h="32384">
                  <a:moveTo>
                    <a:pt x="5714999" y="32003"/>
                  </a:moveTo>
                  <a:lnTo>
                    <a:pt x="0" y="32003"/>
                  </a:lnTo>
                  <a:lnTo>
                    <a:pt x="0" y="0"/>
                  </a:lnTo>
                  <a:lnTo>
                    <a:pt x="5714999" y="0"/>
                  </a:lnTo>
                  <a:lnTo>
                    <a:pt x="5714999" y="32003"/>
                  </a:lnTo>
                  <a:close/>
                </a:path>
              </a:pathLst>
            </a:custGeom>
            <a:solidFill>
              <a:srgbClr val="003B7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1028700" y="1310450"/>
              <a:ext cx="5715000" cy="32384"/>
            </a:xfrm>
            <a:custGeom>
              <a:rect l="l" t="t" r="r" b="b"/>
              <a:pathLst>
                <a:path w="5715000" h="32384">
                  <a:moveTo>
                    <a:pt x="5714999" y="32003"/>
                  </a:moveTo>
                  <a:lnTo>
                    <a:pt x="0" y="32003"/>
                  </a:lnTo>
                  <a:lnTo>
                    <a:pt x="0" y="0"/>
                  </a:lnTo>
                  <a:lnTo>
                    <a:pt x="5714999" y="0"/>
                  </a:lnTo>
                  <a:lnTo>
                    <a:pt x="5714999" y="32003"/>
                  </a:lnTo>
                  <a:close/>
                </a:path>
              </a:pathLst>
            </a:custGeom>
            <a:solidFill>
              <a:srgbClr val="FFCC66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1016000" y="810832"/>
            <a:ext cx="7112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298065"/>
              </a:tabLst>
            </a:pPr>
            <a:r>
              <a:rPr/>
              <a:t>第三单</a:t>
            </a:r>
            <a:r>
              <a:rPr spc="-50"/>
              <a:t>元</a:t>
            </a:r>
            <a:r>
              <a:rPr/>
              <a:t>	确保工作到位的5大心</a:t>
            </a:r>
            <a:r>
              <a:rPr spc="-50"/>
              <a:t>态</a:t>
            </a:r>
          </a:p>
        </p:txBody>
      </p:sp>
      <p:grpSp>
        <p:nvGrpSpPr>
          <p:cNvPr id="12" name="object 12"/>
          <p:cNvGrpSpPr/>
          <p:nvPr/>
        </p:nvGrpSpPr>
        <p:grpSpPr>
          <a:xfrm>
            <a:off x="1028700" y="1310450"/>
            <a:ext cx="7108190" cy="53975"/>
            <a:chOff x="1028700" y="1310450"/>
            <a:chExt cx="7108190" cy="53975"/>
          </a:xfrm>
        </p:grpSpPr>
        <p:sp>
          <p:nvSpPr>
            <p:cNvPr id="13" name="object 13"/>
            <p:cNvSpPr/>
            <p:nvPr/>
          </p:nvSpPr>
          <p:spPr>
            <a:xfrm>
              <a:off x="1050252" y="1332002"/>
              <a:ext cx="7086600" cy="32384"/>
            </a:xfrm>
            <a:custGeom>
              <a:rect l="l" t="t" r="r" b="b"/>
              <a:pathLst>
                <a:path w="7086600" h="32384">
                  <a:moveTo>
                    <a:pt x="7086599" y="32003"/>
                  </a:moveTo>
                  <a:lnTo>
                    <a:pt x="0" y="32003"/>
                  </a:lnTo>
                  <a:lnTo>
                    <a:pt x="0" y="0"/>
                  </a:lnTo>
                  <a:lnTo>
                    <a:pt x="7086599" y="0"/>
                  </a:lnTo>
                  <a:lnTo>
                    <a:pt x="7086599" y="32003"/>
                  </a:lnTo>
                  <a:close/>
                </a:path>
              </a:pathLst>
            </a:custGeom>
            <a:solidFill>
              <a:srgbClr val="003B7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1028700" y="1310450"/>
              <a:ext cx="7086600" cy="32384"/>
            </a:xfrm>
            <a:custGeom>
              <a:rect l="l" t="t" r="r" b="b"/>
              <a:pathLst>
                <a:path w="7086600" h="32384">
                  <a:moveTo>
                    <a:pt x="7086599" y="32003"/>
                  </a:moveTo>
                  <a:lnTo>
                    <a:pt x="0" y="32003"/>
                  </a:lnTo>
                  <a:lnTo>
                    <a:pt x="0" y="0"/>
                  </a:lnTo>
                  <a:lnTo>
                    <a:pt x="7086599" y="0"/>
                  </a:lnTo>
                  <a:lnTo>
                    <a:pt x="7086599" y="32003"/>
                  </a:lnTo>
                  <a:close/>
                </a:path>
              </a:pathLst>
            </a:custGeom>
            <a:solidFill>
              <a:srgbClr val="FFCC66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68962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60416"/>
              <a:buFont typeface="Wingdings"/>
              <a:buChar char=""/>
              <a:tabLst>
                <a:tab pos="354965"/>
                <a:tab pos="355600"/>
              </a:tabLst>
            </a:pPr>
            <a:r>
              <a:rPr/>
              <a:t>责任心态：改</a:t>
            </a:r>
            <a:r>
              <a:rPr>
                <a:latin typeface="Verdana"/>
                <a:cs typeface="Verdana"/>
              </a:rPr>
              <a:t>“</a:t>
            </a:r>
            <a:r>
              <a:rPr/>
              <a:t>自己为重</a:t>
            </a:r>
            <a:r>
              <a:rPr>
                <a:latin typeface="Verdana"/>
                <a:cs typeface="Verdana"/>
              </a:rPr>
              <a:t>”</a:t>
            </a:r>
            <a:r>
              <a:rPr/>
              <a:t>为</a:t>
            </a:r>
            <a:r>
              <a:rPr>
                <a:latin typeface="Verdana"/>
                <a:cs typeface="Verdana"/>
              </a:rPr>
              <a:t>“</a:t>
            </a:r>
            <a:r>
              <a:rPr/>
              <a:t>工作为重</a:t>
            </a:r>
            <a:r>
              <a:rPr spc="-50">
                <a:latin typeface="Verdana"/>
                <a:cs typeface="Verdana"/>
              </a:rPr>
              <a:t>”</a:t>
            </a:r>
          </a:p>
          <a:p>
            <a:pPr>
              <a:lnSpc>
                <a:spcPct val="100000"/>
              </a:lnSpc>
              <a:spcBef>
                <a:spcPts val="25"/>
              </a:spcBef>
              <a:buFont typeface="Wingdings"/>
              <a:buChar char=""/>
            </a:pPr>
            <a:endParaRPr sz="2350">
              <a:latin typeface="Verdana"/>
              <a:cs typeface="Verdana"/>
            </a:endParaRPr>
          </a:p>
          <a:p>
            <a:pPr marL="12700" marR="214629" indent="342265">
              <a:lnSpc>
                <a:spcPct val="12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>
                <a:solidFill>
                  <a:srgbClr val="FFFFFF"/>
                </a:solidFill>
              </a:rPr>
              <a:t>以</a:t>
            </a:r>
            <a:r>
              <a:rPr sz="2000">
                <a:solidFill>
                  <a:srgbClr val="FFFFFF"/>
                </a:solidFill>
                <a:latin typeface="Verdana"/>
                <a:cs typeface="Verdana"/>
              </a:rPr>
              <a:t>“</a:t>
            </a:r>
            <a:r>
              <a:rPr sz="2000">
                <a:solidFill>
                  <a:srgbClr val="FFFFFF"/>
                </a:solidFill>
              </a:rPr>
              <a:t>自己为重</a:t>
            </a:r>
            <a:r>
              <a:rPr sz="2000">
                <a:solidFill>
                  <a:srgbClr val="FFFFFF"/>
                </a:solidFill>
                <a:latin typeface="Verdana"/>
                <a:cs typeface="Verdana"/>
              </a:rPr>
              <a:t>”</a:t>
            </a:r>
            <a:r>
              <a:rPr sz="2000" spc="-5">
                <a:solidFill>
                  <a:srgbClr val="FFFFFF"/>
                </a:solidFill>
              </a:rPr>
              <a:t>的人最突出的表现，就是做任何工作，都先从自己出</a:t>
            </a:r>
            <a:r>
              <a:rPr sz="2000" spc="500">
                <a:solidFill>
                  <a:srgbClr val="FFFFFF"/>
                </a:solidFill>
              </a:rPr>
              <a:t>                                       </a:t>
            </a:r>
            <a:r>
              <a:rPr sz="2000">
                <a:solidFill>
                  <a:srgbClr val="FFFFFF"/>
                </a:solidFill>
              </a:rPr>
              <a:t>发：我的感受、我的需要、我的利益</a:t>
            </a:r>
            <a:r>
              <a:rPr sz="2000" spc="-25">
                <a:solidFill>
                  <a:srgbClr val="FFFFFF"/>
                </a:solidFill>
                <a:latin typeface="Verdana"/>
                <a:cs typeface="Verdana"/>
              </a:rPr>
              <a:t>……</a:t>
            </a:r>
            <a:endParaRPr sz="2000">
              <a:latin typeface="Verdana"/>
              <a:cs typeface="Verdana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Font typeface="Wingdings"/>
              <a:buChar char=""/>
            </a:pPr>
            <a:endParaRPr sz="2450">
              <a:latin typeface="Verdana"/>
              <a:cs typeface="Verdana"/>
            </a:endParaRPr>
          </a:p>
          <a:p>
            <a:pPr marL="12700" marR="5080" indent="342265">
              <a:lnSpc>
                <a:spcPct val="116799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spc="-5">
                <a:solidFill>
                  <a:srgbClr val="FFFFFF"/>
                </a:solidFill>
              </a:rPr>
              <a:t>让我感到厌烦的事，不做；不符合我个人发展的事，不做；对我没好</a:t>
            </a:r>
            <a:r>
              <a:rPr sz="2000">
                <a:solidFill>
                  <a:srgbClr val="FFFFFF"/>
                </a:solidFill>
              </a:rPr>
              <a:t>处的事，不做</a:t>
            </a:r>
            <a:r>
              <a:rPr sz="2000" spc="-25">
                <a:solidFill>
                  <a:srgbClr val="FFFFFF"/>
                </a:solidFill>
                <a:latin typeface="Verdana"/>
                <a:cs typeface="Verdana"/>
              </a:rPr>
              <a:t>……</a:t>
            </a:r>
            <a:endParaRPr sz="2000">
              <a:latin typeface="Verdana"/>
              <a:cs typeface="Verdana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Font typeface="Wingdings"/>
              <a:buChar char=""/>
            </a:pPr>
            <a:endParaRPr sz="2450">
              <a:latin typeface="Verdana"/>
              <a:cs typeface="Verdana"/>
            </a:endParaRPr>
          </a:p>
          <a:p>
            <a:pPr marL="12700" marR="5080" indent="342265">
              <a:lnSpc>
                <a:spcPct val="116799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spc="-5">
                <a:solidFill>
                  <a:srgbClr val="FFFFFF"/>
                </a:solidFill>
              </a:rPr>
              <a:t>这其实是典型的不负责任的心态。所谓工作，就是分工不同的人互相</a:t>
            </a:r>
            <a:r>
              <a:rPr sz="2000" spc="500">
                <a:solidFill>
                  <a:srgbClr val="FFFFFF"/>
                </a:solidFill>
              </a:rPr>
              <a:t>                                        </a:t>
            </a:r>
            <a:r>
              <a:rPr sz="2000">
                <a:solidFill>
                  <a:srgbClr val="FFFFFF"/>
                </a:solidFill>
              </a:rPr>
              <a:t>协作。要想把工作做好，就必须改</a:t>
            </a:r>
            <a:r>
              <a:rPr sz="2000">
                <a:solidFill>
                  <a:srgbClr val="FFFFFF"/>
                </a:solidFill>
                <a:latin typeface="Verdana"/>
                <a:cs typeface="Verdana"/>
              </a:rPr>
              <a:t>“</a:t>
            </a:r>
            <a:r>
              <a:rPr sz="2000">
                <a:solidFill>
                  <a:srgbClr val="FFFFFF"/>
                </a:solidFill>
              </a:rPr>
              <a:t>自己为重</a:t>
            </a:r>
            <a:r>
              <a:rPr sz="2000">
                <a:solidFill>
                  <a:srgbClr val="FFFFFF"/>
                </a:solidFill>
                <a:latin typeface="Verdana"/>
                <a:cs typeface="Verdana"/>
              </a:rPr>
              <a:t>”</a:t>
            </a:r>
            <a:r>
              <a:rPr sz="2000">
                <a:solidFill>
                  <a:srgbClr val="FFFFFF"/>
                </a:solidFill>
              </a:rPr>
              <a:t>为</a:t>
            </a:r>
            <a:r>
              <a:rPr sz="2000">
                <a:solidFill>
                  <a:srgbClr val="FFFFFF"/>
                </a:solidFill>
                <a:latin typeface="Verdana"/>
                <a:cs typeface="Verdana"/>
              </a:rPr>
              <a:t>“</a:t>
            </a:r>
            <a:r>
              <a:rPr sz="2000">
                <a:solidFill>
                  <a:srgbClr val="FFFFFF"/>
                </a:solidFill>
              </a:rPr>
              <a:t>工作为重</a:t>
            </a:r>
            <a:r>
              <a:rPr sz="2000">
                <a:solidFill>
                  <a:srgbClr val="FFFFFF"/>
                </a:solidFill>
                <a:latin typeface="Verdana"/>
                <a:cs typeface="Verdana"/>
              </a:rPr>
              <a:t>”</a:t>
            </a:r>
            <a:r>
              <a:rPr sz="2000" spc="-20">
                <a:solidFill>
                  <a:srgbClr val="FFFFFF"/>
                </a:solidFill>
              </a:rPr>
              <a:t>，把工</a:t>
            </a:r>
            <a:endParaRPr sz="20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555"/>
              </a:spcBef>
            </a:pPr>
            <a:r>
              <a:rPr sz="2000" spc="-5">
                <a:solidFill>
                  <a:srgbClr val="FFFFFF"/>
                </a:solidFill>
              </a:rPr>
              <a:t>作的需要摆在第一位，工作提前，自我靠后。</a:t>
            </a:r>
            <a:endParaRPr sz="2000"/>
          </a:p>
        </p:txBody>
      </p:sp>
      <p:sp>
        <p:nvSpPr>
          <p:cNvPr id="16" name="object 1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spc="-25"/>
              <a:t>23</a:t>
            </a:fld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903412"/>
            <a:ext cx="8077200" cy="2890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130">
                <a:solidFill>
                  <a:srgbClr val="33CC33"/>
                </a:solidFill>
                <a:latin typeface="Microsoft JhengHei"/>
                <a:cs typeface="Microsoft JhengHei"/>
              </a:rPr>
              <a:t>----</a:t>
            </a:r>
            <a:r>
              <a:rPr sz="2000" b="1">
                <a:solidFill>
                  <a:srgbClr val="33CC33"/>
                </a:solidFill>
                <a:latin typeface="Microsoft JhengHei"/>
                <a:cs typeface="Microsoft JhengHei"/>
              </a:rPr>
              <a:t>  绝不推诿，从管好自己开始  </a:t>
            </a:r>
            <a:r>
              <a:rPr sz="2000" b="1" spc="170">
                <a:solidFill>
                  <a:srgbClr val="33CC33"/>
                </a:solidFill>
                <a:latin typeface="Microsoft JhengHei"/>
                <a:cs typeface="Microsoft JhengHei"/>
              </a:rPr>
              <a:t>………………………………（83）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Clr>
                <a:srgbClr val="FFFFCC"/>
              </a:buClr>
              <a:buFont typeface="Wingdings"/>
              <a:buChar char=""/>
            </a:pPr>
            <a:endParaRPr sz="1450">
              <a:latin typeface="Microsoft JhengHei"/>
              <a:cs typeface="Microsoft JhengHei"/>
            </a:endParaRPr>
          </a:p>
          <a:p>
            <a:pPr marL="12700" marR="5080" indent="342265">
              <a:lnSpc>
                <a:spcPct val="1232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要想把工作做到位，就必须改</a:t>
            </a:r>
            <a:r>
              <a:rPr sz="2000" b="1">
                <a:solidFill>
                  <a:srgbClr val="FFFFFF"/>
                </a:solidFill>
                <a:latin typeface="Verdana"/>
                <a:cs typeface="Verdana"/>
              </a:rPr>
              <a:t>“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以我为重</a:t>
            </a:r>
            <a:r>
              <a:rPr sz="2000" b="1">
                <a:solidFill>
                  <a:srgbClr val="FFFFFF"/>
                </a:solidFill>
                <a:latin typeface="Verdana"/>
                <a:cs typeface="Verdana"/>
              </a:rPr>
              <a:t>”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为</a:t>
            </a:r>
            <a:r>
              <a:rPr sz="2000" b="1">
                <a:solidFill>
                  <a:srgbClr val="FFFFFF"/>
                </a:solidFill>
                <a:latin typeface="Verdana"/>
                <a:cs typeface="Verdana"/>
              </a:rPr>
              <a:t>“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以工作为重</a:t>
            </a:r>
            <a:r>
              <a:rPr sz="2000" b="1">
                <a:solidFill>
                  <a:srgbClr val="FFFFFF"/>
                </a:solidFill>
                <a:latin typeface="Verdana"/>
                <a:cs typeface="Verdana"/>
              </a:rPr>
              <a:t>”</a:t>
            </a:r>
            <a:r>
              <a:rPr sz="2000" b="1" spc="-10">
                <a:solidFill>
                  <a:srgbClr val="FFFFFF"/>
                </a:solidFill>
                <a:latin typeface="Microsoft JhengHei"/>
                <a:cs typeface="Microsoft JhengHei"/>
              </a:rPr>
              <a:t>，别找什么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借口，你领导不了别人、领导不了环境，但起码你可以做好自己的事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</a:pPr>
            <a:r>
              <a:rPr sz="2000" b="1" spc="-10">
                <a:solidFill>
                  <a:srgbClr val="FFFFFF"/>
                </a:solidFill>
                <a:latin typeface="Microsoft JhengHei"/>
                <a:cs typeface="Microsoft JhengHei"/>
              </a:rPr>
              <a:t>情，领导好自己。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550">
              <a:latin typeface="Microsoft JhengHei"/>
              <a:cs typeface="Microsoft JhengHei"/>
            </a:endParaRPr>
          </a:p>
          <a:p>
            <a:pPr marL="12700" marR="93345" indent="342265">
              <a:lnSpc>
                <a:spcPct val="1200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人人都是领导者，你至少能够领导你自己。我们无法为别人的行为负</a:t>
            </a:r>
            <a:r>
              <a:rPr sz="2000" b="1" spc="5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                       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责，但我们应该为自己所做的每一件事情承担责任。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spc="-25"/>
              <a:t>24</a:t>
            </a:fld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537652"/>
            <a:ext cx="8242300" cy="4344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130">
                <a:solidFill>
                  <a:srgbClr val="33CC33"/>
                </a:solidFill>
                <a:latin typeface="Microsoft JhengHei"/>
                <a:cs typeface="Microsoft JhengHei"/>
              </a:rPr>
              <a:t>----</a:t>
            </a:r>
            <a:r>
              <a:rPr sz="2000" b="1">
                <a:solidFill>
                  <a:srgbClr val="33CC33"/>
                </a:solidFill>
                <a:latin typeface="Microsoft JhengHei"/>
                <a:cs typeface="Microsoft JhengHei"/>
              </a:rPr>
              <a:t>  只要心中有责任，“分外事”也是分内事  </a:t>
            </a:r>
            <a:r>
              <a:rPr sz="2000" b="1" spc="125">
                <a:solidFill>
                  <a:srgbClr val="33CC33"/>
                </a:solidFill>
                <a:latin typeface="Microsoft JhengHei"/>
                <a:cs typeface="Microsoft JhengHei"/>
              </a:rPr>
              <a:t>…………………（87）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FFCC"/>
              </a:buClr>
              <a:buFont typeface="Wingdings"/>
              <a:buChar char=""/>
            </a:pPr>
            <a:endParaRPr sz="1550">
              <a:latin typeface="Microsoft JhengHei"/>
              <a:cs typeface="Microsoft JhengHei"/>
            </a:endParaRPr>
          </a:p>
          <a:p>
            <a:pPr marL="12700" marR="259715" indent="342265">
              <a:lnSpc>
                <a:spcPct val="1200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任小萍（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英国资深翻译、美驻华联络处、中国外交学院副院长、驻纳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米比亚大使</a:t>
            </a:r>
            <a:r>
              <a:rPr sz="2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FFCC"/>
              </a:buClr>
              <a:buFont typeface="Wingdings"/>
              <a:buChar char=""/>
            </a:pPr>
            <a:endParaRPr sz="1550">
              <a:latin typeface="Microsoft JhengHei"/>
              <a:cs typeface="Microsoft JhengHei"/>
            </a:endParaRPr>
          </a:p>
          <a:p>
            <a:pPr marL="12700" marR="259715" indent="342265">
              <a:lnSpc>
                <a:spcPct val="1200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任何事情都要分个分内分外、都要计较一番得失，生怕比别人多做了</a:t>
            </a:r>
            <a:r>
              <a:rPr sz="2000" b="1" spc="5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                       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一点点，好的机会又怎么会轮到你。不同的心态，就会导致不一样的结</a:t>
            </a:r>
            <a:r>
              <a:rPr sz="2000" b="1" spc="-25">
                <a:solidFill>
                  <a:srgbClr val="FFFFFF"/>
                </a:solidFill>
                <a:latin typeface="Microsoft JhengHei"/>
                <a:cs typeface="Microsoft JhengHei"/>
              </a:rPr>
              <a:t>果。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FFFFCC"/>
              </a:buClr>
              <a:buFont typeface="Wingdings"/>
              <a:buChar char=""/>
            </a:pPr>
            <a:endParaRPr sz="1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  <a:tab pos="1116965"/>
              </a:tabLst>
            </a:pPr>
            <a:r>
              <a:rPr sz="2000" b="1" spc="114">
                <a:solidFill>
                  <a:srgbClr val="33CC33"/>
                </a:solidFill>
                <a:latin typeface="Microsoft JhengHei"/>
                <a:cs typeface="Microsoft JhengHei"/>
              </a:rPr>
              <a:t>----</a:t>
            </a:r>
            <a:r>
              <a:rPr sz="2000" b="1">
                <a:solidFill>
                  <a:srgbClr val="33CC33"/>
                </a:solidFill>
                <a:latin typeface="Microsoft JhengHei"/>
                <a:cs typeface="Microsoft JhengHei"/>
              </a:rPr>
              <a:t>	“负责”不够，还得“负责到底”  </a:t>
            </a:r>
            <a:r>
              <a:rPr sz="2000" b="1" spc="145">
                <a:solidFill>
                  <a:srgbClr val="33CC33"/>
                </a:solidFill>
                <a:latin typeface="Microsoft JhengHei"/>
                <a:cs typeface="Microsoft JhengHei"/>
              </a:rPr>
              <a:t>………………………（90）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0"/>
              </a:spcBef>
              <a:buClr>
                <a:srgbClr val="FFFFCC"/>
              </a:buClr>
              <a:buFont typeface="Wingdings"/>
              <a:buChar char=""/>
            </a:pPr>
            <a:endParaRPr sz="17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既然负责，就得</a:t>
            </a:r>
            <a:r>
              <a:rPr sz="2000" b="1" i="1">
                <a:solidFill>
                  <a:srgbClr val="FFFFFF"/>
                </a:solidFill>
                <a:latin typeface="Verdana"/>
                <a:cs typeface="Verdana"/>
              </a:rPr>
              <a:t>“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负责到底</a:t>
            </a:r>
            <a:r>
              <a:rPr sz="2000" b="1" i="1">
                <a:solidFill>
                  <a:srgbClr val="FFFFFF"/>
                </a:solidFill>
                <a:latin typeface="Verdana"/>
                <a:cs typeface="Verdana"/>
              </a:rPr>
              <a:t>”</a:t>
            </a:r>
            <a:r>
              <a:rPr sz="2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spc="-25"/>
              <a:t>25</a:t>
            </a:fld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2374703"/>
            <a:ext cx="8032750" cy="26695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6041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b="1">
                <a:solidFill>
                  <a:srgbClr val="CC0099"/>
                </a:solidFill>
                <a:latin typeface="Microsoft JhengHei"/>
                <a:cs typeface="Microsoft JhengHei"/>
              </a:rPr>
              <a:t>称职心态：改</a:t>
            </a:r>
            <a:r>
              <a:rPr sz="2400" b="1" i="1">
                <a:solidFill>
                  <a:srgbClr val="CC0099"/>
                </a:solidFill>
                <a:latin typeface="Verdana"/>
                <a:cs typeface="Verdana"/>
              </a:rPr>
              <a:t>“</a:t>
            </a:r>
            <a:r>
              <a:rPr sz="2400" b="1">
                <a:solidFill>
                  <a:srgbClr val="CC0099"/>
                </a:solidFill>
                <a:latin typeface="Microsoft JhengHei"/>
                <a:cs typeface="Microsoft JhengHei"/>
              </a:rPr>
              <a:t>一定努力</a:t>
            </a:r>
            <a:r>
              <a:rPr sz="2400" b="1" i="1">
                <a:solidFill>
                  <a:srgbClr val="CC0099"/>
                </a:solidFill>
                <a:latin typeface="Verdana"/>
                <a:cs typeface="Verdana"/>
              </a:rPr>
              <a:t>”</a:t>
            </a:r>
            <a:r>
              <a:rPr sz="2400" b="1">
                <a:solidFill>
                  <a:srgbClr val="CC0099"/>
                </a:solidFill>
                <a:latin typeface="Microsoft JhengHei"/>
                <a:cs typeface="Microsoft JhengHei"/>
              </a:rPr>
              <a:t>为</a:t>
            </a:r>
            <a:r>
              <a:rPr sz="2400" b="1" i="1">
                <a:solidFill>
                  <a:srgbClr val="CC0099"/>
                </a:solidFill>
                <a:latin typeface="Verdana"/>
                <a:cs typeface="Verdana"/>
              </a:rPr>
              <a:t>“</a:t>
            </a:r>
            <a:r>
              <a:rPr sz="2400" b="1">
                <a:solidFill>
                  <a:srgbClr val="CC0099"/>
                </a:solidFill>
                <a:latin typeface="Microsoft JhengHei"/>
                <a:cs typeface="Microsoft JhengHei"/>
              </a:rPr>
              <a:t>一定得力</a:t>
            </a:r>
            <a:r>
              <a:rPr sz="2400" b="1" i="1" spc="-50">
                <a:solidFill>
                  <a:srgbClr val="CC0099"/>
                </a:solidFill>
                <a:latin typeface="Verdana"/>
                <a:cs typeface="Verdana"/>
              </a:rPr>
              <a:t>”</a:t>
            </a:r>
            <a:endParaRPr sz="2400">
              <a:latin typeface="Verdana"/>
              <a:cs typeface="Verdana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Wingdings"/>
              <a:buChar char=""/>
            </a:pPr>
            <a:endParaRPr sz="3200">
              <a:latin typeface="Verdana"/>
              <a:cs typeface="Verdana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i="1">
                <a:solidFill>
                  <a:srgbClr val="FFFFFF"/>
                </a:solidFill>
                <a:latin typeface="Verdana"/>
                <a:cs typeface="Verdana"/>
              </a:rPr>
              <a:t>“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努力</a:t>
            </a:r>
            <a:r>
              <a:rPr sz="2000" b="1" i="1">
                <a:solidFill>
                  <a:srgbClr val="FFFFFF"/>
                </a:solidFill>
                <a:latin typeface="Verdana"/>
                <a:cs typeface="Verdana"/>
              </a:rPr>
              <a:t>”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不等于</a:t>
            </a:r>
            <a:r>
              <a:rPr sz="2000" b="1" i="1">
                <a:solidFill>
                  <a:srgbClr val="FFFFFF"/>
                </a:solidFill>
                <a:latin typeface="Verdana"/>
                <a:cs typeface="Verdana"/>
              </a:rPr>
              <a:t>“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得力</a:t>
            </a:r>
            <a:r>
              <a:rPr sz="2000" b="1" i="1">
                <a:solidFill>
                  <a:srgbClr val="FFFFFF"/>
                </a:solidFill>
                <a:latin typeface="Verdana"/>
                <a:cs typeface="Verdana"/>
              </a:rPr>
              <a:t>”</a:t>
            </a:r>
            <a:r>
              <a:rPr sz="2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。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Font typeface="Wingdings"/>
              <a:buChar char=""/>
            </a:pPr>
            <a:endParaRPr sz="1500">
              <a:latin typeface="Microsoft JhengHei"/>
              <a:cs typeface="Microsoft JhengHei"/>
            </a:endParaRPr>
          </a:p>
          <a:p>
            <a:pPr marL="12700" marR="5080" indent="342265">
              <a:lnSpc>
                <a:spcPct val="1216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得力往往与</a:t>
            </a:r>
            <a:r>
              <a:rPr sz="2000" b="1" i="1">
                <a:solidFill>
                  <a:srgbClr val="FFFFFF"/>
                </a:solidFill>
                <a:latin typeface="Verdana"/>
                <a:cs typeface="Verdana"/>
              </a:rPr>
              <a:t>“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称职</a:t>
            </a:r>
            <a:r>
              <a:rPr sz="2000" b="1" i="1">
                <a:solidFill>
                  <a:srgbClr val="FFFFFF"/>
                </a:solidFill>
                <a:latin typeface="Verdana"/>
                <a:cs typeface="Verdana"/>
              </a:rPr>
              <a:t>”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有关。什么叫称职？就是你所做的，和这个职位对你的要求相符合、相一致。如果没有弄清楚这一点，那么努力的方向就可能是错的，就算是费再多的力气，也是盲干、死干、蛮干。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spc="-25"/>
              <a:t>26</a:t>
            </a:fld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93240" y="2390964"/>
            <a:ext cx="6578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126865"/>
              </a:tabLst>
            </a:pPr>
            <a:r>
              <a:rPr sz="2400" b="1">
                <a:solidFill>
                  <a:srgbClr val="33CC33"/>
                </a:solidFill>
                <a:latin typeface="Microsoft JhengHei"/>
                <a:cs typeface="Microsoft JhengHei"/>
              </a:rPr>
              <a:t>“努力”不够，“得力”才</a:t>
            </a:r>
            <a:r>
              <a:rPr sz="2400" b="1" spc="-50">
                <a:solidFill>
                  <a:srgbClr val="33CC33"/>
                </a:solidFill>
                <a:latin typeface="Microsoft JhengHei"/>
                <a:cs typeface="Microsoft JhengHei"/>
              </a:rPr>
              <a:t>行</a:t>
            </a:r>
            <a:r>
              <a:rPr sz="2400" b="1">
                <a:solidFill>
                  <a:srgbClr val="33CC33"/>
                </a:solidFill>
                <a:latin typeface="Microsoft JhengHei"/>
                <a:cs typeface="Microsoft JhengHei"/>
              </a:rPr>
              <a:t>	</a:t>
            </a:r>
            <a:r>
              <a:rPr sz="2400" b="1" spc="275">
                <a:solidFill>
                  <a:srgbClr val="33CC33"/>
                </a:solidFill>
                <a:latin typeface="Microsoft JhengHei"/>
                <a:cs typeface="Microsoft JhengHei"/>
              </a:rPr>
              <a:t>…………………（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spc="-25"/>
              <a:t>27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535940" y="2390964"/>
            <a:ext cx="9779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42265" marR="5080" indent="-342265" algn="r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60416"/>
              <a:buFont typeface="Wingdings"/>
              <a:buChar char=""/>
              <a:tabLst>
                <a:tab pos="342265"/>
                <a:tab pos="342900"/>
              </a:tabLst>
            </a:pPr>
            <a:r>
              <a:rPr sz="2400" b="1" spc="155">
                <a:solidFill>
                  <a:srgbClr val="33CC33"/>
                </a:solidFill>
                <a:latin typeface="Microsoft JhengHei"/>
                <a:cs typeface="Microsoft JhengHei"/>
              </a:rPr>
              <a:t>---</a:t>
            </a:r>
            <a:r>
              <a:rPr sz="2400" b="1" spc="105">
                <a:solidFill>
                  <a:srgbClr val="33CC33"/>
                </a:solidFill>
                <a:latin typeface="Microsoft JhengHei"/>
                <a:cs typeface="Microsoft JhengHei"/>
              </a:rPr>
              <a:t>-</a:t>
            </a:r>
            <a:endParaRPr sz="2400">
              <a:latin typeface="Microsoft JhengHei"/>
              <a:cs typeface="Microsoft JhengHei"/>
            </a:endParaRPr>
          </a:p>
          <a:p>
            <a:pPr marR="5080" algn="r">
              <a:lnSpc>
                <a:spcPct val="100000"/>
              </a:lnSpc>
            </a:pPr>
            <a:r>
              <a:rPr sz="2400" b="1" spc="-25">
                <a:solidFill>
                  <a:srgbClr val="33CC33"/>
                </a:solidFill>
                <a:latin typeface="Microsoft JhengHei"/>
                <a:cs typeface="Microsoft JhengHei"/>
              </a:rPr>
              <a:t>94）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940" y="3561396"/>
            <a:ext cx="7988300" cy="17811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342265">
              <a:lnSpc>
                <a:spcPct val="120000"/>
              </a:lnSpc>
              <a:spcBef>
                <a:spcPts val="100"/>
              </a:spcBef>
              <a:buClr>
                <a:srgbClr val="FFFFCC"/>
              </a:buClr>
              <a:buSzPct val="6041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先弄清楚职位的要求是什么，才会按照要求去提高自己，</a:t>
            </a:r>
            <a:r>
              <a:rPr sz="2400" spc="600">
                <a:solidFill>
                  <a:srgbClr val="FFFFFF"/>
                </a:solidFill>
                <a:latin typeface="宋体"/>
                <a:cs typeface="宋体"/>
              </a:rPr>
              <a:t>                       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所有的力才能真正用到点子上。</a:t>
            </a:r>
            <a:endParaRPr sz="24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60"/>
              </a:spcBef>
              <a:buClr>
                <a:srgbClr val="FFFFCC"/>
              </a:buClr>
              <a:buFont typeface="Wingdings"/>
              <a:buChar char=""/>
            </a:pPr>
            <a:endParaRPr sz="31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041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努力加上得力，工作才能做到位。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224749"/>
            <a:ext cx="8032750" cy="4902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130">
                <a:solidFill>
                  <a:srgbClr val="33CC33"/>
                </a:solidFill>
                <a:latin typeface="Microsoft JhengHei"/>
                <a:cs typeface="Microsoft JhengHei"/>
              </a:rPr>
              <a:t>----</a:t>
            </a:r>
            <a:r>
              <a:rPr sz="2000" b="1">
                <a:solidFill>
                  <a:srgbClr val="33CC33"/>
                </a:solidFill>
                <a:latin typeface="Microsoft JhengHei"/>
                <a:cs typeface="Microsoft JhengHei"/>
              </a:rPr>
              <a:t>  只有一流的挑战，才有一流的称职  </a:t>
            </a:r>
            <a:r>
              <a:rPr sz="2000" b="1" spc="145">
                <a:solidFill>
                  <a:srgbClr val="33CC33"/>
                </a:solidFill>
                <a:latin typeface="Microsoft JhengHei"/>
                <a:cs typeface="Microsoft JhengHei"/>
              </a:rPr>
              <a:t>………………………（97）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Clr>
                <a:srgbClr val="FFFFCC"/>
              </a:buClr>
              <a:buFont typeface="Wingdings"/>
              <a:buChar char=""/>
            </a:pPr>
            <a:endParaRPr sz="12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i="1">
                <a:solidFill>
                  <a:srgbClr val="FFFFFF"/>
                </a:solidFill>
                <a:latin typeface="Verdana"/>
                <a:cs typeface="Verdana"/>
              </a:rPr>
              <a:t>“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晚上想着千条路，早上起来走老路</a:t>
            </a:r>
            <a:r>
              <a:rPr sz="2000" b="1" i="1">
                <a:solidFill>
                  <a:srgbClr val="FFFFFF"/>
                </a:solidFill>
                <a:latin typeface="Verdana"/>
                <a:cs typeface="Verdana"/>
              </a:rPr>
              <a:t>”</a:t>
            </a:r>
            <a:r>
              <a:rPr sz="2000" b="1" spc="-15">
                <a:solidFill>
                  <a:srgbClr val="FFFFFF"/>
                </a:solidFill>
                <a:latin typeface="Microsoft JhengHei"/>
                <a:cs typeface="Microsoft JhengHei"/>
              </a:rPr>
              <a:t>的那种人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5"/>
              </a:spcBef>
              <a:buClr>
                <a:srgbClr val="FFFFCC"/>
              </a:buClr>
              <a:buFont typeface="Wingdings"/>
              <a:buChar char=""/>
            </a:pPr>
            <a:endParaRPr sz="1300">
              <a:latin typeface="Microsoft JhengHei"/>
              <a:cs typeface="Microsoft JhengHei"/>
            </a:endParaRPr>
          </a:p>
          <a:p>
            <a:pPr marL="12700" marR="48895" indent="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有这样的心态，昨天做不好的，今天还是做不好，以前不得力的，今</a:t>
            </a:r>
            <a:r>
              <a:rPr sz="20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后也不会得力。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FFFFCC"/>
              </a:buClr>
              <a:buFont typeface="Wingdings"/>
              <a:buChar char=""/>
            </a:pPr>
            <a:endParaRPr sz="1300">
              <a:latin typeface="Microsoft JhengHei"/>
              <a:cs typeface="Microsoft JhengHei"/>
            </a:endParaRPr>
          </a:p>
          <a:p>
            <a:pPr marL="12700" marR="48895" indent="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不要把难当做借口，也不要因为难，而允许自己不称职、工作做不到</a:t>
            </a:r>
            <a:r>
              <a:rPr sz="2000" b="1" spc="-25">
                <a:solidFill>
                  <a:srgbClr val="FFFFFF"/>
                </a:solidFill>
                <a:latin typeface="Microsoft JhengHei"/>
                <a:cs typeface="Microsoft JhengHei"/>
              </a:rPr>
              <a:t>位。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FFFFCC"/>
              </a:buClr>
              <a:buFont typeface="Wingdings"/>
              <a:buChar char=""/>
            </a:pPr>
            <a:endParaRPr sz="1350">
              <a:latin typeface="Microsoft JhengHei"/>
              <a:cs typeface="Microsoft JhengHei"/>
            </a:endParaRPr>
          </a:p>
          <a:p>
            <a:pPr marL="12700" marR="48895" indent="342265">
              <a:lnSpc>
                <a:spcPts val="234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既然选择了这份工作，拿了这份薪水，称职就是你的义务，你有责任</a:t>
            </a:r>
            <a:r>
              <a:rPr sz="2000" b="1" spc="5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                       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培养自己做任何事情都</a:t>
            </a:r>
            <a:r>
              <a:rPr sz="2000" b="1" i="1">
                <a:solidFill>
                  <a:srgbClr val="FFFFFF"/>
                </a:solidFill>
                <a:latin typeface="Verdana"/>
                <a:cs typeface="Verdana"/>
              </a:rPr>
              <a:t>“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得力</a:t>
            </a:r>
            <a:r>
              <a:rPr sz="2000" b="1" i="1">
                <a:solidFill>
                  <a:srgbClr val="FFFFFF"/>
                </a:solidFill>
                <a:latin typeface="Verdana"/>
                <a:cs typeface="Verdana"/>
              </a:rPr>
              <a:t>”</a:t>
            </a:r>
            <a:r>
              <a:rPr sz="2000" b="1" spc="-15">
                <a:solidFill>
                  <a:srgbClr val="FFFFFF"/>
                </a:solidFill>
                <a:latin typeface="Microsoft JhengHei"/>
                <a:cs typeface="Microsoft JhengHei"/>
              </a:rPr>
              <a:t>的素质。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0"/>
              </a:spcBef>
              <a:buClr>
                <a:srgbClr val="FFFFCC"/>
              </a:buClr>
              <a:buFont typeface="Wingdings"/>
              <a:buChar char=""/>
            </a:pPr>
            <a:endParaRPr sz="1200">
              <a:latin typeface="Microsoft JhengHei"/>
              <a:cs typeface="Microsoft JhengHei"/>
            </a:endParaRPr>
          </a:p>
          <a:p>
            <a:pPr marL="12700" marR="5080" indent="342265">
              <a:lnSpc>
                <a:spcPct val="1026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除了挑战</a:t>
            </a:r>
            <a:r>
              <a:rPr sz="2000" b="1" i="1">
                <a:solidFill>
                  <a:srgbClr val="FFFFFF"/>
                </a:solidFill>
                <a:latin typeface="Verdana"/>
                <a:cs typeface="Verdana"/>
              </a:rPr>
              <a:t>“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畏难情绪</a:t>
            </a:r>
            <a:r>
              <a:rPr sz="2000" b="1" i="1">
                <a:solidFill>
                  <a:srgbClr val="FFFFFF"/>
                </a:solidFill>
                <a:latin typeface="Verdana"/>
                <a:cs typeface="Verdana"/>
              </a:rPr>
              <a:t>”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，挑战比别人更高的工作标准，也是成为最称职工作者的重要原因。要想做到最好，就必须有向自己挑战的精神和勇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气，称职的程度来自于自我挑战的程度，自我挑战程度越高，称职程度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6101550"/>
            <a:ext cx="787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20">
                <a:solidFill>
                  <a:srgbClr val="FFFFFF"/>
                </a:solidFill>
                <a:latin typeface="Microsoft JhengHei"/>
                <a:cs typeface="Microsoft JhengHei"/>
              </a:rPr>
              <a:t>越高。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420734" y="6275729"/>
            <a:ext cx="18669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25">
                <a:solidFill>
                  <a:srgbClr val="FFFFFF"/>
                </a:solidFill>
                <a:latin typeface="Verdana"/>
                <a:cs typeface="Verdana"/>
              </a:rPr>
              <a:t>28</a:t>
            </a:r>
            <a:endParaRPr sz="1000">
              <a:latin typeface="Verdana"/>
              <a:cs typeface="Verdana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3104197"/>
            <a:ext cx="7988300" cy="1061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130">
                <a:solidFill>
                  <a:srgbClr val="33CC33"/>
                </a:solidFill>
                <a:latin typeface="Microsoft JhengHei"/>
                <a:cs typeface="Microsoft JhengHei"/>
              </a:rPr>
              <a:t>----</a:t>
            </a:r>
            <a:r>
              <a:rPr sz="2000" b="1">
                <a:solidFill>
                  <a:srgbClr val="33CC33"/>
                </a:solidFill>
                <a:latin typeface="Microsoft JhengHei"/>
                <a:cs typeface="Microsoft JhengHei"/>
              </a:rPr>
              <a:t>  </a:t>
            </a:r>
            <a:r>
              <a:rPr sz="2000" b="1" spc="80">
                <a:solidFill>
                  <a:srgbClr val="33CC33"/>
                </a:solidFill>
                <a:latin typeface="Microsoft JhengHei"/>
                <a:cs typeface="Microsoft JhengHei"/>
              </a:rPr>
              <a:t>称职不称职，考验见分晓…………………………………</a:t>
            </a:r>
            <a:r>
              <a:rPr sz="2000" b="1" spc="150">
                <a:solidFill>
                  <a:srgbClr val="33CC33"/>
                </a:solidFill>
                <a:latin typeface="Microsoft JhengHei"/>
                <a:cs typeface="Microsoft JhengHei"/>
              </a:rPr>
              <a:t>（101）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FFFFCC"/>
              </a:buClr>
              <a:buFont typeface="Wingdings"/>
              <a:buChar char=""/>
            </a:pPr>
            <a:endParaRPr sz="1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平常挺出来，关键豁出来。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spc="-25"/>
              <a:t>29</a:t>
            </a:fld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2374703"/>
            <a:ext cx="8032750" cy="26695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6041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b="1">
                <a:solidFill>
                  <a:srgbClr val="CC0099"/>
                </a:solidFill>
                <a:latin typeface="Microsoft JhengHei"/>
                <a:cs typeface="Microsoft JhengHei"/>
              </a:rPr>
              <a:t>主动心态：改</a:t>
            </a:r>
            <a:r>
              <a:rPr sz="2400" b="1" i="1">
                <a:solidFill>
                  <a:srgbClr val="CC0099"/>
                </a:solidFill>
                <a:latin typeface="Verdana"/>
                <a:cs typeface="Verdana"/>
              </a:rPr>
              <a:t>“</a:t>
            </a:r>
            <a:r>
              <a:rPr sz="2400" b="1">
                <a:solidFill>
                  <a:srgbClr val="CC0099"/>
                </a:solidFill>
                <a:latin typeface="Microsoft JhengHei"/>
                <a:cs typeface="Microsoft JhengHei"/>
              </a:rPr>
              <a:t>要我到位</a:t>
            </a:r>
            <a:r>
              <a:rPr sz="2400" b="1" i="1">
                <a:solidFill>
                  <a:srgbClr val="CC0099"/>
                </a:solidFill>
                <a:latin typeface="Verdana"/>
                <a:cs typeface="Verdana"/>
              </a:rPr>
              <a:t>”</a:t>
            </a:r>
            <a:r>
              <a:rPr sz="2400" b="1">
                <a:solidFill>
                  <a:srgbClr val="CC0099"/>
                </a:solidFill>
                <a:latin typeface="Microsoft JhengHei"/>
                <a:cs typeface="Microsoft JhengHei"/>
              </a:rPr>
              <a:t>为</a:t>
            </a:r>
            <a:r>
              <a:rPr sz="2400" b="1" i="1">
                <a:solidFill>
                  <a:srgbClr val="CC0099"/>
                </a:solidFill>
                <a:latin typeface="Verdana"/>
                <a:cs typeface="Verdana"/>
              </a:rPr>
              <a:t>“</a:t>
            </a:r>
            <a:r>
              <a:rPr sz="2400" b="1">
                <a:solidFill>
                  <a:srgbClr val="CC0099"/>
                </a:solidFill>
                <a:latin typeface="Microsoft JhengHei"/>
                <a:cs typeface="Microsoft JhengHei"/>
              </a:rPr>
              <a:t>我要到位</a:t>
            </a:r>
            <a:r>
              <a:rPr sz="2400" b="1" i="1" spc="-50">
                <a:solidFill>
                  <a:srgbClr val="CC0099"/>
                </a:solidFill>
                <a:latin typeface="Verdana"/>
                <a:cs typeface="Verdana"/>
              </a:rPr>
              <a:t>”</a:t>
            </a:r>
            <a:endParaRPr sz="2400">
              <a:latin typeface="Verdana"/>
              <a:cs typeface="Verdana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Font typeface="Wingdings"/>
              <a:buChar char=""/>
            </a:pPr>
            <a:endParaRPr sz="2750">
              <a:latin typeface="Verdana"/>
              <a:cs typeface="Verdana"/>
            </a:endParaRPr>
          </a:p>
          <a:p>
            <a:pPr marL="12700" marR="5080" indent="342265">
              <a:lnSpc>
                <a:spcPct val="1232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工作中，最让人讨厌的人之一是那种</a:t>
            </a:r>
            <a:r>
              <a:rPr sz="2000" b="1" i="1">
                <a:solidFill>
                  <a:srgbClr val="FFFFFF"/>
                </a:solidFill>
                <a:latin typeface="Verdana"/>
                <a:cs typeface="Verdana"/>
              </a:rPr>
              <a:t>“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算盘珠子</a:t>
            </a:r>
            <a:r>
              <a:rPr sz="2000" b="1" i="1">
                <a:solidFill>
                  <a:srgbClr val="FFFFFF"/>
                </a:solidFill>
                <a:latin typeface="Verdana"/>
                <a:cs typeface="Verdana"/>
              </a:rPr>
              <a:t>”</a:t>
            </a:r>
            <a:r>
              <a:rPr sz="2000" b="1" spc="-10">
                <a:solidFill>
                  <a:srgbClr val="FFFFFF"/>
                </a:solidFill>
                <a:latin typeface="Microsoft JhengHei"/>
                <a:cs typeface="Microsoft JhengHei"/>
              </a:rPr>
              <a:t>，拨一下，动一下，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你不拨他，他就算是烂在算盘上，也绝对不会自己动一动。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Wingdings"/>
              <a:buChar char=""/>
            </a:pPr>
            <a:endParaRPr sz="1550">
              <a:latin typeface="Microsoft JhengHei"/>
              <a:cs typeface="Microsoft JhengHei"/>
            </a:endParaRPr>
          </a:p>
          <a:p>
            <a:pPr marL="12700" marR="48895" indent="342265">
              <a:lnSpc>
                <a:spcPct val="1200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凡事都要推着走的人，如果不要求他到位、不逼他到位，他就绝对做不到位。抱着这种被动心态的人，什么事情都不可能做好。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spc="-25"/>
              <a:t>30</a:t>
            </a:fld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908092"/>
            <a:ext cx="8115300" cy="401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130">
                <a:solidFill>
                  <a:srgbClr val="33CC33"/>
                </a:solidFill>
                <a:latin typeface="Microsoft JhengHei"/>
                <a:cs typeface="Microsoft JhengHei"/>
              </a:rPr>
              <a:t>----</a:t>
            </a:r>
            <a:r>
              <a:rPr sz="2000" b="1">
                <a:solidFill>
                  <a:srgbClr val="33CC33"/>
                </a:solidFill>
                <a:latin typeface="Microsoft JhengHei"/>
                <a:cs typeface="Microsoft JhengHei"/>
              </a:rPr>
              <a:t>  充分认识到“主动到位”对自己发展的重要性  </a:t>
            </a:r>
            <a:r>
              <a:rPr sz="2000" b="1" spc="40">
                <a:solidFill>
                  <a:srgbClr val="33CC33"/>
                </a:solidFill>
                <a:latin typeface="Microsoft JhengHei"/>
                <a:cs typeface="Microsoft JhengHei"/>
              </a:rPr>
              <a:t>…………（105）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5"/>
              </a:spcBef>
              <a:buClr>
                <a:srgbClr val="FFFFCC"/>
              </a:buClr>
              <a:buFont typeface="Wingdings"/>
              <a:buChar char=""/>
            </a:pPr>
            <a:endParaRPr sz="1400">
              <a:latin typeface="Microsoft JhengHei"/>
              <a:cs typeface="Microsoft JhengHei"/>
            </a:endParaRPr>
          </a:p>
          <a:p>
            <a:pPr marL="12700" marR="132715" indent="342265">
              <a:lnSpc>
                <a:spcPct val="11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领导不叮嘱不催促就不会做，叮嘱了催促了也不一定会积极地做，做了也不一定就能做到位，这样的人，不要说领导觉得他没有前途，不会对他重用，就算是他自己，怕是越做也越看不到自己的出路在哪里。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FFFFCC"/>
              </a:buClr>
              <a:buFont typeface="Wingdings"/>
              <a:buChar char=""/>
            </a:pPr>
            <a:endParaRPr sz="15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发展的机会是自己争取的，它往往会留给</a:t>
            </a:r>
            <a:r>
              <a:rPr sz="2000" b="1" i="1">
                <a:solidFill>
                  <a:srgbClr val="FFFFFF"/>
                </a:solidFill>
                <a:latin typeface="Verdana"/>
                <a:cs typeface="Verdana"/>
              </a:rPr>
              <a:t>“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主动到位</a:t>
            </a:r>
            <a:r>
              <a:rPr sz="2000" b="1" i="1">
                <a:solidFill>
                  <a:srgbClr val="FFFFFF"/>
                </a:solidFill>
                <a:latin typeface="Verdana"/>
                <a:cs typeface="Verdana"/>
              </a:rPr>
              <a:t>”</a:t>
            </a:r>
            <a:r>
              <a:rPr sz="2000" b="1" spc="-20">
                <a:solidFill>
                  <a:srgbClr val="FFFFFF"/>
                </a:solidFill>
                <a:latin typeface="Microsoft JhengHei"/>
                <a:cs typeface="Microsoft JhengHei"/>
              </a:rPr>
              <a:t>的人。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FFFFCC"/>
              </a:buClr>
              <a:buFont typeface="Wingdings"/>
              <a:buChar char=""/>
            </a:pPr>
            <a:endParaRPr sz="1450">
              <a:latin typeface="Microsoft JhengHei"/>
              <a:cs typeface="Microsoft JhengHei"/>
            </a:endParaRPr>
          </a:p>
          <a:p>
            <a:pPr marL="12700" marR="132715" indent="342265">
              <a:lnSpc>
                <a:spcPct val="11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我们经常会羡慕别人发展快、机会好，但机会不是从天上掉下来的，而是自己主动争取来的。要做一个对自己成长负责的人，就要充分意识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到</a:t>
            </a:r>
            <a:r>
              <a:rPr sz="2000" b="1" i="1">
                <a:solidFill>
                  <a:srgbClr val="FFFFFF"/>
                </a:solidFill>
                <a:latin typeface="Verdana"/>
                <a:cs typeface="Verdana"/>
              </a:rPr>
              <a:t>“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主动到位</a:t>
            </a:r>
            <a:r>
              <a:rPr sz="2000" b="1" i="1">
                <a:solidFill>
                  <a:srgbClr val="FFFFFF"/>
                </a:solidFill>
                <a:latin typeface="Verdana"/>
                <a:cs typeface="Verdana"/>
              </a:rPr>
              <a:t>”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的重要性，每一件事情都主动做到位了，机会自然就会出</a:t>
            </a:r>
            <a:r>
              <a:rPr sz="2000" b="1" spc="5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                       </a:t>
            </a:r>
            <a:r>
              <a:rPr sz="2000" b="1" spc="-25">
                <a:solidFill>
                  <a:srgbClr val="FFFFFF"/>
                </a:solidFill>
                <a:latin typeface="Microsoft JhengHei"/>
                <a:cs typeface="Microsoft JhengHei"/>
              </a:rPr>
              <a:t>现。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fld id="{81D60167-4931-47E6-BA6A-407CBD079E47}" type="slidenum">
              <a:rPr spc="-25"/>
              <a:t>31</a:t>
            </a:fld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835067"/>
            <a:ext cx="8115300" cy="429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130">
                <a:solidFill>
                  <a:srgbClr val="33CC33"/>
                </a:solidFill>
                <a:latin typeface="Microsoft JhengHei"/>
                <a:cs typeface="Microsoft JhengHei"/>
              </a:rPr>
              <a:t>----</a:t>
            </a:r>
            <a:r>
              <a:rPr sz="2000" b="1">
                <a:solidFill>
                  <a:srgbClr val="33CC33"/>
                </a:solidFill>
                <a:latin typeface="Microsoft JhengHei"/>
                <a:cs typeface="Microsoft JhengHei"/>
              </a:rPr>
              <a:t>  主动以“到位”的最高标准要求自己  </a:t>
            </a:r>
            <a:r>
              <a:rPr sz="2000" b="1" spc="110">
                <a:solidFill>
                  <a:srgbClr val="33CC33"/>
                </a:solidFill>
                <a:latin typeface="Microsoft JhengHei"/>
                <a:cs typeface="Microsoft JhengHei"/>
              </a:rPr>
              <a:t>……………………（108）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5"/>
              </a:spcBef>
              <a:buClr>
                <a:srgbClr val="FFFFCC"/>
              </a:buClr>
              <a:buFont typeface="Wingdings"/>
              <a:buChar char=""/>
            </a:pPr>
            <a:endParaRPr sz="1400">
              <a:latin typeface="Microsoft JhengHei"/>
              <a:cs typeface="Microsoft JhengHei"/>
            </a:endParaRPr>
          </a:p>
          <a:p>
            <a:pPr marL="12700" marR="132715" indent="342265">
              <a:lnSpc>
                <a:spcPct val="11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每个岗位对于到位都有着不同的标准，大多数人都觉得能达到这个标准的及格线就可以了。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FFCC"/>
              </a:buClr>
              <a:buFont typeface="Wingdings"/>
              <a:buChar char=""/>
            </a:pPr>
            <a:endParaRPr sz="1700">
              <a:latin typeface="Microsoft JhengHei"/>
              <a:cs typeface="Microsoft JhengHei"/>
            </a:endParaRPr>
          </a:p>
          <a:p>
            <a:pPr marL="354965" marR="132715" indent="-342265">
              <a:lnSpc>
                <a:spcPts val="216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有着“我要到位”心态的人，不要别人指出来，而是主动以标准的最</a:t>
            </a:r>
            <a:r>
              <a:rPr sz="2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高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209"/>
              </a:spcBef>
            </a:pPr>
            <a:r>
              <a:rPr sz="2000" b="1" spc="-10">
                <a:solidFill>
                  <a:srgbClr val="FFFFFF"/>
                </a:solidFill>
                <a:latin typeface="Microsoft JhengHei"/>
                <a:cs typeface="Microsoft JhengHei"/>
              </a:rPr>
              <a:t>水准来要求自己。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1400">
              <a:latin typeface="Microsoft JhengHei"/>
              <a:cs typeface="Microsoft JhengHei"/>
            </a:endParaRPr>
          </a:p>
          <a:p>
            <a:pPr marL="12700" marR="132715" indent="342265">
              <a:lnSpc>
                <a:spcPct val="110000"/>
              </a:lnSpc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别忘了这句话：求上得中，求中得下，求下而得下下。用最高标准要</a:t>
            </a:r>
            <a:r>
              <a:rPr sz="2000" b="1" spc="5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                       </a:t>
            </a:r>
            <a:r>
              <a:rPr sz="2000" b="1" spc="-15">
                <a:solidFill>
                  <a:srgbClr val="FFFFFF"/>
                </a:solidFill>
                <a:latin typeface="Microsoft JhengHei"/>
                <a:cs typeface="Microsoft JhengHei"/>
              </a:rPr>
              <a:t>求自己。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FFCC"/>
              </a:buClr>
              <a:buFont typeface="Wingdings"/>
              <a:buChar char=""/>
            </a:pPr>
            <a:endParaRPr sz="15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FF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只要我们用到位的最高标准，来主动要求自己，那么任何工作都能做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6132745"/>
            <a:ext cx="1041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15">
                <a:solidFill>
                  <a:srgbClr val="FFFFFF"/>
                </a:solidFill>
                <a:latin typeface="Microsoft JhengHei"/>
                <a:cs typeface="Microsoft JhengHei"/>
              </a:rPr>
              <a:t>到最好。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420734" y="6275729"/>
            <a:ext cx="18669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25">
                <a:solidFill>
                  <a:srgbClr val="FFFFFF"/>
                </a:solidFill>
                <a:latin typeface="Verdana"/>
                <a:cs typeface="Verdana"/>
              </a:rPr>
              <a:t>32</a:t>
            </a:r>
            <a:endParaRPr sz="1000">
              <a:latin typeface="Verdana"/>
              <a:cs typeface="Verdana"/>
            </a:endParaRP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https://d.book118.com/928112021123006024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191</Paragraphs>
  <Slides>33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baseType="lpstr" size="40">
      <vt:lpstr>Arial</vt:lpstr>
      <vt:lpstr>Calibri</vt:lpstr>
      <vt:lpstr>宋体</vt:lpstr>
      <vt:lpstr>Microsoft JhengHei</vt:lpstr>
      <vt:lpstr>Verdana</vt:lpstr>
      <vt:lpstr>Wingdings</vt:lpstr>
      <vt:lpstr>Office Theme</vt:lpstr>
      <vt:lpstr>《工作重在到位》讲义</vt:lpstr>
      <vt:lpstr>第一单元	到位不到位，相差一百倍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第二单元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第三单元	确保工作到位的5大心态</vt:lpstr>
      <vt:lpstr>PowerPoint Presentation</vt:lpstr>
      <vt:lpstr>PowerPoint Presentation</vt:lpstr>
      <vt:lpstr>PowerPoint Presentation</vt:lpstr>
      <vt:lpstr>“努力”不够，“得力”才行	…………………（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2024-09-01T03:53:25.796</cp:lastPrinted>
  <dcterms:created xsi:type="dcterms:W3CDTF">2024-08-31T19:53:25Z</dcterms:created>
  <dcterms:modified xsi:type="dcterms:W3CDTF">2024-08-31T19:53:27Z</dcterms:modified>
</cp:coreProperties>
</file>