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0"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tags" Target="tags/tag100.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6.xml" /><Relationship Id="rId2" Type="http://schemas.openxmlformats.org/officeDocument/2006/relationships/tags" Target="../tags/tag7.xml" /><Relationship Id="rId3" Type="http://schemas.openxmlformats.org/officeDocument/2006/relationships/tags" Target="../tags/tag8.xml" /><Relationship Id="rId4" Type="http://schemas.openxmlformats.org/officeDocument/2006/relationships/tags" Target="../tags/tag9.xml" /><Relationship Id="rId5" Type="http://schemas.openxmlformats.org/officeDocument/2006/relationships/tags" Target="../tags/tag10.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11.xml" /><Relationship Id="rId2" Type="http://schemas.openxmlformats.org/officeDocument/2006/relationships/tags" Target="../tags/tag12.xml" /><Relationship Id="rId3" Type="http://schemas.openxmlformats.org/officeDocument/2006/relationships/tags" Target="../tags/tag13.xml" /><Relationship Id="rId4" Type="http://schemas.openxmlformats.org/officeDocument/2006/relationships/tags" Target="../tags/tag14.xml" /><Relationship Id="rId5" Type="http://schemas.openxmlformats.org/officeDocument/2006/relationships/tags" Target="../tags/tag15.xml" /><Relationship Id="rId6"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16.xml" /><Relationship Id="rId2" Type="http://schemas.openxmlformats.org/officeDocument/2006/relationships/tags" Target="../tags/tag17.xml" /><Relationship Id="rId3" Type="http://schemas.openxmlformats.org/officeDocument/2006/relationships/tags" Target="../tags/tag18.xml" /><Relationship Id="rId4" Type="http://schemas.openxmlformats.org/officeDocument/2006/relationships/tags" Target="../tags/tag19.xml" /><Relationship Id="rId5" Type="http://schemas.openxmlformats.org/officeDocument/2006/relationships/tags" Target="../tags/tag20.xml" /><Relationship Id="rId6" Type="http://schemas.openxmlformats.org/officeDocument/2006/relationships/tags" Target="../tags/tag21.xml" /><Relationship Id="rId7"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22.xml"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tags" Target="../tags/tag28.xml" /><Relationship Id="rId8" Type="http://schemas.openxmlformats.org/officeDocument/2006/relationships/tags" Target="../tags/tag29.xml" /><Relationship Id="rId9"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30.xml" /><Relationship Id="rId2" Type="http://schemas.openxmlformats.org/officeDocument/2006/relationships/tags" Target="../tags/tag31.xml" /><Relationship Id="rId3" Type="http://schemas.openxmlformats.org/officeDocument/2006/relationships/tags" Target="../tags/tag32.xml" /><Relationship Id="rId4" Type="http://schemas.openxmlformats.org/officeDocument/2006/relationships/tags" Target="../tags/tag33.xml" /><Relationship Id="rId5"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34.xml" /><Relationship Id="rId2" Type="http://schemas.openxmlformats.org/officeDocument/2006/relationships/tags" Target="../tags/tag35.xml" /><Relationship Id="rId3" Type="http://schemas.openxmlformats.org/officeDocument/2006/relationships/tags" Target="../tags/tag36.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37.xml" /><Relationship Id="rId2" Type="http://schemas.openxmlformats.org/officeDocument/2006/relationships/tags" Target="../tags/tag38.xml" /><Relationship Id="rId3" Type="http://schemas.openxmlformats.org/officeDocument/2006/relationships/tags" Target="../tags/tag39.xml" /><Relationship Id="rId4" Type="http://schemas.openxmlformats.org/officeDocument/2006/relationships/tags" Target="../tags/tag40.xml" /><Relationship Id="rId5" Type="http://schemas.openxmlformats.org/officeDocument/2006/relationships/tags" Target="../tags/tag41.xml" /><Relationship Id="rId6" Type="http://schemas.openxmlformats.org/officeDocument/2006/relationships/tags" Target="../tags/tag42.xml" /><Relationship Id="rId7"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43.xml" /><Relationship Id="rId2" Type="http://schemas.openxmlformats.org/officeDocument/2006/relationships/tags" Target="../tags/tag44.xml" /><Relationship Id="rId3" Type="http://schemas.openxmlformats.org/officeDocument/2006/relationships/tags" Target="../tags/tag45.xml" /><Relationship Id="rId4" Type="http://schemas.openxmlformats.org/officeDocument/2006/relationships/tags" Target="../tags/tag46.xml" /><Relationship Id="rId5" Type="http://schemas.openxmlformats.org/officeDocument/2006/relationships/tags" Target="../tags/tag47.xml" /><Relationship Id="rId6"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48.xml" /><Relationship Id="rId2" Type="http://schemas.openxmlformats.org/officeDocument/2006/relationships/tags" Target="../tags/tag49.xml" /><Relationship Id="rId3" Type="http://schemas.openxmlformats.org/officeDocument/2006/relationships/tags" Target="../tags/tag50.xml" /><Relationship Id="rId4" Type="http://schemas.openxmlformats.org/officeDocument/2006/relationships/tags" Target="../tags/tag51.xml" /><Relationship Id="rId5"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52.xml"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tags" Target="../tags/tag56.xml" /><Relationship Id="rId6"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70DC181-72A9-4FEE-AFEE-9773BA1B2E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E6E72B-3705-476C-B0C6-6420934CB3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1877962-5FA1-4393-8F2B-6073F7B735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915B2F6-AFC8-432C-92DF-C473E33C91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E53F7A1-FC89-4BA3-A5E0-66DBA49E0FC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B0A97C5-049C-429D-BDD4-AB90D0B4A21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3FA44E8-E407-4A36-BD6D-805A82E96A4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ECA4B78-603F-42AE-9EEB-4F05DD4215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9C47AD7-EAC9-43DD-A9BA-319559AFA3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91654E-5CA6-47E5-A7CD-C736EA17E2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C748BC-E93E-461D-B0EF-EA68E81C2F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1" name=""/>
        <p:cNvGrpSpPr/>
        <p:nvPr/>
      </p:nvGrpSpPr>
      <p:grpSpPr>
        <a:xfrm>
          <a:off x="0" y="0"/>
          <a:ext cx="0" cy="0"/>
        </a:xfrm>
      </p:grpSpPr>
      <p:sp>
        <p:nvSpPr>
          <p:cNvPr id="2" name="标题 1"/>
          <p:cNvSpPr>
            <a:spLocks noGrp="1"/>
          </p:cNvSpPr>
          <p:nvPr>
            <p:ph type="ctrTitle"/>
            <p:custDataLst>
              <p:tags r:id="rId1"/>
            </p:custDataLst>
          </p:nvPr>
        </p:nvSpPr>
        <p:spPr>
          <a:xfrm>
            <a:off x="1198800" y="914400"/>
            <a:ext cx="9799200" cy="2570400"/>
          </a:xfrm>
        </p:spPr>
        <p:txBody>
          <a:bodyPr lIns="90000" tIns="46800" rIns="90000" bIns="46800" anchor="b" anchorCtr="0">
            <a:normAutofit/>
          </a:bodyPr>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p:custDataLst>
              <p:tags r:id="rId2"/>
            </p:custDataLst>
          </p:nvPr>
        </p:nvSpPr>
        <p:spPr>
          <a:xfrm>
            <a:off x="1198800" y="3560400"/>
            <a:ext cx="9799200" cy="1472400"/>
          </a:xfrm>
        </p:spPr>
        <p:txBody>
          <a:bodyPr lIns="90000" tIns="46800" rIns="90000" bIns="46800">
            <a:normAutofit/>
          </a:bodyPr>
          <a:lstStyle>
            <a:lvl1pPr marL="0" indent="0" algn="ctr">
              <a:lnSpc>
                <a:spcPct val="110000"/>
              </a:lnSpc>
              <a:buNone/>
              <a:defRPr sz="2400" spc="200">
                <a:uFillTx/>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6" name="日期占位符 15"/>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4"/>
            </p:custDataLst>
          </p:nvPr>
        </p:nvSpPr>
        <p:spPr/>
        <p:txBody>
          <a:bodyPr/>
          <a:lstStyle/>
          <a:p>
            <a:endParaRPr lang="zh-CN" altLang="en-US"/>
          </a:p>
        </p:txBody>
      </p:sp>
      <p:sp>
        <p:nvSpPr>
          <p:cNvPr id="18" name="灯片编号占位符 17"/>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idx="1"/>
            <p:custDataLst>
              <p:tags r:id="rId2"/>
            </p:custDataLst>
          </p:nvPr>
        </p:nvSpPr>
        <p:spPr>
          <a:xfrm>
            <a:off x="608400" y="1490400"/>
            <a:ext cx="10969200" cy="47592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1" name=""/>
        <p:cNvGrpSpPr/>
        <p:nvPr/>
      </p:nvGrpSpPr>
      <p:grpSpPr>
        <a:xfrm>
          <a:off x="0" y="0"/>
          <a:ext cx="0" cy="0"/>
        </a:xfrm>
      </p:grpSpPr>
      <p:sp>
        <p:nvSpPr>
          <p:cNvPr id="2" name="标题 1"/>
          <p:cNvSpPr>
            <a:spLocks noGrp="1"/>
          </p:cNvSpPr>
          <p:nvPr>
            <p:ph type="title" hasCustomPrompt="1"/>
            <p:custDataLst>
              <p:tags r:id="rId1"/>
            </p:custDataLst>
          </p:nvPr>
        </p:nvSpPr>
        <p:spPr>
          <a:xfrm>
            <a:off x="1990800" y="3848400"/>
            <a:ext cx="7768800" cy="766800"/>
          </a:xfrm>
        </p:spPr>
        <p:txBody>
          <a:bodyPr lIns="90000" tIns="46800" rIns="90000" bIns="46800" anchor="b" anchorCtr="0">
            <a:normAutofit/>
          </a:bodyPr>
          <a:lstStyle>
            <a:lvl1pPr>
              <a:defRPr sz="4400"/>
            </a:lvl1pPr>
          </a:lstStyle>
          <a:p>
            <a:r>
              <a:rPr lang="zh-CN" altLang="en-US"/>
              <a:t>单击此处编辑标题</a:t>
            </a:r>
            <a:endParaRPr lang="zh-CN" altLang="en-US"/>
          </a:p>
        </p:txBody>
      </p:sp>
      <p:sp>
        <p:nvSpPr>
          <p:cNvPr id="3" name="文本占位符 2"/>
          <p:cNvSpPr>
            <a:spLocks noGrp="1"/>
          </p:cNvSpPr>
          <p:nvPr>
            <p:ph type="body" idx="1" hasCustomPrompt="1"/>
            <p:custDataLst>
              <p:tags r:id="rId2"/>
            </p:custDataLst>
          </p:nvPr>
        </p:nvSpPr>
        <p:spPr>
          <a:xfrm>
            <a:off x="1990800" y="4615200"/>
            <a:ext cx="7768800" cy="867600"/>
          </a:xfrm>
        </p:spPr>
        <p:txBody>
          <a:bodyPr lIns="90000" tIns="46800" rIns="90000" bIns="46800">
            <a:normAutofit/>
          </a:bodyPr>
          <a:lstStyle>
            <a:lvl1pPr marL="0" indent="0">
              <a:buNone/>
              <a:defRPr sz="1800">
                <a:solidFill>
                  <a:schemeClr val="tx1">
                    <a:lumMod val="65000"/>
                    <a:lumOff val="3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单击此处编辑文本</a:t>
            </a:r>
            <a:endParaRPr lang="zh-CN" altLang="en-US"/>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两栏内容">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sz="half" idx="1"/>
            <p:custDataLst>
              <p:tags r:id="rId2"/>
            </p:custDataLst>
          </p:nvPr>
        </p:nvSpPr>
        <p:spPr>
          <a:xfrm>
            <a:off x="608400" y="1501200"/>
            <a:ext cx="5176800" cy="47484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custDataLst>
              <p:tags r:id="rId3"/>
            </p:custDataLst>
          </p:nvPr>
        </p:nvSpPr>
        <p:spPr>
          <a:xfrm>
            <a:off x="6411600" y="1501200"/>
            <a:ext cx="5176800" cy="4748400"/>
          </a:xfrm>
        </p:spPr>
        <p:txBody>
          <a:bodyPr lIns="90000" tIns="46800" rIns="90000" bIns="4680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比较">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文本占位符 2"/>
          <p:cNvSpPr>
            <a:spLocks noGrp="1"/>
          </p:cNvSpPr>
          <p:nvPr>
            <p:ph type="body" idx="1" hasCustomPrompt="1"/>
            <p:custDataLst>
              <p:tags r:id="rId2"/>
            </p:custDataLst>
          </p:nvPr>
        </p:nvSpPr>
        <p:spPr>
          <a:xfrm>
            <a:off x="608400" y="1429200"/>
            <a:ext cx="5342400" cy="381600"/>
          </a:xfrm>
        </p:spPr>
        <p:txBody>
          <a:bodyPr lIns="101600" tIns="38100" rIns="76200" bIns="3810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3"/>
            </p:custDataLst>
          </p:nvPr>
        </p:nvSpPr>
        <p:spPr>
          <a:xfrm>
            <a:off x="60840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hasCustomPrompt="1"/>
            <p:custDataLst>
              <p:tags r:id="rId4"/>
            </p:custDataLst>
          </p:nvPr>
        </p:nvSpPr>
        <p:spPr>
          <a:xfrm>
            <a:off x="6235750" y="1421729"/>
            <a:ext cx="5342400" cy="381600"/>
          </a:xfrm>
        </p:spPr>
        <p:txBody>
          <a:bodyPr vert="horz" lIns="101600" tIns="38100" rIns="76200" bIns="38100" rtlCol="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单击此处编辑文本</a:t>
            </a:r>
            <a:endParaRPr lang="zh-CN" altLang="en-US" smtClean="0"/>
          </a:p>
        </p:txBody>
      </p:sp>
      <p:sp>
        <p:nvSpPr>
          <p:cNvPr id="6" name="内容占位符 5"/>
          <p:cNvSpPr>
            <a:spLocks noGrp="1"/>
          </p:cNvSpPr>
          <p:nvPr>
            <p:ph sz="quarter" idx="4"/>
            <p:custDataLst>
              <p:tags r:id="rId5"/>
            </p:custDataLst>
          </p:nvPr>
        </p:nvSpPr>
        <p:spPr>
          <a:xfrm>
            <a:off x="623575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7"/>
            </p:custDataLst>
          </p:nvPr>
        </p:nvSpPr>
        <p:spPr/>
        <p:txBody>
          <a:bodyPr/>
          <a:lstStyle/>
          <a:p>
            <a:endParaRPr lang="zh-CN" altLang="en-US"/>
          </a:p>
        </p:txBody>
      </p:sp>
      <p:sp>
        <p:nvSpPr>
          <p:cNvPr id="9" name="灯片编号占位符 8"/>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图片与标题">
    <p:spTree>
      <p:nvGrpSpPr>
        <p:cNvPr id="1" name=""/>
        <p:cNvGrpSpPr/>
        <p:nvPr/>
      </p:nvGrpSpPr>
      <p:grpSpPr>
        <a:xfrm>
          <a:off x="0" y="0"/>
          <a:ext cx="0" cy="0"/>
        </a:xfrm>
      </p:grpSpPr>
      <p:sp>
        <p:nvSpPr>
          <p:cNvPr id="3" name="图片占位符 2"/>
          <p:cNvSpPr>
            <a:spLocks noGrp="1"/>
          </p:cNvSpPr>
          <p:nvPr>
            <p:ph type="pic" idx="1"/>
            <p:custDataLst>
              <p:tags r:id="rId1"/>
            </p:custDataLst>
          </p:nvPr>
        </p:nvSpPr>
        <p:spPr>
          <a:xfrm>
            <a:off x="608330" y="1555115"/>
            <a:ext cx="5233035" cy="4608195"/>
          </a:xfrm>
        </p:spPr>
        <p:txBody>
          <a:bodyPr vert="horz" lIns="90000" tIns="46800" rIns="90000" bIns="46800" rtlCol="0">
            <a:normAutofit/>
          </a:bodyPr>
          <a:lstStyle>
            <a:lvl1pPr>
              <a:buNone/>
              <a:defRPr sz="1600"/>
            </a:lvl1pPr>
          </a:lstStyle>
          <a:p>
            <a:pPr lvl="0"/>
            <a:endParaRPr lang="zh-CN" altLang="en-US"/>
          </a:p>
        </p:txBody>
      </p:sp>
      <p:sp>
        <p:nvSpPr>
          <p:cNvPr id="4" name="文本占位符 3"/>
          <p:cNvSpPr>
            <a:spLocks noGrp="1"/>
          </p:cNvSpPr>
          <p:nvPr>
            <p:ph type="body" sz="half" idx="2"/>
            <p:custDataLst>
              <p:tags r:id="rId2"/>
            </p:custDataLst>
          </p:nvPr>
        </p:nvSpPr>
        <p:spPr>
          <a:xfrm>
            <a:off x="6350400" y="1555200"/>
            <a:ext cx="5227200" cy="4608000"/>
          </a:xfrm>
        </p:spPr>
        <p:txBody>
          <a:bodyPr vert="horz" lIns="90000" tIns="46800" rIns="90000" bIns="46800" rtlCol="0">
            <a:normAutofit/>
          </a:bodyPr>
          <a:lstStyle>
            <a:lvl1pPr>
              <a:buNone/>
              <a:defRPr sz="1600"/>
            </a:lvl1pPr>
          </a:lstStyle>
          <a:p>
            <a:pPr lvl="0"/>
            <a:r>
              <a:rPr lang="zh-CN" altLang="en-US" smtClean="0"/>
              <a:t>单击此处编辑母版文本样式</a:t>
            </a:r>
            <a:endParaRPr lang="zh-CN" altLang="en-US"/>
          </a:p>
        </p:txBody>
      </p:sp>
      <p:sp>
        <p:nvSpPr>
          <p:cNvPr id="5" name="日期占位符 4"/>
          <p:cNvSpPr>
            <a:spLocks noGrp="1"/>
          </p:cNvSpPr>
          <p:nvPr>
            <p:ph type="dt" sz="half" idx="10"/>
            <p:custDataLst>
              <p:tags r:id="rId3"/>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4"/>
            </p:custDataLst>
          </p:nvPr>
        </p:nvSpPr>
        <p:spPr/>
        <p:txBody>
          <a:bodyPr/>
          <a:lstStyle/>
          <a:p>
            <a:endParaRPr lang="zh-CN" altLang="en-US"/>
          </a:p>
        </p:txBody>
      </p:sp>
      <p:sp>
        <p:nvSpPr>
          <p:cNvPr id="7" name="灯片编号占位符 6"/>
          <p:cNvSpPr>
            <a:spLocks noGrp="1"/>
          </p:cNvSpPr>
          <p:nvPr>
            <p:ph type="sldNum" sz="quarter" idx="12"/>
            <p:custDataLst>
              <p:tags r:id="rId5"/>
            </p:custDataLst>
          </p:nvPr>
        </p:nvSpPr>
        <p:spPr/>
        <p:txBody>
          <a:bodyPr/>
          <a:lstStyle/>
          <a:p>
            <a:fld id="{FABC47A4-756D-490B-A52F-7D9E2C9FC05F}" type="slidenum">
              <a:rPr lang="zh-CN" altLang="en-US" smtClean="0"/>
              <a:t/>
            </a:fld>
            <a:endParaRPr lang="zh-CN" altLang="en-US"/>
          </a:p>
        </p:txBody>
      </p:sp>
      <p:sp>
        <p:nvSpPr>
          <p:cNvPr id="9" name="标题 8"/>
          <p:cNvSpPr>
            <a:spLocks noGrp="1"/>
          </p:cNvSpPr>
          <p:nvPr>
            <p:ph type="title"/>
            <p:custDataLst>
              <p:tags r:id="rId6"/>
            </p:custDataLst>
          </p:nvPr>
        </p:nvSpPr>
        <p:spPr/>
        <p:txBody>
          <a:bodyPr/>
          <a:lstStyle/>
          <a:p>
            <a:r>
              <a:rPr lang="zh-CN" altLang="en-US"/>
              <a:t>单击此处编辑母版标题样式</a:t>
            </a:r>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vertTitleAndTx" preserve="1">
  <p:cSld name="竖排标题与文本">
    <p:spTree>
      <p:nvGrpSpPr>
        <p:cNvPr id="1" name=""/>
        <p:cNvGrpSpPr/>
        <p:nvPr/>
      </p:nvGrpSpPr>
      <p:grpSpPr>
        <a:xfrm>
          <a:off x="0" y="0"/>
          <a:ext cx="0" cy="0"/>
        </a:xfrm>
      </p:grpSpPr>
      <p:sp>
        <p:nvSpPr>
          <p:cNvPr id="2" name="竖排标题 1"/>
          <p:cNvSpPr>
            <a:spLocks noGrp="1"/>
          </p:cNvSpPr>
          <p:nvPr>
            <p:ph type="title" orient="vert" hasCustomPrompt="1"/>
            <p:custDataLst>
              <p:tags r:id="rId1"/>
            </p:custDataLst>
          </p:nvPr>
        </p:nvSpPr>
        <p:spPr>
          <a:xfrm>
            <a:off x="10234800" y="914400"/>
            <a:ext cx="1044000" cy="5029200"/>
          </a:xfrm>
        </p:spPr>
        <p:txBody>
          <a:bodyPr vert="eaVert" lIns="90000" tIns="46800" rIns="90000" bIns="46800" rtlCol="0" anchor="ctr" anchorCtr="0">
            <a:normAutofit/>
          </a:bodyPr>
          <a:lstStyle>
            <a:lvl1pPr>
              <a:buNone/>
              <a:defRPr sz="2800"/>
            </a:lvl1pPr>
          </a:lstStyle>
          <a:p>
            <a:pPr lvl="0"/>
            <a:r>
              <a:rPr lang="zh-CN" altLang="en-US" smtClean="0"/>
              <a:t>单击此处编辑标题</a:t>
            </a:r>
            <a:endParaRPr lang="zh-CN" altLang="en-US"/>
          </a:p>
        </p:txBody>
      </p:sp>
      <p:sp>
        <p:nvSpPr>
          <p:cNvPr id="3" name="竖排文字占位符 2"/>
          <p:cNvSpPr>
            <a:spLocks noGrp="1"/>
          </p:cNvSpPr>
          <p:nvPr>
            <p:ph type="body" orient="vert" idx="1"/>
            <p:custDataLst>
              <p:tags r:id="rId2"/>
            </p:custDataLst>
          </p:nvPr>
        </p:nvSpPr>
        <p:spPr>
          <a:xfrm>
            <a:off x="914400" y="914400"/>
            <a:ext cx="9169200" cy="5029200"/>
          </a:xfrm>
        </p:spPr>
        <p:txBody>
          <a:bodyPr vert="eaVert" lIns="46800" tIns="46800" rIns="46800" bIns="46800"/>
          <a:lstStyle>
            <a:lvl1pPr marL="228600" indent="-228600">
              <a:spcAft>
                <a:spcPts val="1000"/>
              </a:spcAft>
              <a:defRPr spc="300"/>
            </a:lvl1pPr>
            <a:lvl2pPr marL="685800" indent="-228600">
              <a:defRPr spc="300"/>
            </a:lvl2pPr>
            <a:lvl3pPr marL="1143000" indent="-228600">
              <a:defRPr spc="300"/>
            </a:lvl3pPr>
            <a:lvl4pPr marL="1600200" indent="-228600">
              <a:defRPr spc="300"/>
            </a:lvl4pPr>
            <a:lvl5pPr marL="2057400" indent="-228600">
              <a:defRPr spc="300"/>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内容">
    <p:spTree>
      <p:nvGrpSpPr>
        <p:cNvPr id="1" name=""/>
        <p:cNvGrpSpPr/>
        <p:nvPr/>
      </p:nvGrpSpPr>
      <p:grpSpPr>
        <a:xfrm>
          <a:off x="0" y="0"/>
          <a: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4"/>
            </p:custDataLst>
          </p:nvPr>
        </p:nvSpPr>
        <p:spPr>
          <a:xfrm>
            <a:off x="608400" y="774000"/>
            <a:ext cx="10972800" cy="5482800"/>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1" name=""/>
        <p:cNvGrpSpPr/>
        <p:nvPr/>
      </p:nvGrpSpPr>
      <p:grpSpPr>
        <a:xfrm>
          <a:off x="0" y="0"/>
          <a: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
        <p:nvSpPr>
          <p:cNvPr id="2" name="标题 1"/>
          <p:cNvSpPr>
            <a:spLocks noGrp="1"/>
          </p:cNvSpPr>
          <p:nvPr>
            <p:ph type="title" hasCustomPrompt="1"/>
            <p:custDataLst>
              <p:tags r:id="rId4"/>
            </p:custDataLst>
          </p:nvPr>
        </p:nvSpPr>
        <p:spPr>
          <a:xfrm>
            <a:off x="1198800" y="2484000"/>
            <a:ext cx="9799200" cy="1018800"/>
          </a:xfrm>
        </p:spPr>
        <p:txBody>
          <a:bodyPr vert="horz" lIns="90000" tIns="46800" rIns="90000" bIns="46800" rtlCol="0" anchor="t" anchorCtr="0">
            <a:normAutofit/>
          </a:bodyPr>
          <a:lstStyle>
            <a:lvl1pPr algn="ctr">
              <a:defRPr sz="6000"/>
            </a:lvl1pPr>
          </a:lstStyle>
          <a:p>
            <a:pPr lvl="0"/>
            <a:r>
              <a:rPr lang="zh-CN" altLang="en-US" smtClean="0"/>
              <a:t>单击此处编辑标题</a:t>
            </a:r>
            <a:endParaRPr lang="zh-CN" altLang="en-US"/>
          </a:p>
        </p:txBody>
      </p:sp>
      <p:sp>
        <p:nvSpPr>
          <p:cNvPr id="7" name="文本占位符 6"/>
          <p:cNvSpPr>
            <a:spLocks noGrp="1"/>
          </p:cNvSpPr>
          <p:nvPr>
            <p:ph type="body" sz="quarter" idx="13"/>
            <p:custDataLst>
              <p:tags r:id="rId5"/>
            </p:custDataLst>
          </p:nvPr>
        </p:nvSpPr>
        <p:spPr>
          <a:xfrm>
            <a:off x="1198800" y="3560400"/>
            <a:ext cx="9799200" cy="471600"/>
          </a:xfrm>
        </p:spPr>
        <p:txBody>
          <a:bodyPr lIns="90000" tIns="46800" rIns="90000" bIns="46800">
            <a:normAutofit/>
          </a:bodyPr>
          <a:lstStyle>
            <a:lvl1pPr algn="ctr">
              <a:lnSpc>
                <a:spcPct val="110000"/>
              </a:lnSpc>
              <a:buNone/>
              <a:defRPr sz="2400" spc="200"/>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57.xml" /><Relationship Id="rId13" Type="http://schemas.openxmlformats.org/officeDocument/2006/relationships/tags" Target="../tags/tag58.xml" /><Relationship Id="rId14" Type="http://schemas.openxmlformats.org/officeDocument/2006/relationships/tags" Target="../tags/tag59.xml" /><Relationship Id="rId15" Type="http://schemas.openxmlformats.org/officeDocument/2006/relationships/tags" Target="../tags/tag60.xml" /><Relationship Id="rId16" Type="http://schemas.openxmlformats.org/officeDocument/2006/relationships/tags" Target="../tags/tag61.xml" /><Relationship Id="rId17" Type="http://schemas.openxmlformats.org/officeDocument/2006/relationships/image" Target="../media/image1.jpeg" /><Relationship Id="rId18" Type="http://schemas.openxmlformats.org/officeDocument/2006/relationships/tags" Target="../tags/tag62.xml" /><Relationship Id="rId19"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17"/>
          <a:stretch>
            <a:fillRect/>
          </a:stretch>
        </a:blipFill>
        <a:effectLst/>
      </p:bgPr>
    </p:bg>
    <p:spTree>
      <p:nvGrpSpPr>
        <p:cNvPr id="1" name=""/>
        <p:cNvGrpSpPr/>
        <p:nvPr/>
      </p:nvGrpSpPr>
      <p:grpSpPr>
        <a:xfrm>
          <a:off x="0" y="0"/>
          <a:ext cx="0" cy="0"/>
        </a:xfrm>
      </p:grpSpPr>
      <p:sp>
        <p:nvSpPr>
          <p:cNvPr id="2" name="标题占位符 1"/>
          <p:cNvSpPr>
            <a:spLocks noGrp="1"/>
          </p:cNvSpPr>
          <p:nvPr>
            <p:ph type="title"/>
            <p:custDataLst>
              <p:tags r:id="rId12"/>
            </p:custDataLst>
          </p:nvPr>
        </p:nvSpPr>
        <p:spPr>
          <a:xfrm>
            <a:off x="608400" y="608400"/>
            <a:ext cx="10969200" cy="705600"/>
          </a:xfrm>
          <a:prstGeom prst="rect">
            <a:avLst/>
          </a:prstGeom>
        </p:spPr>
        <p:txBody>
          <a:bodyPr vert="horz" lIns="90170" tIns="46990" rIns="90170" bIns="46990" rtlCol="0" anchor="ctr"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13"/>
            </p:custDataLst>
          </p:nvPr>
        </p:nvSpPr>
        <p:spPr>
          <a:xfrm>
            <a:off x="608400" y="1490400"/>
            <a:ext cx="10969200" cy="4759200"/>
          </a:xfrm>
          <a:prstGeom prst="rect">
            <a:avLst/>
          </a:prstGeom>
        </p:spPr>
        <p:txBody>
          <a:bodyPr vert="horz" lIns="90000" tIns="46800" rIns="90000" bIns="4680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14"/>
            </p:custDataLst>
          </p:nvPr>
        </p:nvSpPr>
        <p:spPr>
          <a:xfrm>
            <a:off x="612000" y="6314400"/>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15"/>
            </p:custDataLst>
          </p:nvPr>
        </p:nvSpPr>
        <p:spPr>
          <a:xfrm>
            <a:off x="4116000" y="6314400"/>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16"/>
            </p:custDataLst>
          </p:nvPr>
        </p:nvSpPr>
        <p:spPr>
          <a:xfrm>
            <a:off x="8877600" y="6314400"/>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Tree>
    <p:custDataLst>
      <p:tags r:id="rId18"/>
    </p:custDataLst>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mj-lt"/>
          <a:ea typeface="+mj-ea"/>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800" u="none" strike="noStrike" kern="1200" cap="none" spc="150" normalizeH="0" baseline="0">
          <a:solidFill>
            <a:schemeClr val="tx1">
              <a:lumMod val="65000"/>
              <a:lumOff val="35000"/>
            </a:schemeClr>
          </a:solidFill>
          <a:uFillTx/>
          <a:latin typeface="+mn-lt"/>
          <a:ea typeface="+mn-ea"/>
          <a:cs typeface="+mn-cs"/>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sz="1600" u="none" strike="noStrike" kern="1200" cap="none" spc="150" normalizeH="0" baseline="0">
          <a:solidFill>
            <a:schemeClr val="tx1">
              <a:lumMod val="65000"/>
              <a:lumOff val="35000"/>
            </a:schemeClr>
          </a:solidFill>
          <a:uFillTx/>
          <a:latin typeface="+mn-lt"/>
          <a:ea typeface="+mn-ea"/>
          <a:cs typeface="+mn-cs"/>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sz="1600" u="none" strike="noStrike" kern="1200" cap="none" spc="150" normalizeH="0" baseline="0">
          <a:solidFill>
            <a:schemeClr val="tx1">
              <a:lumMod val="65000"/>
              <a:lumOff val="35000"/>
            </a:schemeClr>
          </a:solidFill>
          <a:uFillTx/>
          <a:latin typeface="+mn-lt"/>
          <a:ea typeface="+mn-ea"/>
          <a:cs typeface="+mn-cs"/>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mn-lt"/>
          <a:ea typeface="+mn-ea"/>
          <a:cs typeface="+mn-cs"/>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sz="1400" u="none" strike="noStrike" kern="1200" cap="none" spc="150" normalizeH="0" baseline="0">
          <a:solidFill>
            <a:schemeClr val="tx1">
              <a:lumMod val="65000"/>
              <a:lumOff val="35000"/>
            </a:schemeClr>
          </a:solidFill>
          <a:uFillTx/>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63.xml" /><Relationship Id="rId3" Type="http://schemas.openxmlformats.org/officeDocument/2006/relationships/tags" Target="../tags/tag64.xml" /><Relationship Id="rId4" Type="http://schemas.openxmlformats.org/officeDocument/2006/relationships/tags" Target="../tags/tag65.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image" Target="../media/image2.png" /><Relationship Id="rId6" Type="http://schemas.openxmlformats.org/officeDocument/2006/relationships/tags" Target="../tags/tag6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2.xml" /><Relationship Id="rId3" Type="http://schemas.openxmlformats.org/officeDocument/2006/relationships/tags" Target="../tags/tag69.xml" /><Relationship Id="rId4" Type="http://schemas.openxmlformats.org/officeDocument/2006/relationships/image" Target="../media/image3.png" /><Relationship Id="rId5" Type="http://schemas.openxmlformats.org/officeDocument/2006/relationships/tags" Target="../tags/tag70.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3.xml" /><Relationship Id="rId3" Type="http://schemas.openxmlformats.org/officeDocument/2006/relationships/tags" Target="../tags/tag71.xml" /><Relationship Id="rId4" Type="http://schemas.openxmlformats.org/officeDocument/2006/relationships/tags" Target="../tags/tag72.xml" /><Relationship Id="rId5" Type="http://schemas.openxmlformats.org/officeDocument/2006/relationships/image" Target="../media/image4.png" /><Relationship Id="rId6" Type="http://schemas.openxmlformats.org/officeDocument/2006/relationships/tags" Target="../tags/tag7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4.xml" /><Relationship Id="rId3" Type="http://schemas.openxmlformats.org/officeDocument/2006/relationships/tags" Target="../tags/tag74.xml" /><Relationship Id="rId4" Type="http://schemas.openxmlformats.org/officeDocument/2006/relationships/tags" Target="../tags/tag7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5.xml" /><Relationship Id="rId3" Type="http://schemas.openxmlformats.org/officeDocument/2006/relationships/tags" Target="../tags/tag76.xml" /><Relationship Id="rId4" Type="http://schemas.openxmlformats.org/officeDocument/2006/relationships/tags" Target="../tags/tag77.xml" /><Relationship Id="rId5" Type="http://schemas.openxmlformats.org/officeDocument/2006/relationships/image" Target="../media/image5.png" /><Relationship Id="rId6" Type="http://schemas.openxmlformats.org/officeDocument/2006/relationships/tags" Target="../tags/tag7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6.xml" /><Relationship Id="rId3" Type="http://schemas.openxmlformats.org/officeDocument/2006/relationships/tags" Target="../tags/tag79.xml" /><Relationship Id="rId4" Type="http://schemas.openxmlformats.org/officeDocument/2006/relationships/image" Target="../media/image6.png" /><Relationship Id="rId5" Type="http://schemas.openxmlformats.org/officeDocument/2006/relationships/tags" Target="../tags/tag8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7.xml" /><Relationship Id="rId3" Type="http://schemas.openxmlformats.org/officeDocument/2006/relationships/tags" Target="../tags/tag81.xml" /><Relationship Id="rId4" Type="http://schemas.openxmlformats.org/officeDocument/2006/relationships/tags" Target="../tags/tag82.xml" /><Relationship Id="rId5" Type="http://schemas.openxmlformats.org/officeDocument/2006/relationships/image" Target="../media/image7.png" /><Relationship Id="rId6" Type="http://schemas.openxmlformats.org/officeDocument/2006/relationships/tags" Target="../tags/tag8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8.xml" /><Relationship Id="rId3" Type="http://schemas.openxmlformats.org/officeDocument/2006/relationships/tags" Target="../tags/tag84.xml" /><Relationship Id="rId4" Type="http://schemas.openxmlformats.org/officeDocument/2006/relationships/tags" Target="../tags/tag8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9.xml" /><Relationship Id="rId3" Type="http://schemas.openxmlformats.org/officeDocument/2006/relationships/tags" Target="../tags/tag86.xml" /><Relationship Id="rId4" Type="http://schemas.openxmlformats.org/officeDocument/2006/relationships/tags" Target="../tags/tag87.xml" /><Relationship Id="rId5" Type="http://schemas.openxmlformats.org/officeDocument/2006/relationships/image" Target="../media/image8.png" /><Relationship Id="rId6" Type="http://schemas.openxmlformats.org/officeDocument/2006/relationships/image" Target="../media/image9.png" /><Relationship Id="rId7" Type="http://schemas.openxmlformats.org/officeDocument/2006/relationships/tags" Target="../tags/tag88.xml" /><Relationship Id="rId8" Type="http://schemas.openxmlformats.org/officeDocument/2006/relationships/tags" Target="../tags/tag8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0.xml" /><Relationship Id="rId3" Type="http://schemas.openxmlformats.org/officeDocument/2006/relationships/tags" Target="../tags/tag90.xml" /><Relationship Id="rId4" Type="http://schemas.openxmlformats.org/officeDocument/2006/relationships/image" Target="../media/image10.png" /><Relationship Id="rId5" Type="http://schemas.openxmlformats.org/officeDocument/2006/relationships/tags" Target="../tags/tag91.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1.xml" /><Relationship Id="rId3" Type="http://schemas.openxmlformats.org/officeDocument/2006/relationships/tags" Target="../tags/tag92.xml" /><Relationship Id="rId4" Type="http://schemas.openxmlformats.org/officeDocument/2006/relationships/tags" Target="../tags/tag93.xml" /><Relationship Id="rId5" Type="http://schemas.openxmlformats.org/officeDocument/2006/relationships/image" Target="../media/image11.png" /><Relationship Id="rId6" Type="http://schemas.openxmlformats.org/officeDocument/2006/relationships/tags" Target="../tags/tag9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2.xml" /><Relationship Id="rId3" Type="http://schemas.openxmlformats.org/officeDocument/2006/relationships/tags" Target="../tags/tag95.xml" /><Relationship Id="rId4" Type="http://schemas.openxmlformats.org/officeDocument/2006/relationships/tags" Target="../tags/tag9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3.xml" /><Relationship Id="rId3" Type="http://schemas.openxmlformats.org/officeDocument/2006/relationships/tags" Target="../tags/tag97.xml" /><Relationship Id="rId4" Type="http://schemas.openxmlformats.org/officeDocument/2006/relationships/tags" Target="../tags/tag98.xml" /><Relationship Id="rId5" Type="http://schemas.openxmlformats.org/officeDocument/2006/relationships/image" Target="../media/image12.png" /><Relationship Id="rId6" Type="http://schemas.openxmlformats.org/officeDocument/2006/relationships/tags" Target="../tags/tag9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8112036007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 name="C_3#7f6bd3070.fixed?vbadefaultcenterpage=1&amp;parentnodeid=bb4f4f065&amp;vbahtmlprocessed=1"/>
          <p:cNvSpPr/>
          <p:nvPr>
            <p:custDataLst>
              <p:tags r:id="rId2"/>
            </p:custDataLst>
          </p:nvPr>
        </p:nvSpPr>
        <p:spPr>
          <a:xfrm>
            <a:off x="-790774" y="2944241"/>
            <a:ext cx="12188952" cy="1345438"/>
          </a:xfrm>
          <a:prstGeom prst="rect">
            <a:avLst/>
          </a:prstGeom>
          <a:noFill/>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1" hangingPunct="1">
              <a:lnSpc>
                <a:spcPct val="150000"/>
              </a:lnSpc>
              <a:spcBef>
                <a:spcPct val="0"/>
              </a:spcBef>
              <a:spcAft>
                <a:spcPct val="0"/>
              </a:spcAft>
              <a:buClrTx/>
              <a:buSzTx/>
              <a:buFontTx/>
              <a:buNone/>
              <a:defRPr/>
            </a:pPr>
            <a:r>
              <a:rPr kumimoji="0" lang="zh-CN" altLang="en-US" sz="6600" b="0" i="0" u="none" strike="noStrike" kern="1200" cap="none" spc="0" normalizeH="0" baseline="0" noProof="0" smtClean="0">
                <a:ln>
                  <a:noFill/>
                </a:ln>
                <a:solidFill>
                  <a:schemeClr val="tx1"/>
                </a:solidFill>
                <a:effectLst/>
                <a:uLnTx/>
                <a:uFillTx/>
                <a:latin typeface="华文新魏" panose="02010800040101010101" pitchFamily="34" charset="-122"/>
                <a:ea typeface="华文新魏" panose="02010800040101010101" pitchFamily="34" charset="-122"/>
                <a:cs typeface="+mn-cs"/>
              </a:rPr>
              <a:t>第</a:t>
            </a:r>
            <a:r>
              <a:rPr kumimoji="0" lang="en-US" altLang="zh-CN" sz="6600" b="0" i="0" u="none" strike="noStrike" kern="1200" cap="none" spc="0" normalizeH="0" baseline="0" noProof="0" smtClean="0">
                <a:ln>
                  <a:noFill/>
                </a:ln>
                <a:solidFill>
                  <a:schemeClr val="tx1"/>
                </a:solidFill>
                <a:effectLst/>
                <a:uLnTx/>
                <a:uFillTx/>
                <a:latin typeface="华文新魏" panose="02010800040101010101" pitchFamily="34" charset="-122"/>
                <a:ea typeface="华文新魏" panose="02010800040101010101" pitchFamily="34" charset="-122"/>
                <a:cs typeface="+mn-cs"/>
              </a:rPr>
              <a:t>18</a:t>
            </a:r>
            <a:r>
              <a:rPr kumimoji="0" lang="zh-CN" altLang="zh-CN" sz="6600" b="0" i="0" u="none" strike="noStrike" kern="1200" cap="none" spc="0" normalizeH="0" baseline="0" noProof="0" smtClean="0">
                <a:ln>
                  <a:noFill/>
                </a:ln>
                <a:solidFill>
                  <a:schemeClr val="tx1"/>
                </a:solidFill>
                <a:effectLst/>
                <a:uLnTx/>
                <a:uFillTx/>
                <a:latin typeface="华文新魏" panose="02010800040101010101" pitchFamily="34" charset="-122"/>
                <a:ea typeface="华文新魏" panose="02010800040101010101" pitchFamily="34" charset="-122"/>
                <a:cs typeface="+mn-cs"/>
              </a:rPr>
              <a:t>练</a:t>
            </a:r>
            <a:r>
              <a:rPr kumimoji="0" lang="zh-CN" altLang="zh-CN" sz="6600" b="0" i="0" u="none" strike="noStrike" kern="1200" cap="none" spc="0" normalizeH="0" baseline="0" noProof="0">
                <a:ln>
                  <a:noFill/>
                </a:ln>
                <a:solidFill>
                  <a:schemeClr val="tx1"/>
                </a:solidFill>
                <a:effectLst/>
                <a:uLnTx/>
                <a:uFillTx/>
                <a:latin typeface="华文新魏" panose="02010800040101010101" pitchFamily="34" charset="-122"/>
                <a:ea typeface="华文新魏" panose="02010800040101010101" pitchFamily="34" charset="-122"/>
                <a:cs typeface="+mn-cs"/>
              </a:rPr>
              <a:t>　</a:t>
            </a:r>
            <a:r>
              <a:rPr kumimoji="0" lang="zh-CN" altLang="en-US" sz="6600" b="0" i="0" u="none" strike="noStrike" kern="1200" cap="none" spc="0" normalizeH="0" baseline="0" noProof="0" smtClean="0">
                <a:ln>
                  <a:noFill/>
                </a:ln>
                <a:solidFill>
                  <a:schemeClr val="tx1"/>
                </a:solidFill>
                <a:effectLst/>
                <a:uLnTx/>
                <a:uFillTx/>
                <a:latin typeface="华文新魏" panose="02010800040101010101" pitchFamily="34" charset="-122"/>
                <a:ea typeface="华文新魏" panose="02010800040101010101" pitchFamily="34" charset="-122"/>
                <a:cs typeface="+mn-cs"/>
              </a:rPr>
              <a:t>库仑定律和</a:t>
            </a:r>
            <a:endParaRPr kumimoji="0" lang="en-US" altLang="zh-CN" sz="6600" b="0" i="0" u="none" strike="noStrike" kern="1200" cap="none" spc="0" normalizeH="0" baseline="0" noProof="0" smtClean="0">
              <a:ln>
                <a:noFill/>
              </a:ln>
              <a:solidFill>
                <a:schemeClr val="tx1"/>
              </a:solidFill>
              <a:effectLst/>
              <a:uLnTx/>
              <a:uFillTx/>
              <a:latin typeface="华文新魏" panose="02010800040101010101" pitchFamily="34" charset="-122"/>
              <a:ea typeface="华文新魏" panose="02010800040101010101" pitchFamily="34" charset="-122"/>
              <a:cs typeface="+mn-cs"/>
            </a:endParaRPr>
          </a:p>
          <a:p>
            <a:pPr marL="0" marR="0" lvl="0" indent="0" algn="ctr" defTabSz="914400" rtl="0" eaLnBrk="1" fontAlgn="auto" latinLnBrk="1" hangingPunct="1">
              <a:lnSpc>
                <a:spcPct val="150000"/>
              </a:lnSpc>
              <a:spcBef>
                <a:spcPct val="0"/>
              </a:spcBef>
              <a:spcAft>
                <a:spcPct val="0"/>
              </a:spcAft>
              <a:buClrTx/>
              <a:buSzTx/>
              <a:buFontTx/>
              <a:buNone/>
              <a:defRPr/>
            </a:pPr>
            <a:r>
              <a:rPr kumimoji="0" lang="zh-CN" altLang="en-US" sz="6600" b="0" i="0" u="none" strike="noStrike" kern="1200" cap="none" spc="0" normalizeH="0" baseline="0" noProof="0" smtClean="0">
                <a:ln>
                  <a:noFill/>
                </a:ln>
                <a:solidFill>
                  <a:schemeClr val="tx1"/>
                </a:solidFill>
                <a:effectLst/>
                <a:uLnTx/>
                <a:uFillTx/>
                <a:latin typeface="华文新魏" panose="02010800040101010101" pitchFamily="34" charset="-122"/>
                <a:ea typeface="华文新魏" panose="02010800040101010101" pitchFamily="34" charset="-122"/>
                <a:cs typeface="+mn-cs"/>
              </a:rPr>
              <a:t>电场的性质</a:t>
            </a:r>
            <a:endParaRPr kumimoji="0" lang="zh-CN" altLang="en-US" sz="6600" b="0" i="0" u="none" strike="noStrike" kern="1200" cap="none" spc="0" normalizeH="0" baseline="0" noProof="0" smtClean="0">
              <a:ln>
                <a:noFill/>
              </a:ln>
              <a:solidFill>
                <a:schemeClr val="tx1"/>
              </a:solidFill>
              <a:effectLst/>
              <a:uLnTx/>
              <a:uFillTx/>
              <a:latin typeface="华文新魏" panose="02010800040101010101" pitchFamily="34" charset="-122"/>
              <a:ea typeface="华文新魏" panose="02010800040101010101" pitchFamily="34" charset="-122"/>
              <a:cs typeface="+mn-cs"/>
            </a:endParaRPr>
          </a:p>
        </p:txBody>
      </p:sp>
      <p:sp>
        <p:nvSpPr>
          <p:cNvPr id="5" name="C_3_BD#7f6bd3070.fixed?vbadefaultcenterpage=1&amp;parentnodeid=bb4f4f065&amp;vbahtmlprocessed=1"/>
          <p:cNvSpPr/>
          <p:nvPr>
            <p:custDataLst>
              <p:tags r:id="rId3"/>
            </p:custDataLst>
          </p:nvPr>
        </p:nvSpPr>
        <p:spPr>
          <a:xfrm>
            <a:off x="-507365" y="3575304"/>
            <a:ext cx="12188952" cy="1216152"/>
          </a:xfrm>
          <a:prstGeom prst="rect">
            <a:avLst/>
          </a:prstGeom>
          <a:noFill/>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1" hangingPunct="1">
              <a:lnSpc>
                <a:spcPct val="150000"/>
              </a:lnSpc>
              <a:spcBef>
                <a:spcPct val="0"/>
              </a:spcBef>
              <a:spcAft>
                <a:spcPct val="0"/>
              </a:spcAft>
              <a:buClrTx/>
              <a:buSzTx/>
              <a:buFontTx/>
              <a:buNone/>
              <a:defRPr/>
            </a:pPr>
            <a:endParaRPr kumimoji="0" lang="en-US" altLang="zh-CN" sz="4000" b="0" i="0" u="none" strike="noStrike" kern="1200" cap="none" spc="0" normalizeH="0" baseline="0" noProof="0">
              <a:ln>
                <a:noFill/>
              </a:ln>
              <a:solidFill>
                <a:schemeClr val="tx1"/>
              </a:solidFill>
              <a:effectLst/>
              <a:uLnTx/>
              <a:uFillTx/>
              <a:latin typeface="Arial"/>
              <a:ea typeface="微软雅黑"/>
              <a:cs typeface="+mn-cs"/>
            </a:endParaRPr>
          </a:p>
        </p:txBody>
      </p:sp>
    </p:spTree>
    <p:custDataLst>
      <p:tags r:id="rId4"/>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5" name="QC_5_AN.2_1#6fb9cba0d.bracket?vbadefaultcenterpage=1&amp;vbadisplayimagespread=1&amp;parentnodeid=0c25ba019&amp;vbapositionanswer=1&amp;vbahtmlprocessed=1"/>
          <p:cNvSpPr/>
          <p:nvPr>
            <p:custDataLst>
              <p:tags r:id="rId3"/>
            </p:custDataLst>
          </p:nvPr>
        </p:nvSpPr>
        <p:spPr>
          <a:xfrm>
            <a:off x="5489448" y="2602765"/>
            <a:ext cx="317500" cy="507619"/>
          </a:xfrm>
          <a:prstGeom prst="rect">
            <a:avLst/>
          </a:prstGeom>
          <a:noFill/>
        </p:spPr>
        <p:txBody>
          <a:bodyPr wrap="squar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1" hangingPunct="1">
              <a:lnSpc>
                <a:spcPts val="4300"/>
              </a:lnSpc>
              <a:spcBef>
                <a:spcPct val="0"/>
              </a:spcBef>
              <a:spcAft>
                <a:spcPct val="0"/>
              </a:spcAft>
              <a:buClrTx/>
              <a:buSzTx/>
              <a:buFontTx/>
              <a:buNone/>
              <a:defRPr/>
            </a:pPr>
            <a:r>
              <a:rPr kumimoji="0" lang="en-US" altLang="zh-CN" sz="2800" b="1" i="0" u="none" strike="noStrike" kern="1200" cap="none" spc="0" normalizeH="0" baseline="0" noProof="0" smtClean="0">
                <a:ln>
                  <a:noFill/>
                </a:ln>
                <a:solidFill>
                  <a:srgbClr val="FF0000"/>
                </a:solidFill>
                <a:effectLst/>
                <a:uLnTx/>
                <a:uFillTx/>
                <a:latin typeface="Times New Roman" panose="02020603050405020304" pitchFamily="18" charset="0"/>
                <a:ea typeface="方正中等线简体" pitchFamily="34" charset="-122"/>
                <a:cs typeface="Times New Roman" panose="02020603050405020304" pitchFamily="34" charset="-120"/>
              </a:rPr>
              <a:t>B</a:t>
            </a:r>
            <a:endParaRPr kumimoji="0" lang="en-US" altLang="zh-CN" sz="2800" b="0" i="0" u="none" strike="noStrike" kern="1200" cap="none" spc="0" normalizeH="0" baseline="0" noProof="0">
              <a:ln>
                <a:noFill/>
              </a:ln>
              <a:solidFill>
                <a:srgbClr val="000000"/>
              </a:solidFill>
              <a:effectLst/>
              <a:uLnTx/>
              <a:uFillTx/>
              <a:latin typeface="Arial"/>
              <a:ea typeface="微软雅黑"/>
              <a:cs typeface="+mn-cs"/>
            </a:endParaRPr>
          </a:p>
        </p:txBody>
      </p:sp>
      <p:grpSp>
        <p:nvGrpSpPr>
          <p:cNvPr id="3" name="组合 2"/>
          <p:cNvGrpSpPr/>
          <p:nvPr/>
        </p:nvGrpSpPr>
        <p:grpSpPr>
          <a:xfrm>
            <a:off x="146304" y="908920"/>
            <a:ext cx="11905488" cy="5303193"/>
            <a:chOff x="146304" y="908920"/>
            <a:chExt cx="11905488" cy="5303193"/>
          </a:xfrm>
        </p:grpSpPr>
        <p:sp>
          <p:nvSpPr>
            <p:cNvPr id="8" name="QC_5_BD.1_1#6fb9cba0d?vbadefaultcenterpage=1&amp;vbadisplayimagespread=1&amp;parentnodeid=0c25ba019&amp;vbahtmlprocessed=1&amp;hasbroken=1"/>
            <p:cNvSpPr/>
            <p:nvPr>
              <p:custDataLst>
                <p:tags r:id="rId4"/>
              </p:custDataLst>
            </p:nvPr>
          </p:nvSpPr>
          <p:spPr>
            <a:xfrm>
              <a:off x="146304" y="908920"/>
              <a:ext cx="11905488" cy="5303193"/>
            </a:xfrm>
            <a:prstGeom prst="rect">
              <a:avLst/>
            </a:prstGeom>
            <a:noFill/>
          </p:spPr>
          <p:txBody>
            <a:bodyPr wrap="squar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2400" smtClean="0">
                  <a:latin typeface="Times New Roman" panose="02020603050405020304" pitchFamily="18" charset="0"/>
                  <a:cs typeface="Times New Roman" panose="02020603050405020304" pitchFamily="18" charset="0"/>
                </a:rPr>
                <a:t>1.[</a:t>
              </a:r>
              <a:r>
                <a:rPr lang="en-US" altLang="zh-CN" sz="2400">
                  <a:latin typeface="Times New Roman" panose="02020603050405020304" pitchFamily="18" charset="0"/>
                  <a:cs typeface="Times New Roman" panose="02020603050405020304" pitchFamily="18" charset="0"/>
                </a:rPr>
                <a:t>2022</a:t>
              </a:r>
              <a:r>
                <a:rPr lang="zh-CN" altLang="zh-CN" sz="2400">
                  <a:latin typeface="Times New Roman" panose="02020603050405020304" pitchFamily="18" charset="0"/>
                  <a:cs typeface="Times New Roman" panose="02020603050405020304" pitchFamily="18" charset="0"/>
                </a:rPr>
                <a:t>福建</a:t>
              </a:r>
              <a:r>
                <a:rPr lang="en-US" altLang="zh-CN" sz="2400" i="1">
                  <a:latin typeface="Times New Roman" panose="02020603050405020304" pitchFamily="18" charset="0"/>
                  <a:cs typeface="Times New Roman" panose="02020603050405020304" pitchFamily="18" charset="0"/>
                </a:rPr>
                <a:t>·</a:t>
              </a:r>
              <a:r>
                <a:rPr lang="en-US" altLang="zh-CN" sz="2400">
                  <a:latin typeface="Times New Roman" panose="02020603050405020304" pitchFamily="18" charset="0"/>
                  <a:cs typeface="Times New Roman" panose="02020603050405020304" pitchFamily="18" charset="0"/>
                </a:rPr>
                <a:t>3,4</a:t>
              </a:r>
              <a:r>
                <a:rPr lang="zh-CN" altLang="zh-CN" sz="2400">
                  <a:latin typeface="Times New Roman" panose="02020603050405020304" pitchFamily="18" charset="0"/>
                  <a:cs typeface="Times New Roman" panose="02020603050405020304" pitchFamily="18" charset="0"/>
                </a:rPr>
                <a:t>分</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难度</a:t>
              </a:r>
              <a:r>
                <a:rPr lang="en-US" altLang="zh-CN" sz="2400">
                  <a:latin typeface="Times New Roman" panose="02020603050405020304" pitchFamily="18" charset="0"/>
                  <a:cs typeface="Times New Roman" panose="02020603050405020304" pitchFamily="18" charset="0"/>
                </a:rPr>
                <a:t>★★★☆☆]</a:t>
              </a:r>
              <a:endParaRPr lang="zh-CN" altLang="zh-CN" sz="2400">
                <a:latin typeface="Times New Roman" panose="02020603050405020304" pitchFamily="18" charset="0"/>
                <a:cs typeface="Times New Roman" panose="02020603050405020304" pitchFamily="18" charset="0"/>
              </a:endParaRPr>
            </a:p>
            <a:p>
              <a:pPr>
                <a:lnSpc>
                  <a:spcPct val="150000"/>
                </a:lnSpc>
              </a:pPr>
              <a:r>
                <a:rPr lang="zh-CN" altLang="zh-CN" sz="2400">
                  <a:latin typeface="Times New Roman" panose="02020603050405020304" pitchFamily="18" charset="0"/>
                  <a:cs typeface="Times New Roman" panose="02020603050405020304" pitchFamily="18" charset="0"/>
                </a:rPr>
                <a:t>平时我们所处的地球表面</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实际上存在场强大小为</a:t>
              </a:r>
              <a:r>
                <a:rPr lang="en-US" altLang="zh-CN" sz="2400">
                  <a:latin typeface="Times New Roman" panose="02020603050405020304" pitchFamily="18" charset="0"/>
                  <a:cs typeface="Times New Roman" panose="02020603050405020304" pitchFamily="18" charset="0"/>
                </a:rPr>
                <a:t>100 V/m</a:t>
              </a:r>
              <a:r>
                <a:rPr lang="zh-CN" altLang="zh-CN" sz="2400">
                  <a:latin typeface="Times New Roman" panose="02020603050405020304" pitchFamily="18" charset="0"/>
                  <a:cs typeface="Times New Roman" panose="02020603050405020304" pitchFamily="18" charset="0"/>
                </a:rPr>
                <a:t>的电场</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可将其视为匀强电场</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在地面立一金属杆后空间中的等势面如图所示</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空间中存在</a:t>
              </a:r>
              <a:r>
                <a:rPr lang="en-US" altLang="zh-CN" sz="2400" i="1">
                  <a:latin typeface="Times New Roman" panose="02020603050405020304" pitchFamily="18" charset="0"/>
                  <a:cs typeface="Times New Roman" panose="02020603050405020304" pitchFamily="18" charset="0"/>
                </a:rPr>
                <a:t>a</a:t>
              </a:r>
              <a:r>
                <a:rPr lang="zh-CN" altLang="zh-CN" sz="2400">
                  <a:latin typeface="Times New Roman" panose="02020603050405020304" pitchFamily="18" charset="0"/>
                  <a:cs typeface="Times New Roman" panose="02020603050405020304" pitchFamily="18" charset="0"/>
                </a:rPr>
                <a:t>、</a:t>
              </a:r>
              <a:r>
                <a:rPr lang="en-US" altLang="zh-CN" sz="2400" i="1">
                  <a:latin typeface="Times New Roman" panose="02020603050405020304" pitchFamily="18" charset="0"/>
                  <a:cs typeface="Times New Roman" panose="02020603050405020304" pitchFamily="18" charset="0"/>
                </a:rPr>
                <a:t>b</a:t>
              </a:r>
              <a:r>
                <a:rPr lang="zh-CN" altLang="zh-CN" sz="2400">
                  <a:latin typeface="Times New Roman" panose="02020603050405020304" pitchFamily="18" charset="0"/>
                  <a:cs typeface="Times New Roman" panose="02020603050405020304" pitchFamily="18" charset="0"/>
                </a:rPr>
                <a:t>、</a:t>
              </a:r>
              <a:r>
                <a:rPr lang="en-US" altLang="zh-CN" sz="2400" i="1">
                  <a:latin typeface="Times New Roman" panose="02020603050405020304" pitchFamily="18" charset="0"/>
                  <a:cs typeface="Times New Roman" panose="02020603050405020304" pitchFamily="18" charset="0"/>
                </a:rPr>
                <a:t>c</a:t>
              </a:r>
              <a:r>
                <a:rPr lang="zh-CN" altLang="zh-CN" sz="2400">
                  <a:latin typeface="Times New Roman" panose="02020603050405020304" pitchFamily="18" charset="0"/>
                  <a:cs typeface="Times New Roman" panose="02020603050405020304" pitchFamily="18" charset="0"/>
                </a:rPr>
                <a:t>三点</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其中</a:t>
              </a:r>
              <a:r>
                <a:rPr lang="en-US" altLang="zh-CN" sz="2400" i="1">
                  <a:latin typeface="Times New Roman" panose="02020603050405020304" pitchFamily="18" charset="0"/>
                  <a:cs typeface="Times New Roman" panose="02020603050405020304" pitchFamily="18" charset="0"/>
                </a:rPr>
                <a:t>a</a:t>
              </a:r>
              <a:r>
                <a:rPr lang="zh-CN" altLang="zh-CN" sz="2400">
                  <a:latin typeface="Times New Roman" panose="02020603050405020304" pitchFamily="18" charset="0"/>
                  <a:cs typeface="Times New Roman" panose="02020603050405020304" pitchFamily="18" charset="0"/>
                </a:rPr>
                <a:t>点位于金属杆正上方</a:t>
              </a:r>
              <a:r>
                <a:rPr lang="en-US" altLang="zh-CN" sz="2400">
                  <a:latin typeface="Times New Roman" panose="02020603050405020304" pitchFamily="18" charset="0"/>
                  <a:cs typeface="Times New Roman" panose="02020603050405020304" pitchFamily="18" charset="0"/>
                </a:rPr>
                <a:t>,</a:t>
              </a:r>
              <a:r>
                <a:rPr lang="en-US" altLang="zh-CN" sz="2400" i="1">
                  <a:latin typeface="Times New Roman" panose="02020603050405020304" pitchFamily="18" charset="0"/>
                  <a:cs typeface="Times New Roman" panose="02020603050405020304" pitchFamily="18" charset="0"/>
                </a:rPr>
                <a:t>b</a:t>
              </a:r>
              <a:r>
                <a:rPr lang="zh-CN" altLang="zh-CN" sz="2400">
                  <a:latin typeface="Times New Roman" panose="02020603050405020304" pitchFamily="18" charset="0"/>
                  <a:cs typeface="Times New Roman" panose="02020603050405020304" pitchFamily="18" charset="0"/>
                </a:rPr>
                <a:t>、</a:t>
              </a:r>
              <a:r>
                <a:rPr lang="en-US" altLang="zh-CN" sz="2400" i="1">
                  <a:latin typeface="Times New Roman" panose="02020603050405020304" pitchFamily="18" charset="0"/>
                  <a:cs typeface="Times New Roman" panose="02020603050405020304" pitchFamily="18" charset="0"/>
                </a:rPr>
                <a:t>c</a:t>
              </a:r>
              <a:r>
                <a:rPr lang="zh-CN" altLang="zh-CN" sz="2400">
                  <a:latin typeface="Times New Roman" panose="02020603050405020304" pitchFamily="18" charset="0"/>
                  <a:cs typeface="Times New Roman" panose="02020603050405020304" pitchFamily="18" charset="0"/>
                </a:rPr>
                <a:t>等高</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则下列说法正确的是 </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　　</a:t>
              </a:r>
              <a:r>
                <a:rPr lang="en-US" altLang="zh-CN" sz="2400">
                  <a:latin typeface="Times New Roman" panose="02020603050405020304" pitchFamily="18" charset="0"/>
                  <a:cs typeface="Times New Roman" panose="02020603050405020304" pitchFamily="18" charset="0"/>
                </a:rPr>
                <a:t>)</a:t>
              </a:r>
              <a:endParaRPr lang="zh-CN" altLang="zh-CN" sz="2400">
                <a:latin typeface="Times New Roman" panose="02020603050405020304" pitchFamily="18" charset="0"/>
                <a:cs typeface="Times New Roman" panose="02020603050405020304" pitchFamily="18" charset="0"/>
              </a:endParaRPr>
            </a:p>
            <a:p>
              <a:pPr>
                <a:lnSpc>
                  <a:spcPct val="150000"/>
                </a:lnSpc>
              </a:pPr>
              <a:r>
                <a:rPr lang="en-US" altLang="zh-CN" sz="2400">
                  <a:latin typeface="Times New Roman" panose="02020603050405020304" pitchFamily="18" charset="0"/>
                  <a:cs typeface="Times New Roman" panose="02020603050405020304" pitchFamily="18" charset="0"/>
                </a:rPr>
                <a:t>A.</a:t>
              </a:r>
              <a:r>
                <a:rPr lang="en-US" altLang="zh-CN" sz="2400" i="1">
                  <a:latin typeface="Times New Roman" panose="02020603050405020304" pitchFamily="18" charset="0"/>
                  <a:cs typeface="Times New Roman" panose="02020603050405020304" pitchFamily="18" charset="0"/>
                </a:rPr>
                <a:t>b</a:t>
              </a:r>
              <a:r>
                <a:rPr lang="zh-CN" altLang="zh-CN" sz="2400">
                  <a:latin typeface="Times New Roman" panose="02020603050405020304" pitchFamily="18" charset="0"/>
                  <a:cs typeface="Times New Roman" panose="02020603050405020304" pitchFamily="18" charset="0"/>
                </a:rPr>
                <a:t>、</a:t>
              </a:r>
              <a:r>
                <a:rPr lang="en-US" altLang="zh-CN" sz="2400" i="1">
                  <a:latin typeface="Times New Roman" panose="02020603050405020304" pitchFamily="18" charset="0"/>
                  <a:cs typeface="Times New Roman" panose="02020603050405020304" pitchFamily="18" charset="0"/>
                </a:rPr>
                <a:t>c</a:t>
              </a:r>
              <a:r>
                <a:rPr lang="zh-CN" altLang="zh-CN" sz="2400">
                  <a:latin typeface="Times New Roman" panose="02020603050405020304" pitchFamily="18" charset="0"/>
                  <a:cs typeface="Times New Roman" panose="02020603050405020304" pitchFamily="18" charset="0"/>
                </a:rPr>
                <a:t>两点的电势差</a:t>
              </a:r>
              <a:r>
                <a:rPr lang="en-US" altLang="zh-CN" sz="2400" i="1">
                  <a:latin typeface="Times New Roman" panose="02020603050405020304" pitchFamily="18" charset="0"/>
                  <a:cs typeface="Times New Roman" panose="02020603050405020304" pitchFamily="18" charset="0"/>
                </a:rPr>
                <a:t>U</a:t>
              </a:r>
              <a:r>
                <a:rPr lang="en-US" altLang="zh-CN" sz="2400" i="1" baseline="-25000">
                  <a:latin typeface="Times New Roman" panose="02020603050405020304" pitchFamily="18" charset="0"/>
                  <a:cs typeface="Times New Roman" panose="02020603050405020304" pitchFamily="18" charset="0"/>
                </a:rPr>
                <a:t>bc</a:t>
              </a:r>
              <a:r>
                <a:rPr lang="en-US" altLang="zh-CN" sz="2400">
                  <a:latin typeface="Times New Roman" panose="02020603050405020304" pitchFamily="18" charset="0"/>
                  <a:cs typeface="Times New Roman" panose="02020603050405020304" pitchFamily="18" charset="0"/>
                </a:rPr>
                <a:t>=0</a:t>
              </a:r>
              <a:endParaRPr lang="zh-CN" altLang="zh-CN" sz="2400">
                <a:latin typeface="Times New Roman" panose="02020603050405020304" pitchFamily="18" charset="0"/>
                <a:cs typeface="Times New Roman" panose="02020603050405020304" pitchFamily="18" charset="0"/>
              </a:endParaRPr>
            </a:p>
            <a:p>
              <a:pPr>
                <a:lnSpc>
                  <a:spcPct val="150000"/>
                </a:lnSpc>
              </a:pPr>
              <a:r>
                <a:rPr lang="en-US" altLang="zh-CN" sz="2400">
                  <a:latin typeface="Times New Roman" panose="02020603050405020304" pitchFamily="18" charset="0"/>
                  <a:cs typeface="Times New Roman" panose="02020603050405020304" pitchFamily="18" charset="0"/>
                </a:rPr>
                <a:t>B.</a:t>
              </a:r>
              <a:r>
                <a:rPr lang="en-US" altLang="zh-CN" sz="2400" i="1">
                  <a:latin typeface="Times New Roman" panose="02020603050405020304" pitchFamily="18" charset="0"/>
                  <a:cs typeface="Times New Roman" panose="02020603050405020304" pitchFamily="18" charset="0"/>
                </a:rPr>
                <a:t>a</a:t>
              </a:r>
              <a:r>
                <a:rPr lang="zh-CN" altLang="zh-CN" sz="2400">
                  <a:latin typeface="Times New Roman" panose="02020603050405020304" pitchFamily="18" charset="0"/>
                  <a:cs typeface="Times New Roman" panose="02020603050405020304" pitchFamily="18" charset="0"/>
                </a:rPr>
                <a:t>点场强大小大于</a:t>
              </a:r>
              <a:r>
                <a:rPr lang="en-US" altLang="zh-CN" sz="2400">
                  <a:latin typeface="Times New Roman" panose="02020603050405020304" pitchFamily="18" charset="0"/>
                  <a:cs typeface="Times New Roman" panose="02020603050405020304" pitchFamily="18" charset="0"/>
                </a:rPr>
                <a:t>100 V/m</a:t>
              </a:r>
              <a:endParaRPr lang="zh-CN" altLang="zh-CN" sz="2400">
                <a:latin typeface="Times New Roman" panose="02020603050405020304" pitchFamily="18" charset="0"/>
                <a:cs typeface="Times New Roman" panose="02020603050405020304" pitchFamily="18" charset="0"/>
              </a:endParaRPr>
            </a:p>
            <a:p>
              <a:pPr>
                <a:lnSpc>
                  <a:spcPct val="150000"/>
                </a:lnSpc>
              </a:pPr>
              <a:r>
                <a:rPr lang="en-US" altLang="zh-CN" sz="2400">
                  <a:latin typeface="Times New Roman" panose="02020603050405020304" pitchFamily="18" charset="0"/>
                  <a:cs typeface="Times New Roman" panose="02020603050405020304" pitchFamily="18" charset="0"/>
                </a:rPr>
                <a:t>C.</a:t>
              </a:r>
              <a:r>
                <a:rPr lang="en-US" altLang="zh-CN" sz="2400" i="1">
                  <a:latin typeface="Times New Roman" panose="02020603050405020304" pitchFamily="18" charset="0"/>
                  <a:cs typeface="Times New Roman" panose="02020603050405020304" pitchFamily="18" charset="0"/>
                </a:rPr>
                <a:t>a</a:t>
              </a:r>
              <a:r>
                <a:rPr lang="zh-CN" altLang="zh-CN" sz="2400">
                  <a:latin typeface="Times New Roman" panose="02020603050405020304" pitchFamily="18" charset="0"/>
                  <a:cs typeface="Times New Roman" panose="02020603050405020304" pitchFamily="18" charset="0"/>
                </a:rPr>
                <a:t>点场强方向水平向右</a:t>
              </a:r>
              <a:endParaRPr lang="zh-CN" altLang="zh-CN" sz="2400">
                <a:latin typeface="Times New Roman" panose="02020603050405020304" pitchFamily="18" charset="0"/>
                <a:cs typeface="Times New Roman" panose="02020603050405020304" pitchFamily="18" charset="0"/>
              </a:endParaRPr>
            </a:p>
            <a:p>
              <a:pPr>
                <a:lnSpc>
                  <a:spcPct val="150000"/>
                </a:lnSpc>
              </a:pPr>
              <a:r>
                <a:rPr lang="en-US" altLang="zh-CN" sz="2400">
                  <a:latin typeface="Times New Roman" panose="02020603050405020304" pitchFamily="18" charset="0"/>
                  <a:cs typeface="Times New Roman" panose="02020603050405020304" pitchFamily="18" charset="0"/>
                </a:rPr>
                <a:t>D.</a:t>
              </a:r>
              <a:r>
                <a:rPr lang="en-US" altLang="zh-CN" sz="2400" i="1">
                  <a:latin typeface="Times New Roman" panose="02020603050405020304" pitchFamily="18" charset="0"/>
                  <a:cs typeface="Times New Roman" panose="02020603050405020304" pitchFamily="18" charset="0"/>
                </a:rPr>
                <a:t>a</a:t>
              </a:r>
              <a:r>
                <a:rPr lang="zh-CN" altLang="zh-CN" sz="2400">
                  <a:latin typeface="Times New Roman" panose="02020603050405020304" pitchFamily="18" charset="0"/>
                  <a:cs typeface="Times New Roman" panose="02020603050405020304" pitchFamily="18" charset="0"/>
                </a:rPr>
                <a:t>点的电势低于</a:t>
              </a:r>
              <a:r>
                <a:rPr lang="en-US" altLang="zh-CN" sz="2400" i="1">
                  <a:latin typeface="Times New Roman" panose="02020603050405020304" pitchFamily="18" charset="0"/>
                  <a:cs typeface="Times New Roman" panose="02020603050405020304" pitchFamily="18" charset="0"/>
                </a:rPr>
                <a:t>c</a:t>
              </a:r>
              <a:r>
                <a:rPr lang="zh-CN" altLang="zh-CN" sz="2400">
                  <a:latin typeface="Times New Roman" panose="02020603050405020304" pitchFamily="18" charset="0"/>
                  <a:cs typeface="Times New Roman" panose="02020603050405020304" pitchFamily="18" charset="0"/>
                </a:rPr>
                <a:t>点</a:t>
              </a:r>
              <a:endParaRPr lang="zh-CN" altLang="zh-CN" sz="2400">
                <a:latin typeface="Times New Roman" panose="02020603050405020304" pitchFamily="18" charset="0"/>
                <a:cs typeface="Times New Roman" panose="02020603050405020304" pitchFamily="18" charset="0"/>
              </a:endParaRPr>
            </a:p>
          </p:txBody>
        </p:sp>
        <p:pic>
          <p:nvPicPr>
            <p:cNvPr id="2" name="图片 1"/>
            <p:cNvPicPr>
              <a:picLocks noChangeAspect="1"/>
            </p:cNvPicPr>
            <p:nvPr/>
          </p:nvPicPr>
          <p:blipFill>
            <a:blip r:embed="rId5"/>
            <a:stretch>
              <a:fillRect/>
            </a:stretch>
          </p:blipFill>
          <p:spPr>
            <a:xfrm>
              <a:off x="7209942" y="3110384"/>
              <a:ext cx="3414515" cy="2665987"/>
            </a:xfrm>
            <a:prstGeom prst="rect">
              <a:avLst/>
            </a:prstGeom>
          </p:spPr>
        </p:pic>
      </p:grpSp>
    </p:spTree>
    <p:custDataLst>
      <p:tags r:id="rId6"/>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15">
                                            <p:txEl>
                                              <p:pRg st="0" end="0"/>
                                            </p:txEl>
                                          </p:spTgt>
                                        </p:tgtEl>
                                        <p:attrNameLst>
                                          <p:attrName>style.visibility</p:attrName>
                                        </p:attrNameLst>
                                      </p:cBhvr>
                                      <p:to>
                                        <p:strVal val="visible"/>
                                      </p:to>
                                    </p:set>
                                    <p:animEffect transition="in" filter="wipe(left)">
                                      <p:cBhvr>
                                        <p:cTn id="7" dur="500"/>
                                        <p:tgtEl>
                                          <p:spTgt spid="1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build="p"/>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pSp>
        <p:nvGrpSpPr>
          <p:cNvPr id="2" name="组合 1"/>
          <p:cNvGrpSpPr/>
          <p:nvPr/>
        </p:nvGrpSpPr>
        <p:grpSpPr>
          <a:xfrm>
            <a:off x="231094" y="1024274"/>
            <a:ext cx="11728677" cy="4316983"/>
            <a:chOff x="231094" y="1024274"/>
            <a:chExt cx="11728677" cy="4316983"/>
          </a:xfrm>
        </p:grpSpPr>
        <mc:AlternateContent>
          <mc:Choice Requires="a14">
            <p:sp>
              <p:nvSpPr>
                <p:cNvPr id="6" name="QC_5_AS.4_1#6fb9cba0d?vbadefaultcenterpage=1&amp;vbadisplayimagespread=1&amp;parentnodeid=0c25ba019&amp;vbahtmlprocessed=1&amp;hasbroken=1"/>
                <p:cNvSpPr/>
                <p:nvPr/>
              </p:nvSpPr>
              <p:spPr>
                <a:xfrm>
                  <a:off x="231094" y="2032403"/>
                  <a:ext cx="11728677" cy="3308854"/>
                </a:xfrm>
                <a:prstGeom prst="rect">
                  <a:avLst/>
                </a:prstGeom>
                <a:noFill/>
              </p:spPr>
              <p:txBody>
                <a:bodyPr wrap="squar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2400">
                      <a:latin typeface="Times New Roman" panose="02020603050405020304" pitchFamily="18" charset="0"/>
                      <a:cs typeface="Times New Roman" panose="02020603050405020304" pitchFamily="18" charset="0"/>
                    </a:rPr>
                    <a:t>1</a:t>
                  </a:r>
                  <a:r>
                    <a:rPr lang="en-US" altLang="zh-CN" sz="2400" i="1">
                      <a:latin typeface="Times New Roman" panose="02020603050405020304" pitchFamily="18" charset="0"/>
                      <a:cs typeface="Times New Roman" panose="02020603050405020304" pitchFamily="18" charset="0"/>
                    </a:rPr>
                    <a:t>.</a:t>
                  </a:r>
                  <a:r>
                    <a:rPr lang="en-US" altLang="zh-CN" sz="2400">
                      <a:latin typeface="Times New Roman" panose="02020603050405020304" pitchFamily="18" charset="0"/>
                      <a:cs typeface="Times New Roman" panose="02020603050405020304" pitchFamily="18" charset="0"/>
                    </a:rPr>
                    <a:t>B</a:t>
                  </a:r>
                  <a:r>
                    <a:rPr lang="zh-CN" altLang="zh-CN" sz="2400">
                      <a:latin typeface="Times New Roman" panose="02020603050405020304" pitchFamily="18" charset="0"/>
                      <a:cs typeface="Times New Roman" panose="02020603050405020304" pitchFamily="18" charset="0"/>
                    </a:rPr>
                    <a:t>　由题图可知</a:t>
                  </a:r>
                  <a:r>
                    <a:rPr lang="en-US" altLang="zh-CN" sz="2400">
                      <a:latin typeface="Times New Roman" panose="02020603050405020304" pitchFamily="18" charset="0"/>
                      <a:cs typeface="Times New Roman" panose="02020603050405020304" pitchFamily="18" charset="0"/>
                    </a:rPr>
                    <a:t>,</a:t>
                  </a:r>
                  <a:r>
                    <a:rPr lang="en-US" altLang="zh-CN" sz="2400" i="1">
                      <a:latin typeface="Times New Roman" panose="02020603050405020304" pitchFamily="18" charset="0"/>
                      <a:cs typeface="Times New Roman" panose="02020603050405020304" pitchFamily="18" charset="0"/>
                    </a:rPr>
                    <a:t>b</a:t>
                  </a:r>
                  <a:r>
                    <a:rPr lang="zh-CN" altLang="zh-CN" sz="2400">
                      <a:latin typeface="Times New Roman" panose="02020603050405020304" pitchFamily="18" charset="0"/>
                      <a:cs typeface="Times New Roman" panose="02020603050405020304" pitchFamily="18" charset="0"/>
                    </a:rPr>
                    <a:t>、</a:t>
                  </a:r>
                  <a:r>
                    <a:rPr lang="en-US" altLang="zh-CN" sz="2400" i="1">
                      <a:latin typeface="Times New Roman" panose="02020603050405020304" pitchFamily="18" charset="0"/>
                      <a:cs typeface="Times New Roman" panose="02020603050405020304" pitchFamily="18" charset="0"/>
                    </a:rPr>
                    <a:t>c</a:t>
                  </a:r>
                  <a:r>
                    <a:rPr lang="zh-CN" altLang="zh-CN" sz="2400">
                      <a:latin typeface="Times New Roman" panose="02020603050405020304" pitchFamily="18" charset="0"/>
                      <a:cs typeface="Times New Roman" panose="02020603050405020304" pitchFamily="18" charset="0"/>
                    </a:rPr>
                    <a:t>两点的电势差为</a:t>
                  </a:r>
                  <a:r>
                    <a:rPr lang="en-US" altLang="zh-CN" sz="2400" i="1">
                      <a:latin typeface="Times New Roman" panose="02020603050405020304" pitchFamily="18" charset="0"/>
                      <a:cs typeface="Times New Roman" panose="02020603050405020304" pitchFamily="18" charset="0"/>
                    </a:rPr>
                    <a:t>U</a:t>
                  </a:r>
                  <a:r>
                    <a:rPr lang="en-US" altLang="zh-CN" sz="2400" i="1" baseline="-25000">
                      <a:latin typeface="Times New Roman" panose="02020603050405020304" pitchFamily="18" charset="0"/>
                      <a:cs typeface="Times New Roman" panose="02020603050405020304" pitchFamily="18" charset="0"/>
                    </a:rPr>
                    <a:t>bc</a:t>
                  </a:r>
                  <a:r>
                    <a:rPr lang="en-US" altLang="zh-CN" sz="2400" i="1">
                      <a:latin typeface="Times New Roman" panose="02020603050405020304" pitchFamily="18" charset="0"/>
                      <a:cs typeface="Times New Roman" panose="02020603050405020304" pitchFamily="18" charset="0"/>
                    </a:rPr>
                    <a:t>=φ</a:t>
                  </a:r>
                  <a:r>
                    <a:rPr lang="en-US" altLang="zh-CN" sz="2400" i="1" baseline="-25000">
                      <a:latin typeface="Times New Roman" panose="02020603050405020304" pitchFamily="18" charset="0"/>
                      <a:cs typeface="Times New Roman" panose="02020603050405020304" pitchFamily="18" charset="0"/>
                    </a:rPr>
                    <a:t>b</a:t>
                  </a:r>
                  <a:r>
                    <a:rPr lang="en-US" altLang="zh-CN" sz="2400" i="1">
                      <a:latin typeface="Times New Roman" panose="02020603050405020304" pitchFamily="18" charset="0"/>
                      <a:cs typeface="Times New Roman" panose="02020603050405020304" pitchFamily="18" charset="0"/>
                    </a:rPr>
                    <a:t>-φ</a:t>
                  </a:r>
                  <a:r>
                    <a:rPr lang="en-US" altLang="zh-CN" sz="2400" i="1" baseline="-25000">
                      <a:latin typeface="Times New Roman" panose="02020603050405020304" pitchFamily="18" charset="0"/>
                      <a:cs typeface="Times New Roman" panose="02020603050405020304" pitchFamily="18" charset="0"/>
                    </a:rPr>
                    <a:t>c</a:t>
                  </a:r>
                  <a:r>
                    <a:rPr lang="en-US" altLang="zh-CN" sz="2400" i="1">
                      <a:latin typeface="Times New Roman" panose="02020603050405020304" pitchFamily="18" charset="0"/>
                      <a:cs typeface="Times New Roman" panose="02020603050405020304" pitchFamily="18" charset="0"/>
                    </a:rPr>
                    <a:t>=</a:t>
                  </a:r>
                  <a:r>
                    <a:rPr lang="en-US" altLang="zh-CN" sz="2400">
                      <a:latin typeface="Times New Roman" panose="02020603050405020304" pitchFamily="18" charset="0"/>
                      <a:cs typeface="Times New Roman" panose="02020603050405020304" pitchFamily="18" charset="0"/>
                    </a:rPr>
                    <a:t>200 V-300 V=-100 V,A</a:t>
                  </a:r>
                  <a:r>
                    <a:rPr lang="zh-CN" altLang="zh-CN" sz="2400">
                      <a:latin typeface="Times New Roman" panose="02020603050405020304" pitchFamily="18" charset="0"/>
                      <a:cs typeface="Times New Roman" panose="02020603050405020304" pitchFamily="18" charset="0"/>
                    </a:rPr>
                    <a:t>错误</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由题图可知</a:t>
                  </a:r>
                  <a:r>
                    <a:rPr lang="en-US" altLang="zh-CN" sz="2400" smtClean="0">
                      <a:latin typeface="Times New Roman" panose="02020603050405020304" pitchFamily="18" charset="0"/>
                      <a:cs typeface="Times New Roman" panose="02020603050405020304" pitchFamily="18" charset="0"/>
                    </a:rPr>
                    <a:t>,</a:t>
                  </a:r>
                  <a:endParaRPr lang="en-US" altLang="zh-CN" sz="2400" smtClean="0">
                    <a:latin typeface="Times New Roman" panose="02020603050405020304" pitchFamily="18" charset="0"/>
                    <a:cs typeface="Times New Roman" panose="02020603050405020304" pitchFamily="18" charset="0"/>
                  </a:endParaRPr>
                </a:p>
                <a:p>
                  <a:pPr>
                    <a:lnSpc>
                      <a:spcPct val="150000"/>
                    </a:lnSpc>
                  </a:pPr>
                  <a:r>
                    <a:rPr lang="en-US" altLang="zh-CN" sz="2400" i="1" smtClean="0">
                      <a:latin typeface="Times New Roman" panose="02020603050405020304" pitchFamily="18" charset="0"/>
                      <a:cs typeface="Times New Roman" panose="02020603050405020304" pitchFamily="18" charset="0"/>
                    </a:rPr>
                    <a:t>a</a:t>
                  </a:r>
                  <a:r>
                    <a:rPr lang="zh-CN" altLang="zh-CN" sz="2400">
                      <a:latin typeface="Times New Roman" panose="02020603050405020304" pitchFamily="18" charset="0"/>
                      <a:cs typeface="Times New Roman" panose="02020603050405020304" pitchFamily="18" charset="0"/>
                    </a:rPr>
                    <a:t>点与相邻两等势面的距离均小于</a:t>
                  </a:r>
                  <a:r>
                    <a:rPr lang="en-US" altLang="zh-CN" sz="2400">
                      <a:latin typeface="Times New Roman" panose="02020603050405020304" pitchFamily="18" charset="0"/>
                      <a:cs typeface="Times New Roman" panose="02020603050405020304" pitchFamily="18" charset="0"/>
                    </a:rPr>
                    <a:t>1 m,</a:t>
                  </a:r>
                  <a:r>
                    <a:rPr lang="zh-CN" altLang="zh-CN" sz="2400">
                      <a:latin typeface="Times New Roman" panose="02020603050405020304" pitchFamily="18" charset="0"/>
                      <a:cs typeface="Times New Roman" panose="02020603050405020304" pitchFamily="18" charset="0"/>
                    </a:rPr>
                    <a:t>电势差等于</a:t>
                  </a:r>
                  <a:r>
                    <a:rPr lang="en-US" altLang="zh-CN" sz="2400">
                      <a:latin typeface="Times New Roman" panose="02020603050405020304" pitchFamily="18" charset="0"/>
                      <a:cs typeface="Times New Roman" panose="02020603050405020304" pitchFamily="18" charset="0"/>
                    </a:rPr>
                    <a:t>100 V,</a:t>
                  </a:r>
                  <a:r>
                    <a:rPr lang="zh-CN" altLang="zh-CN" sz="2400">
                      <a:latin typeface="Times New Roman" panose="02020603050405020304" pitchFamily="18" charset="0"/>
                      <a:cs typeface="Times New Roman" panose="02020603050405020304" pitchFamily="18" charset="0"/>
                    </a:rPr>
                    <a:t>根据</a:t>
                  </a:r>
                  <a:r>
                    <a:rPr lang="en-US" altLang="zh-CN" sz="2400" i="1">
                      <a:latin typeface="Times New Roman" panose="02020603050405020304" pitchFamily="18" charset="0"/>
                      <a:cs typeface="Times New Roman" panose="02020603050405020304" pitchFamily="18" charset="0"/>
                    </a:rPr>
                    <a:t>E=</a:t>
                  </a:r>
                  <a14:m>
                    <m:oMathPara>
                      <m:oMathParaPr>
                        <m:jc/>
                      </m:oMathParaPr>
                      <m:oMath>
                        <m:f>
                          <m:fPr>
                            <m:type m:val="bar"/>
                            <m:ctrlPr>
                              <a:rPr lang="zh-CN" altLang="zh-CN" sz="2400" i="1">
                                <a:latin typeface="Cambria Math" panose="02040503050406030204" pitchFamily="18" charset="0"/>
                              </a:rPr>
                            </m:ctrlPr>
                          </m:fPr>
                          <m:num>
                            <m:r>
                              <a:rPr lang="en-US" altLang="zh-CN" sz="2400" i="1">
                                <a:latin typeface="Cambria Math" panose="02040503050406030204" pitchFamily="18" charset="0"/>
                              </a:rPr>
                              <m:t>𝑈</m:t>
                            </m:r>
                          </m:num>
                          <m:den>
                            <m:r>
                              <a:rPr lang="en-US" altLang="zh-CN" sz="2400" i="1">
                                <a:latin typeface="Cambria Math" panose="02040503050406030204" pitchFamily="18" charset="0"/>
                              </a:rPr>
                              <m:t>𝑑</m:t>
                            </m:r>
                          </m:den>
                        </m:f>
                      </m:oMath>
                    </m:oMathPara>
                  </a14:m>
                  <a:r>
                    <a:rPr lang="zh-CN" altLang="zh-CN" sz="2400">
                      <a:latin typeface="Times New Roman" panose="02020603050405020304" pitchFamily="18" charset="0"/>
                      <a:cs typeface="Times New Roman" panose="02020603050405020304" pitchFamily="18" charset="0"/>
                    </a:rPr>
                    <a:t>可知</a:t>
                  </a:r>
                  <a:r>
                    <a:rPr lang="en-US" altLang="zh-CN" sz="2400" i="1">
                      <a:latin typeface="Times New Roman" panose="02020603050405020304" pitchFamily="18" charset="0"/>
                      <a:cs typeface="Times New Roman" panose="02020603050405020304" pitchFamily="18" charset="0"/>
                    </a:rPr>
                    <a:t>a</a:t>
                  </a:r>
                  <a:r>
                    <a:rPr lang="zh-CN" altLang="zh-CN" sz="2400">
                      <a:latin typeface="Times New Roman" panose="02020603050405020304" pitchFamily="18" charset="0"/>
                      <a:cs typeface="Times New Roman" panose="02020603050405020304" pitchFamily="18" charset="0"/>
                    </a:rPr>
                    <a:t>点场强大小大于</a:t>
                  </a:r>
                  <a:r>
                    <a:rPr lang="en-US" altLang="zh-CN" sz="2400">
                      <a:latin typeface="Times New Roman" panose="02020603050405020304" pitchFamily="18" charset="0"/>
                      <a:cs typeface="Times New Roman" panose="02020603050405020304" pitchFamily="18" charset="0"/>
                    </a:rPr>
                    <a:t>100 V/m,B</a:t>
                  </a:r>
                  <a:r>
                    <a:rPr lang="zh-CN" altLang="zh-CN" sz="2400">
                      <a:latin typeface="Times New Roman" panose="02020603050405020304" pitchFamily="18" charset="0"/>
                      <a:cs typeface="Times New Roman" panose="02020603050405020304" pitchFamily="18" charset="0"/>
                    </a:rPr>
                    <a:t>正确</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已知</a:t>
                  </a:r>
                  <a:r>
                    <a:rPr lang="en-US" altLang="zh-CN" sz="2400" i="1">
                      <a:latin typeface="Times New Roman" panose="02020603050405020304" pitchFamily="18" charset="0"/>
                      <a:cs typeface="Times New Roman" panose="02020603050405020304" pitchFamily="18" charset="0"/>
                    </a:rPr>
                    <a:t>a</a:t>
                  </a:r>
                  <a:r>
                    <a:rPr lang="zh-CN" altLang="zh-CN" sz="2400">
                      <a:latin typeface="Times New Roman" panose="02020603050405020304" pitchFamily="18" charset="0"/>
                      <a:cs typeface="Times New Roman" panose="02020603050405020304" pitchFamily="18" charset="0"/>
                    </a:rPr>
                    <a:t>点位于金属杆正上方</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则根据场强方向垂直于等势面可知</a:t>
                  </a:r>
                  <a:r>
                    <a:rPr lang="en-US" altLang="zh-CN" sz="2400" i="1">
                      <a:latin typeface="Times New Roman" panose="02020603050405020304" pitchFamily="18" charset="0"/>
                      <a:cs typeface="Times New Roman" panose="02020603050405020304" pitchFamily="18" charset="0"/>
                    </a:rPr>
                    <a:t>a</a:t>
                  </a:r>
                  <a:r>
                    <a:rPr lang="zh-CN" altLang="zh-CN" sz="2400">
                      <a:latin typeface="Times New Roman" panose="02020603050405020304" pitchFamily="18" charset="0"/>
                      <a:cs typeface="Times New Roman" panose="02020603050405020304" pitchFamily="18" charset="0"/>
                    </a:rPr>
                    <a:t>点的场强方向沿竖直方向</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不是水平向右</a:t>
                  </a:r>
                  <a:r>
                    <a:rPr lang="en-US" altLang="zh-CN" sz="2400">
                      <a:latin typeface="Times New Roman" panose="02020603050405020304" pitchFamily="18" charset="0"/>
                      <a:cs typeface="Times New Roman" panose="02020603050405020304" pitchFamily="18" charset="0"/>
                    </a:rPr>
                    <a:t>,C</a:t>
                  </a:r>
                  <a:r>
                    <a:rPr lang="zh-CN" altLang="zh-CN" sz="2400">
                      <a:latin typeface="Times New Roman" panose="02020603050405020304" pitchFamily="18" charset="0"/>
                      <a:cs typeface="Times New Roman" panose="02020603050405020304" pitchFamily="18" charset="0"/>
                    </a:rPr>
                    <a:t>错误</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由题图可知</a:t>
                  </a:r>
                  <a:r>
                    <a:rPr lang="en-US" altLang="zh-CN" sz="2400">
                      <a:latin typeface="Times New Roman" panose="02020603050405020304" pitchFamily="18" charset="0"/>
                      <a:cs typeface="Times New Roman" panose="02020603050405020304" pitchFamily="18" charset="0"/>
                    </a:rPr>
                    <a:t>,</a:t>
                  </a:r>
                  <a:r>
                    <a:rPr lang="en-US" altLang="zh-CN" sz="2400" i="1">
                      <a:latin typeface="Times New Roman" panose="02020603050405020304" pitchFamily="18" charset="0"/>
                      <a:cs typeface="Times New Roman" panose="02020603050405020304" pitchFamily="18" charset="0"/>
                    </a:rPr>
                    <a:t>a</a:t>
                  </a:r>
                  <a:r>
                    <a:rPr lang="zh-CN" altLang="zh-CN" sz="2400">
                      <a:latin typeface="Times New Roman" panose="02020603050405020304" pitchFamily="18" charset="0"/>
                      <a:cs typeface="Times New Roman" panose="02020603050405020304" pitchFamily="18" charset="0"/>
                    </a:rPr>
                    <a:t>点与</a:t>
                  </a:r>
                  <a:r>
                    <a:rPr lang="en-US" altLang="zh-CN" sz="2400" i="1">
                      <a:latin typeface="Times New Roman" panose="02020603050405020304" pitchFamily="18" charset="0"/>
                      <a:cs typeface="Times New Roman" panose="02020603050405020304" pitchFamily="18" charset="0"/>
                    </a:rPr>
                    <a:t>c</a:t>
                  </a:r>
                  <a:r>
                    <a:rPr lang="zh-CN" altLang="zh-CN" sz="2400">
                      <a:latin typeface="Times New Roman" panose="02020603050405020304" pitchFamily="18" charset="0"/>
                      <a:cs typeface="Times New Roman" panose="02020603050405020304" pitchFamily="18" charset="0"/>
                    </a:rPr>
                    <a:t>点在同一等势面上</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电势均</a:t>
                  </a:r>
                  <a:r>
                    <a:rPr lang="zh-CN" altLang="zh-CN" sz="2400" smtClean="0">
                      <a:latin typeface="Times New Roman" panose="02020603050405020304" pitchFamily="18" charset="0"/>
                      <a:cs typeface="Times New Roman" panose="02020603050405020304" pitchFamily="18" charset="0"/>
                    </a:rPr>
                    <a:t>为</a:t>
                  </a:r>
                  <a:endParaRPr lang="en-US" altLang="zh-CN" sz="2400" smtClean="0">
                    <a:latin typeface="Times New Roman" panose="02020603050405020304" pitchFamily="18" charset="0"/>
                    <a:cs typeface="Times New Roman" panose="02020603050405020304" pitchFamily="18" charset="0"/>
                  </a:endParaRPr>
                </a:p>
                <a:p>
                  <a:pPr>
                    <a:lnSpc>
                      <a:spcPct val="150000"/>
                    </a:lnSpc>
                  </a:pPr>
                  <a:r>
                    <a:rPr lang="en-US" altLang="zh-CN" sz="2400" smtClean="0">
                      <a:latin typeface="Times New Roman" panose="02020603050405020304" pitchFamily="18" charset="0"/>
                      <a:cs typeface="Times New Roman" panose="02020603050405020304" pitchFamily="18" charset="0"/>
                    </a:rPr>
                    <a:t>300 </a:t>
                  </a:r>
                  <a:r>
                    <a:rPr lang="en-US" altLang="zh-CN" sz="2400">
                      <a:latin typeface="Times New Roman" panose="02020603050405020304" pitchFamily="18" charset="0"/>
                      <a:cs typeface="Times New Roman" panose="02020603050405020304" pitchFamily="18" charset="0"/>
                    </a:rPr>
                    <a:t>V,</a:t>
                  </a:r>
                  <a:r>
                    <a:rPr lang="en-US" altLang="zh-CN" sz="2400" i="1">
                      <a:latin typeface="Times New Roman" panose="02020603050405020304" pitchFamily="18" charset="0"/>
                      <a:cs typeface="Times New Roman" panose="02020603050405020304" pitchFamily="18" charset="0"/>
                    </a:rPr>
                    <a:t>φ</a:t>
                  </a:r>
                  <a:r>
                    <a:rPr lang="en-US" altLang="zh-CN" sz="2400" i="1" baseline="-25000">
                      <a:latin typeface="Times New Roman" panose="02020603050405020304" pitchFamily="18" charset="0"/>
                      <a:cs typeface="Times New Roman" panose="02020603050405020304" pitchFamily="18" charset="0"/>
                    </a:rPr>
                    <a:t>a</a:t>
                  </a:r>
                  <a:r>
                    <a:rPr lang="en-US" altLang="zh-CN" sz="2400" i="1">
                      <a:latin typeface="Times New Roman" panose="02020603050405020304" pitchFamily="18" charset="0"/>
                      <a:cs typeface="Times New Roman" panose="02020603050405020304" pitchFamily="18" charset="0"/>
                    </a:rPr>
                    <a:t>=φ</a:t>
                  </a:r>
                  <a:r>
                    <a:rPr lang="en-US" altLang="zh-CN" sz="2400" i="1" baseline="-25000">
                      <a:latin typeface="Times New Roman" panose="02020603050405020304" pitchFamily="18" charset="0"/>
                      <a:cs typeface="Times New Roman" panose="02020603050405020304" pitchFamily="18" charset="0"/>
                    </a:rPr>
                    <a:t>c</a:t>
                  </a:r>
                  <a:r>
                    <a:rPr lang="en-US" altLang="zh-CN" sz="2400">
                      <a:latin typeface="Times New Roman" panose="02020603050405020304" pitchFamily="18" charset="0"/>
                      <a:cs typeface="Times New Roman" panose="02020603050405020304" pitchFamily="18" charset="0"/>
                    </a:rPr>
                    <a:t>,D</a:t>
                  </a:r>
                  <a:r>
                    <a:rPr lang="zh-CN" altLang="zh-CN" sz="2400">
                      <a:latin typeface="Times New Roman" panose="02020603050405020304" pitchFamily="18" charset="0"/>
                      <a:cs typeface="Times New Roman" panose="02020603050405020304" pitchFamily="18" charset="0"/>
                    </a:rPr>
                    <a:t>错误</a:t>
                  </a:r>
                  <a:r>
                    <a:rPr lang="en-US" altLang="zh-CN" sz="2400" i="1">
                      <a:latin typeface="Times New Roman" panose="02020603050405020304" pitchFamily="18" charset="0"/>
                      <a:cs typeface="Times New Roman" panose="02020603050405020304" pitchFamily="18" charset="0"/>
                    </a:rPr>
                    <a:t>.</a:t>
                  </a:r>
                  <a:endParaRPr lang="zh-CN" altLang="zh-CN" sz="2400">
                    <a:latin typeface="Times New Roman" panose="02020603050405020304" pitchFamily="18" charset="0"/>
                    <a:cs typeface="Times New Roman" panose="02020603050405020304" pitchFamily="18" charset="0"/>
                  </a:endParaRPr>
                </a:p>
              </p:txBody>
            </p:sp>
          </mc:Choice>
          <mc:Fallback>
            <p:sp>
              <p:nvSpPr>
                <p:cNvPr id="6" name="QC_5_AS.4_1#6fb9cba0d?vbadefaultcenterpage=1&amp;vbadisplayimagespread=1&amp;parentnodeid=0c25ba019&amp;vbahtmlprocessed=1&amp;hasbroken=1"/>
                <p:cNvSpPr>
                  <a:spLocks noRot="1" noChangeAspect="1" noMove="1" noResize="1" noEditPoints="1" noAdjustHandles="1" noChangeArrowheads="1" noChangeShapeType="1" noTextEdit="1"/>
                </p:cNvSpPr>
                <p:nvPr>
                  <p:custDataLst>
                    <p:tags r:id="rId3"/>
                  </p:custDataLst>
                </p:nvPr>
              </p:nvSpPr>
              <p:spPr>
                <a:xfrm>
                  <a:off x="231094" y="2032403"/>
                  <a:ext cx="11728677" cy="3308854"/>
                </a:xfrm>
                <a:prstGeom prst="rect">
                  <a:avLst/>
                </a:prstGeom>
                <a:blipFill rotWithShape="1">
                  <a:blip r:embed="rId4"/>
                  <a:stretch>
                    <a:fillRect/>
                  </a:stretch>
                </a:blipFill>
              </p:spPr>
              <p:txBody>
                <a:bodyPr/>
                <a:lstStyle/>
                <a:p>
                  <a:r>
                    <a:rPr lang="zh-CN" altLang="en-US">
                      <a:noFill/>
                    </a:rPr>
                    <a:t> </a:t>
                  </a:r>
                  <a:endParaRPr lang="zh-CN" altLang="en-US">
                    <a:noFill/>
                  </a:endParaRPr>
                </a:p>
              </p:txBody>
            </p:sp>
          </mc:Fallback>
        </mc:AlternateContent>
        <p:sp>
          <p:nvSpPr>
            <p:cNvPr id="7" name="文本框 6"/>
            <p:cNvSpPr txBox="1"/>
            <p:nvPr/>
          </p:nvSpPr>
          <p:spPr>
            <a:xfrm>
              <a:off x="231094" y="1024274"/>
              <a:ext cx="902811" cy="523220"/>
            </a:xfrm>
            <a:prstGeom prst="rect">
              <a:avLst/>
            </a:prstGeom>
            <a:solidFill>
              <a:srgbClr val="1F2C7A"/>
            </a:solid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2800" b="1" i="0" u="none" strike="noStrike" kern="1200" cap="none" spc="0" normalizeH="0" baseline="0" noProof="0" smtClean="0">
                  <a:ln>
                    <a:noFill/>
                  </a:ln>
                  <a:solidFill>
                    <a:srgbClr val="FFFFFF"/>
                  </a:solidFill>
                  <a:effectLst/>
                  <a:uLnTx/>
                  <a:uFillTx/>
                  <a:latin typeface="Arial"/>
                  <a:ea typeface="微软雅黑"/>
                  <a:cs typeface="+mn-cs"/>
                </a:rPr>
                <a:t>解析</a:t>
              </a:r>
              <a:endParaRPr kumimoji="0" lang="zh-CN" altLang="en-US" sz="2800" b="1" i="0" u="none" strike="noStrike" kern="1200" cap="none" spc="0" normalizeH="0" baseline="0" noProof="0">
                <a:ln>
                  <a:noFill/>
                </a:ln>
                <a:solidFill>
                  <a:srgbClr val="FFFFFF"/>
                </a:solidFill>
                <a:effectLst/>
                <a:uLnTx/>
                <a:uFillTx/>
                <a:latin typeface="Arial"/>
                <a:ea typeface="微软雅黑"/>
                <a:cs typeface="+mn-cs"/>
              </a:endParaRPr>
            </a:p>
          </p:txBody>
        </p:sp>
      </p:grpSp>
    </p:spTree>
    <p:custDataLst>
      <p:tags r:id="rId5"/>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5" name="QC_5_AN.2_1#6fb9cba0d.bracket?vbadefaultcenterpage=1&amp;vbadisplayimagespread=1&amp;parentnodeid=0c25ba019&amp;vbapositionanswer=1&amp;vbahtmlprocessed=1"/>
          <p:cNvSpPr/>
          <p:nvPr>
            <p:custDataLst>
              <p:tags r:id="rId3"/>
            </p:custDataLst>
          </p:nvPr>
        </p:nvSpPr>
        <p:spPr>
          <a:xfrm>
            <a:off x="5045399" y="2537643"/>
            <a:ext cx="317500" cy="507619"/>
          </a:xfrm>
          <a:prstGeom prst="rect">
            <a:avLst/>
          </a:prstGeom>
          <a:noFill/>
        </p:spPr>
        <p:txBody>
          <a:bodyPr wrap="squar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1" hangingPunct="1">
              <a:lnSpc>
                <a:spcPts val="4300"/>
              </a:lnSpc>
              <a:spcBef>
                <a:spcPct val="0"/>
              </a:spcBef>
              <a:spcAft>
                <a:spcPct val="0"/>
              </a:spcAft>
              <a:buClrTx/>
              <a:buSzTx/>
              <a:buFontTx/>
              <a:buNone/>
              <a:defRPr/>
            </a:pPr>
            <a:r>
              <a:rPr kumimoji="0" lang="en-US" altLang="zh-CN" sz="2800" b="1" i="0" u="none" strike="noStrike" kern="1200" cap="none" spc="0" normalizeH="0" baseline="0" noProof="0" smtClean="0">
                <a:ln>
                  <a:noFill/>
                </a:ln>
                <a:solidFill>
                  <a:srgbClr val="FF0000"/>
                </a:solidFill>
                <a:effectLst/>
                <a:uLnTx/>
                <a:uFillTx/>
                <a:latin typeface="Times New Roman" panose="02020603050405020304" pitchFamily="18" charset="0"/>
                <a:ea typeface="方正中等线简体" pitchFamily="34" charset="-122"/>
                <a:cs typeface="Times New Roman" panose="02020603050405020304" pitchFamily="34" charset="-120"/>
              </a:rPr>
              <a:t>A</a:t>
            </a:r>
            <a:endParaRPr kumimoji="0" lang="en-US" altLang="zh-CN" sz="2800" b="0" i="0" u="none" strike="noStrike" kern="1200" cap="none" spc="0" normalizeH="0" baseline="0" noProof="0">
              <a:ln>
                <a:noFill/>
              </a:ln>
              <a:solidFill>
                <a:srgbClr val="000000"/>
              </a:solidFill>
              <a:effectLst/>
              <a:uLnTx/>
              <a:uFillTx/>
              <a:latin typeface="Arial"/>
              <a:ea typeface="微软雅黑"/>
              <a:cs typeface="+mn-cs"/>
            </a:endParaRPr>
          </a:p>
        </p:txBody>
      </p:sp>
      <p:grpSp>
        <p:nvGrpSpPr>
          <p:cNvPr id="3" name="组合 2"/>
          <p:cNvGrpSpPr/>
          <p:nvPr/>
        </p:nvGrpSpPr>
        <p:grpSpPr>
          <a:xfrm>
            <a:off x="146304" y="865379"/>
            <a:ext cx="11905488" cy="5724107"/>
            <a:chOff x="146304" y="865379"/>
            <a:chExt cx="11905488" cy="5724107"/>
          </a:xfrm>
        </p:grpSpPr>
        <p:sp>
          <p:nvSpPr>
            <p:cNvPr id="8" name="QC_5_BD.1_1#6fb9cba0d?vbadefaultcenterpage=1&amp;vbadisplayimagespread=1&amp;parentnodeid=0c25ba019&amp;vbahtmlprocessed=1&amp;hasbroken=1"/>
            <p:cNvSpPr/>
            <p:nvPr>
              <p:custDataLst>
                <p:tags r:id="rId4"/>
              </p:custDataLst>
            </p:nvPr>
          </p:nvSpPr>
          <p:spPr>
            <a:xfrm>
              <a:off x="146304" y="865379"/>
              <a:ext cx="11905488" cy="5724107"/>
            </a:xfrm>
            <a:prstGeom prst="rect">
              <a:avLst/>
            </a:prstGeom>
            <a:noFill/>
          </p:spPr>
          <p:txBody>
            <a:bodyPr wrap="squar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2400" smtClean="0">
                  <a:latin typeface="Times New Roman" panose="02020603050405020304" pitchFamily="18" charset="0"/>
                  <a:cs typeface="Times New Roman" panose="02020603050405020304" pitchFamily="18" charset="0"/>
                </a:rPr>
                <a:t>2.[</a:t>
              </a:r>
              <a:r>
                <a:rPr lang="en-US" altLang="zh-CN" sz="2400">
                  <a:latin typeface="Times New Roman" panose="02020603050405020304" pitchFamily="18" charset="0"/>
                  <a:cs typeface="Times New Roman" panose="02020603050405020304" pitchFamily="18" charset="0"/>
                </a:rPr>
                <a:t>2022</a:t>
              </a:r>
              <a:r>
                <a:rPr lang="zh-CN" altLang="zh-CN" sz="2400">
                  <a:latin typeface="Times New Roman" panose="02020603050405020304" pitchFamily="18" charset="0"/>
                  <a:cs typeface="Times New Roman" panose="02020603050405020304" pitchFamily="18" charset="0"/>
                </a:rPr>
                <a:t>湖南</a:t>
              </a:r>
              <a:r>
                <a:rPr lang="en-US" altLang="zh-CN" sz="2400" i="1">
                  <a:latin typeface="Times New Roman" panose="02020603050405020304" pitchFamily="18" charset="0"/>
                  <a:cs typeface="Times New Roman" panose="02020603050405020304" pitchFamily="18" charset="0"/>
                </a:rPr>
                <a:t>·</a:t>
              </a:r>
              <a:r>
                <a:rPr lang="en-US" altLang="zh-CN" sz="2400">
                  <a:latin typeface="Times New Roman" panose="02020603050405020304" pitchFamily="18" charset="0"/>
                  <a:cs typeface="Times New Roman" panose="02020603050405020304" pitchFamily="18" charset="0"/>
                </a:rPr>
                <a:t>2,4</a:t>
              </a:r>
              <a:r>
                <a:rPr lang="zh-CN" altLang="zh-CN" sz="2400">
                  <a:latin typeface="Times New Roman" panose="02020603050405020304" pitchFamily="18" charset="0"/>
                  <a:cs typeface="Times New Roman" panose="02020603050405020304" pitchFamily="18" charset="0"/>
                </a:rPr>
                <a:t>分</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难度</a:t>
              </a:r>
              <a:r>
                <a:rPr lang="en-US" altLang="zh-CN" sz="2400">
                  <a:latin typeface="Times New Roman" panose="02020603050405020304" pitchFamily="18" charset="0"/>
                  <a:cs typeface="Times New Roman" panose="02020603050405020304" pitchFamily="18" charset="0"/>
                </a:rPr>
                <a:t>★★★☆☆]</a:t>
              </a:r>
              <a:endParaRPr lang="zh-CN" altLang="zh-CN" sz="2400">
                <a:latin typeface="Times New Roman" panose="02020603050405020304" pitchFamily="18" charset="0"/>
                <a:cs typeface="Times New Roman" panose="02020603050405020304" pitchFamily="18" charset="0"/>
              </a:endParaRPr>
            </a:p>
            <a:p>
              <a:pPr>
                <a:lnSpc>
                  <a:spcPct val="150000"/>
                </a:lnSpc>
              </a:pPr>
              <a:r>
                <a:rPr lang="zh-CN" altLang="zh-CN" sz="2400">
                  <a:latin typeface="Times New Roman" panose="02020603050405020304" pitchFamily="18" charset="0"/>
                  <a:cs typeface="Times New Roman" panose="02020603050405020304" pitchFamily="18" charset="0"/>
                </a:rPr>
                <a:t>如图</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四根完全相同的均匀带正电绝缘长棒对称放置在长方体的四条长边</a:t>
              </a:r>
              <a:r>
                <a:rPr lang="en-US" altLang="zh-CN" sz="2400" i="1">
                  <a:latin typeface="Times New Roman" panose="02020603050405020304" pitchFamily="18" charset="0"/>
                  <a:cs typeface="Times New Roman" panose="02020603050405020304" pitchFamily="18" charset="0"/>
                </a:rPr>
                <a:t>a</a:t>
              </a:r>
              <a:r>
                <a:rPr lang="zh-CN" altLang="zh-CN" sz="2400">
                  <a:latin typeface="Times New Roman" panose="02020603050405020304" pitchFamily="18" charset="0"/>
                  <a:cs typeface="Times New Roman" panose="02020603050405020304" pitchFamily="18" charset="0"/>
                </a:rPr>
                <a:t>、</a:t>
              </a:r>
              <a:r>
                <a:rPr lang="en-US" altLang="zh-CN" sz="2400" i="1">
                  <a:latin typeface="Times New Roman" panose="02020603050405020304" pitchFamily="18" charset="0"/>
                  <a:cs typeface="Times New Roman" panose="02020603050405020304" pitchFamily="18" charset="0"/>
                </a:rPr>
                <a:t>b</a:t>
              </a:r>
              <a:r>
                <a:rPr lang="zh-CN" altLang="zh-CN" sz="2400">
                  <a:latin typeface="Times New Roman" panose="02020603050405020304" pitchFamily="18" charset="0"/>
                  <a:cs typeface="Times New Roman" panose="02020603050405020304" pitchFamily="18" charset="0"/>
                </a:rPr>
                <a:t>、</a:t>
              </a:r>
              <a:r>
                <a:rPr lang="en-US" altLang="zh-CN" sz="2400" i="1">
                  <a:latin typeface="Times New Roman" panose="02020603050405020304" pitchFamily="18" charset="0"/>
                  <a:cs typeface="Times New Roman" panose="02020603050405020304" pitchFamily="18" charset="0"/>
                </a:rPr>
                <a:t>c</a:t>
              </a:r>
              <a:r>
                <a:rPr lang="zh-CN" altLang="zh-CN" sz="2400">
                  <a:latin typeface="Times New Roman" panose="02020603050405020304" pitchFamily="18" charset="0"/>
                  <a:cs typeface="Times New Roman" panose="02020603050405020304" pitchFamily="18" charset="0"/>
                </a:rPr>
                <a:t>、</a:t>
              </a:r>
              <a:r>
                <a:rPr lang="en-US" altLang="zh-CN" sz="2400" i="1">
                  <a:latin typeface="Times New Roman" panose="02020603050405020304" pitchFamily="18" charset="0"/>
                  <a:cs typeface="Times New Roman" panose="02020603050405020304" pitchFamily="18" charset="0"/>
                </a:rPr>
                <a:t>d</a:t>
              </a:r>
              <a:r>
                <a:rPr lang="zh-CN" altLang="zh-CN" sz="2400">
                  <a:latin typeface="Times New Roman" panose="02020603050405020304" pitchFamily="18" charset="0"/>
                  <a:cs typeface="Times New Roman" panose="02020603050405020304" pitchFamily="18" charset="0"/>
                </a:rPr>
                <a:t>上</a:t>
              </a:r>
              <a:r>
                <a:rPr lang="en-US" altLang="zh-CN" sz="2400" i="1">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移去</a:t>
              </a:r>
              <a:r>
                <a:rPr lang="en-US" altLang="zh-CN" sz="2400" i="1">
                  <a:latin typeface="Times New Roman" panose="02020603050405020304" pitchFamily="18" charset="0"/>
                  <a:cs typeface="Times New Roman" panose="02020603050405020304" pitchFamily="18" charset="0"/>
                </a:rPr>
                <a:t>a</a:t>
              </a:r>
              <a:r>
                <a:rPr lang="zh-CN" altLang="zh-CN" sz="2400">
                  <a:latin typeface="Times New Roman" panose="02020603050405020304" pitchFamily="18" charset="0"/>
                  <a:cs typeface="Times New Roman" panose="02020603050405020304" pitchFamily="18" charset="0"/>
                </a:rPr>
                <a:t>处的绝缘棒</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假定另外三根绝缘棒电荷分布不变</a:t>
              </a:r>
              <a:r>
                <a:rPr lang="en-US" altLang="zh-CN" sz="2400" i="1">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关于长方体几何中心</a:t>
              </a:r>
              <a:r>
                <a:rPr lang="en-US" altLang="zh-CN" sz="2400" i="1">
                  <a:latin typeface="Times New Roman" panose="02020603050405020304" pitchFamily="18" charset="0"/>
                  <a:cs typeface="Times New Roman" panose="02020603050405020304" pitchFamily="18" charset="0"/>
                </a:rPr>
                <a:t>O</a:t>
              </a:r>
              <a:r>
                <a:rPr lang="zh-CN" altLang="zh-CN" sz="2400">
                  <a:latin typeface="Times New Roman" panose="02020603050405020304" pitchFamily="18" charset="0"/>
                  <a:cs typeface="Times New Roman" panose="02020603050405020304" pitchFamily="18" charset="0"/>
                </a:rPr>
                <a:t>点处电场强度方向和电势的变化</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下列说法正确的是</a:t>
              </a:r>
              <a:r>
                <a:rPr lang="en-US" altLang="zh-CN" sz="2400">
                  <a:latin typeface="Times New Roman" panose="02020603050405020304" pitchFamily="18" charset="0"/>
                  <a:cs typeface="Times New Roman" panose="02020603050405020304" pitchFamily="18" charset="0"/>
                </a:rPr>
                <a:t>(</a:t>
              </a:r>
              <a:r>
                <a:rPr lang="zh-CN" altLang="zh-CN" sz="2400" i="1">
                  <a:latin typeface="Times New Roman" panose="02020603050405020304" pitchFamily="18" charset="0"/>
                  <a:cs typeface="Times New Roman" panose="02020603050405020304" pitchFamily="18" charset="0"/>
                </a:rPr>
                <a:t>　　</a:t>
              </a:r>
              <a:r>
                <a:rPr lang="en-US" altLang="zh-CN" sz="2400">
                  <a:latin typeface="Times New Roman" panose="02020603050405020304" pitchFamily="18" charset="0"/>
                  <a:cs typeface="Times New Roman" panose="02020603050405020304" pitchFamily="18" charset="0"/>
                </a:rPr>
                <a:t>)</a:t>
              </a:r>
              <a:endParaRPr lang="zh-CN" altLang="zh-CN" sz="2400">
                <a:latin typeface="Times New Roman" panose="02020603050405020304" pitchFamily="18" charset="0"/>
                <a:cs typeface="Times New Roman" panose="02020603050405020304" pitchFamily="18" charset="0"/>
              </a:endParaRPr>
            </a:p>
            <a:p>
              <a:pPr>
                <a:lnSpc>
                  <a:spcPct val="150000"/>
                </a:lnSpc>
              </a:pPr>
              <a:r>
                <a:rPr lang="en-US" altLang="zh-CN" sz="2400">
                  <a:latin typeface="Times New Roman" panose="02020603050405020304" pitchFamily="18" charset="0"/>
                  <a:cs typeface="Times New Roman" panose="02020603050405020304" pitchFamily="18" charset="0"/>
                </a:rPr>
                <a:t>A.</a:t>
              </a:r>
              <a:r>
                <a:rPr lang="zh-CN" altLang="zh-CN" sz="2400">
                  <a:latin typeface="Times New Roman" panose="02020603050405020304" pitchFamily="18" charset="0"/>
                  <a:cs typeface="Times New Roman" panose="02020603050405020304" pitchFamily="18" charset="0"/>
                </a:rPr>
                <a:t>电场强度方向垂直指向</a:t>
              </a:r>
              <a:r>
                <a:rPr lang="en-US" altLang="zh-CN" sz="2400" i="1">
                  <a:latin typeface="Times New Roman" panose="02020603050405020304" pitchFamily="18" charset="0"/>
                  <a:cs typeface="Times New Roman" panose="02020603050405020304" pitchFamily="18" charset="0"/>
                </a:rPr>
                <a:t>a</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电势减小</a:t>
              </a:r>
              <a:endParaRPr lang="zh-CN" altLang="zh-CN" sz="2400">
                <a:latin typeface="Times New Roman" panose="02020603050405020304" pitchFamily="18" charset="0"/>
                <a:cs typeface="Times New Roman" panose="02020603050405020304" pitchFamily="18" charset="0"/>
              </a:endParaRPr>
            </a:p>
            <a:p>
              <a:pPr>
                <a:lnSpc>
                  <a:spcPct val="150000"/>
                </a:lnSpc>
              </a:pPr>
              <a:r>
                <a:rPr lang="en-US" altLang="zh-CN" sz="2400">
                  <a:latin typeface="Times New Roman" panose="02020603050405020304" pitchFamily="18" charset="0"/>
                  <a:cs typeface="Times New Roman" panose="02020603050405020304" pitchFamily="18" charset="0"/>
                </a:rPr>
                <a:t>B.</a:t>
              </a:r>
              <a:r>
                <a:rPr lang="zh-CN" altLang="zh-CN" sz="2400">
                  <a:latin typeface="Times New Roman" panose="02020603050405020304" pitchFamily="18" charset="0"/>
                  <a:cs typeface="Times New Roman" panose="02020603050405020304" pitchFamily="18" charset="0"/>
                </a:rPr>
                <a:t>电场强度方向垂直指向</a:t>
              </a:r>
              <a:r>
                <a:rPr lang="en-US" altLang="zh-CN" sz="2400" i="1">
                  <a:latin typeface="Times New Roman" panose="02020603050405020304" pitchFamily="18" charset="0"/>
                  <a:cs typeface="Times New Roman" panose="02020603050405020304" pitchFamily="18" charset="0"/>
                </a:rPr>
                <a:t>c</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电势减小</a:t>
              </a:r>
              <a:endParaRPr lang="zh-CN" altLang="zh-CN" sz="2400">
                <a:latin typeface="Times New Roman" panose="02020603050405020304" pitchFamily="18" charset="0"/>
                <a:cs typeface="Times New Roman" panose="02020603050405020304" pitchFamily="18" charset="0"/>
              </a:endParaRPr>
            </a:p>
            <a:p>
              <a:pPr>
                <a:lnSpc>
                  <a:spcPct val="150000"/>
                </a:lnSpc>
              </a:pPr>
              <a:r>
                <a:rPr lang="en-US" altLang="zh-CN" sz="2400">
                  <a:latin typeface="Times New Roman" panose="02020603050405020304" pitchFamily="18" charset="0"/>
                  <a:cs typeface="Times New Roman" panose="02020603050405020304" pitchFamily="18" charset="0"/>
                </a:rPr>
                <a:t>C.</a:t>
              </a:r>
              <a:r>
                <a:rPr lang="zh-CN" altLang="zh-CN" sz="2400">
                  <a:latin typeface="Times New Roman" panose="02020603050405020304" pitchFamily="18" charset="0"/>
                  <a:cs typeface="Times New Roman" panose="02020603050405020304" pitchFamily="18" charset="0"/>
                </a:rPr>
                <a:t>电场强度方向垂直指向</a:t>
              </a:r>
              <a:r>
                <a:rPr lang="en-US" altLang="zh-CN" sz="2400" i="1">
                  <a:latin typeface="Times New Roman" panose="02020603050405020304" pitchFamily="18" charset="0"/>
                  <a:cs typeface="Times New Roman" panose="02020603050405020304" pitchFamily="18" charset="0"/>
                </a:rPr>
                <a:t>a</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电势增大</a:t>
              </a:r>
              <a:endParaRPr lang="zh-CN" altLang="zh-CN" sz="2400">
                <a:latin typeface="Times New Roman" panose="02020603050405020304" pitchFamily="18" charset="0"/>
                <a:cs typeface="Times New Roman" panose="02020603050405020304" pitchFamily="18" charset="0"/>
              </a:endParaRPr>
            </a:p>
            <a:p>
              <a:pPr>
                <a:lnSpc>
                  <a:spcPct val="150000"/>
                </a:lnSpc>
              </a:pPr>
              <a:r>
                <a:rPr lang="en-US" altLang="zh-CN" sz="2400">
                  <a:latin typeface="Times New Roman" panose="02020603050405020304" pitchFamily="18" charset="0"/>
                  <a:cs typeface="Times New Roman" panose="02020603050405020304" pitchFamily="18" charset="0"/>
                </a:rPr>
                <a:t>D.</a:t>
              </a:r>
              <a:r>
                <a:rPr lang="zh-CN" altLang="zh-CN" sz="2400">
                  <a:latin typeface="Times New Roman" panose="02020603050405020304" pitchFamily="18" charset="0"/>
                  <a:cs typeface="Times New Roman" panose="02020603050405020304" pitchFamily="18" charset="0"/>
                </a:rPr>
                <a:t>电场强度方向垂直指向</a:t>
              </a:r>
              <a:r>
                <a:rPr lang="en-US" altLang="zh-CN" sz="2400" i="1">
                  <a:latin typeface="Times New Roman" panose="02020603050405020304" pitchFamily="18" charset="0"/>
                  <a:cs typeface="Times New Roman" panose="02020603050405020304" pitchFamily="18" charset="0"/>
                </a:rPr>
                <a:t>c</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电势增大</a:t>
              </a:r>
              <a:endParaRPr lang="zh-CN" altLang="zh-CN" sz="2400">
                <a:latin typeface="Times New Roman" panose="02020603050405020304" pitchFamily="18" charset="0"/>
                <a:cs typeface="Times New Roman" panose="02020603050405020304" pitchFamily="18" charset="0"/>
              </a:endParaRPr>
            </a:p>
          </p:txBody>
        </p:sp>
        <p:pic>
          <p:nvPicPr>
            <p:cNvPr id="2" name="图片 1"/>
            <p:cNvPicPr>
              <a:picLocks noChangeAspect="1"/>
            </p:cNvPicPr>
            <p:nvPr/>
          </p:nvPicPr>
          <p:blipFill>
            <a:blip r:embed="rId5"/>
            <a:stretch>
              <a:fillRect/>
            </a:stretch>
          </p:blipFill>
          <p:spPr>
            <a:xfrm>
              <a:off x="6967736" y="3045262"/>
              <a:ext cx="3886927" cy="2303802"/>
            </a:xfrm>
            <a:prstGeom prst="rect">
              <a:avLst/>
            </a:prstGeom>
          </p:spPr>
        </p:pic>
      </p:grpSp>
    </p:spTree>
    <p:custDataLst>
      <p:tags r:id="rId6"/>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15">
                                            <p:txEl>
                                              <p:pRg st="0" end="0"/>
                                            </p:txEl>
                                          </p:spTgt>
                                        </p:tgtEl>
                                        <p:attrNameLst>
                                          <p:attrName>style.visibility</p:attrName>
                                        </p:attrNameLst>
                                      </p:cBhvr>
                                      <p:to>
                                        <p:strVal val="visible"/>
                                      </p:to>
                                    </p:set>
                                    <p:animEffect transition="in" filter="wipe(left)">
                                      <p:cBhvr>
                                        <p:cTn id="7" dur="500"/>
                                        <p:tgtEl>
                                          <p:spTgt spid="1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build="p"/>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pSp>
        <p:nvGrpSpPr>
          <p:cNvPr id="4" name="组合 3"/>
          <p:cNvGrpSpPr/>
          <p:nvPr/>
        </p:nvGrpSpPr>
        <p:grpSpPr>
          <a:xfrm>
            <a:off x="231094" y="966216"/>
            <a:ext cx="11757706" cy="4824984"/>
            <a:chOff x="231094" y="966216"/>
            <a:chExt cx="11757706" cy="4824984"/>
          </a:xfrm>
        </p:grpSpPr>
        <p:sp>
          <p:nvSpPr>
            <p:cNvPr id="2" name="QC_5_AS.4_1#6fb9cba0d?vbadefaultcenterpage=1&amp;vbadisplayimagespread=1&amp;parentnodeid=0c25ba019&amp;vbahtmlprocessed=1&amp;hasbroken=1"/>
            <p:cNvSpPr/>
            <p:nvPr>
              <p:custDataLst>
                <p:tags r:id="rId3"/>
              </p:custDataLst>
            </p:nvPr>
          </p:nvSpPr>
          <p:spPr>
            <a:xfrm>
              <a:off x="231094" y="1974345"/>
              <a:ext cx="11757706" cy="3816855"/>
            </a:xfrm>
            <a:prstGeom prst="rect">
              <a:avLst/>
            </a:prstGeom>
            <a:noFill/>
          </p:spPr>
          <p:txBody>
            <a:bodyPr wrap="squar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2400">
                  <a:latin typeface="Times New Roman" panose="02020603050405020304" pitchFamily="18" charset="0"/>
                  <a:cs typeface="Times New Roman" panose="02020603050405020304" pitchFamily="18" charset="0"/>
                </a:rPr>
                <a:t>2</a:t>
              </a:r>
              <a:r>
                <a:rPr lang="en-US" altLang="zh-CN" sz="2400" i="1">
                  <a:latin typeface="Times New Roman" panose="02020603050405020304" pitchFamily="18" charset="0"/>
                  <a:cs typeface="Times New Roman" panose="02020603050405020304" pitchFamily="18" charset="0"/>
                </a:rPr>
                <a:t>.</a:t>
              </a:r>
              <a:r>
                <a:rPr lang="en-US" altLang="zh-CN" sz="2400">
                  <a:latin typeface="Times New Roman" panose="02020603050405020304" pitchFamily="18" charset="0"/>
                  <a:cs typeface="Times New Roman" panose="02020603050405020304" pitchFamily="18" charset="0"/>
                </a:rPr>
                <a:t>A</a:t>
              </a:r>
              <a:r>
                <a:rPr lang="zh-CN" altLang="zh-CN" sz="2400">
                  <a:latin typeface="Times New Roman" panose="02020603050405020304" pitchFamily="18" charset="0"/>
                  <a:cs typeface="Times New Roman" panose="02020603050405020304" pitchFamily="18" charset="0"/>
                </a:rPr>
                <a:t>　由对称性与电场叠加原理可知</a:t>
              </a:r>
              <a:r>
                <a:rPr lang="en-US" altLang="zh-CN" sz="2400">
                  <a:latin typeface="Times New Roman" panose="02020603050405020304" pitchFamily="18" charset="0"/>
                  <a:cs typeface="Times New Roman" panose="02020603050405020304" pitchFamily="18" charset="0"/>
                </a:rPr>
                <a:t>,</a:t>
              </a:r>
              <a:r>
                <a:rPr lang="en-US" altLang="zh-CN" sz="2400" i="1">
                  <a:latin typeface="Times New Roman" panose="02020603050405020304" pitchFamily="18" charset="0"/>
                  <a:cs typeface="Times New Roman" panose="02020603050405020304" pitchFamily="18" charset="0"/>
                </a:rPr>
                <a:t>a</a:t>
              </a:r>
              <a:r>
                <a:rPr lang="zh-CN" altLang="zh-CN" sz="2400">
                  <a:latin typeface="Times New Roman" panose="02020603050405020304" pitchFamily="18" charset="0"/>
                  <a:cs typeface="Times New Roman" panose="02020603050405020304" pitchFamily="18" charset="0"/>
                </a:rPr>
                <a:t>、</a:t>
              </a:r>
              <a:r>
                <a:rPr lang="en-US" altLang="zh-CN" sz="2400" i="1">
                  <a:latin typeface="Times New Roman" panose="02020603050405020304" pitchFamily="18" charset="0"/>
                  <a:cs typeface="Times New Roman" panose="02020603050405020304" pitchFamily="18" charset="0"/>
                </a:rPr>
                <a:t>b</a:t>
              </a:r>
              <a:r>
                <a:rPr lang="zh-CN" altLang="zh-CN" sz="2400">
                  <a:latin typeface="Times New Roman" panose="02020603050405020304" pitchFamily="18" charset="0"/>
                  <a:cs typeface="Times New Roman" panose="02020603050405020304" pitchFamily="18" charset="0"/>
                </a:rPr>
                <a:t>、</a:t>
              </a:r>
              <a:r>
                <a:rPr lang="en-US" altLang="zh-CN" sz="2400" i="1">
                  <a:latin typeface="Times New Roman" panose="02020603050405020304" pitchFamily="18" charset="0"/>
                  <a:cs typeface="Times New Roman" panose="02020603050405020304" pitchFamily="18" charset="0"/>
                </a:rPr>
                <a:t>c</a:t>
              </a:r>
              <a:r>
                <a:rPr lang="zh-CN" altLang="zh-CN" sz="2400">
                  <a:latin typeface="Times New Roman" panose="02020603050405020304" pitchFamily="18" charset="0"/>
                  <a:cs typeface="Times New Roman" panose="02020603050405020304" pitchFamily="18" charset="0"/>
                </a:rPr>
                <a:t>、</a:t>
              </a:r>
              <a:r>
                <a:rPr lang="en-US" altLang="zh-CN" sz="2400" i="1">
                  <a:latin typeface="Times New Roman" panose="02020603050405020304" pitchFamily="18" charset="0"/>
                  <a:cs typeface="Times New Roman" panose="02020603050405020304" pitchFamily="18" charset="0"/>
                </a:rPr>
                <a:t>d</a:t>
              </a:r>
              <a:r>
                <a:rPr lang="zh-CN" altLang="zh-CN" sz="2400">
                  <a:latin typeface="Times New Roman" panose="02020603050405020304" pitchFamily="18" charset="0"/>
                  <a:cs typeface="Times New Roman" panose="02020603050405020304" pitchFamily="18" charset="0"/>
                </a:rPr>
                <a:t>处四根完全相同、均匀带正电绝缘长棒在</a:t>
              </a:r>
              <a:r>
                <a:rPr lang="en-US" altLang="zh-CN" sz="2400" i="1">
                  <a:latin typeface="Times New Roman" panose="02020603050405020304" pitchFamily="18" charset="0"/>
                  <a:cs typeface="Times New Roman" panose="02020603050405020304" pitchFamily="18" charset="0"/>
                </a:rPr>
                <a:t>O</a:t>
              </a:r>
              <a:r>
                <a:rPr lang="zh-CN" altLang="zh-CN" sz="2400">
                  <a:latin typeface="Times New Roman" panose="02020603050405020304" pitchFamily="18" charset="0"/>
                  <a:cs typeface="Times New Roman" panose="02020603050405020304" pitchFamily="18" charset="0"/>
                </a:rPr>
                <a:t>点的合场强为零</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类比正点电荷电场可知</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一根带正电绝缘长棒在空间某点的场强方向沿该棒所在直线的垂线指向该点</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故撤去</a:t>
              </a:r>
              <a:r>
                <a:rPr lang="en-US" altLang="zh-CN" sz="2400" i="1">
                  <a:latin typeface="Times New Roman" panose="02020603050405020304" pitchFamily="18" charset="0"/>
                  <a:cs typeface="Times New Roman" panose="02020603050405020304" pitchFamily="18" charset="0"/>
                </a:rPr>
                <a:t>a</a:t>
              </a:r>
              <a:r>
                <a:rPr lang="zh-CN" altLang="zh-CN" sz="2400">
                  <a:latin typeface="Times New Roman" panose="02020603050405020304" pitchFamily="18" charset="0"/>
                  <a:cs typeface="Times New Roman" panose="02020603050405020304" pitchFamily="18" charset="0"/>
                </a:rPr>
                <a:t>处的绝缘棒后</a:t>
              </a:r>
              <a:r>
                <a:rPr lang="en-US" altLang="zh-CN" sz="2400">
                  <a:latin typeface="Times New Roman" panose="02020603050405020304" pitchFamily="18" charset="0"/>
                  <a:cs typeface="Times New Roman" panose="02020603050405020304" pitchFamily="18" charset="0"/>
                </a:rPr>
                <a:t>,</a:t>
              </a:r>
              <a:r>
                <a:rPr lang="en-US" altLang="zh-CN" sz="2400" i="1">
                  <a:latin typeface="Times New Roman" panose="02020603050405020304" pitchFamily="18" charset="0"/>
                  <a:cs typeface="Times New Roman" panose="02020603050405020304" pitchFamily="18" charset="0"/>
                </a:rPr>
                <a:t>O</a:t>
              </a:r>
              <a:r>
                <a:rPr lang="zh-CN" altLang="zh-CN" sz="2400">
                  <a:latin typeface="Times New Roman" panose="02020603050405020304" pitchFamily="18" charset="0"/>
                  <a:cs typeface="Times New Roman" panose="02020603050405020304" pitchFamily="18" charset="0"/>
                </a:rPr>
                <a:t>点的电场强度方向由</a:t>
              </a:r>
              <a:r>
                <a:rPr lang="en-US" altLang="zh-CN" sz="2400" i="1">
                  <a:latin typeface="Times New Roman" panose="02020603050405020304" pitchFamily="18" charset="0"/>
                  <a:cs typeface="Times New Roman" panose="02020603050405020304" pitchFamily="18" charset="0"/>
                </a:rPr>
                <a:t>O</a:t>
              </a:r>
              <a:r>
                <a:rPr lang="zh-CN" altLang="zh-CN" sz="2400">
                  <a:latin typeface="Times New Roman" panose="02020603050405020304" pitchFamily="18" charset="0"/>
                  <a:cs typeface="Times New Roman" panose="02020603050405020304" pitchFamily="18" charset="0"/>
                </a:rPr>
                <a:t>点垂直指向</a:t>
              </a:r>
              <a:r>
                <a:rPr lang="en-US" altLang="zh-CN" sz="2400" i="1">
                  <a:latin typeface="Times New Roman" panose="02020603050405020304" pitchFamily="18" charset="0"/>
                  <a:cs typeface="Times New Roman" panose="02020603050405020304" pitchFamily="18" charset="0"/>
                </a:rPr>
                <a:t>a</a:t>
              </a:r>
              <a:r>
                <a:rPr lang="en-US" altLang="zh-CN" sz="2400">
                  <a:latin typeface="Times New Roman" panose="02020603050405020304" pitchFamily="18" charset="0"/>
                  <a:cs typeface="Times New Roman" panose="02020603050405020304" pitchFamily="18" charset="0"/>
                </a:rPr>
                <a:t>,B</a:t>
              </a:r>
              <a:r>
                <a:rPr lang="zh-CN" altLang="zh-CN" sz="2400">
                  <a:latin typeface="Times New Roman" panose="02020603050405020304" pitchFamily="18" charset="0"/>
                  <a:cs typeface="Times New Roman" panose="02020603050405020304" pitchFamily="18" charset="0"/>
                </a:rPr>
                <a:t>、</a:t>
              </a:r>
              <a:r>
                <a:rPr lang="en-US" altLang="zh-CN" sz="2400">
                  <a:latin typeface="Times New Roman" panose="02020603050405020304" pitchFamily="18" charset="0"/>
                  <a:cs typeface="Times New Roman" panose="02020603050405020304" pitchFamily="18" charset="0"/>
                </a:rPr>
                <a:t>D</a:t>
              </a:r>
              <a:r>
                <a:rPr lang="zh-CN" altLang="zh-CN" sz="2400">
                  <a:latin typeface="Times New Roman" panose="02020603050405020304" pitchFamily="18" charset="0"/>
                  <a:cs typeface="Times New Roman" panose="02020603050405020304" pitchFamily="18" charset="0"/>
                </a:rPr>
                <a:t>项错误</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设每根带正电绝缘长棒在</a:t>
              </a:r>
              <a:r>
                <a:rPr lang="en-US" altLang="zh-CN" sz="2400" i="1">
                  <a:latin typeface="Times New Roman" panose="02020603050405020304" pitchFamily="18" charset="0"/>
                  <a:cs typeface="Times New Roman" panose="02020603050405020304" pitchFamily="18" charset="0"/>
                </a:rPr>
                <a:t>O</a:t>
              </a:r>
              <a:r>
                <a:rPr lang="zh-CN" altLang="zh-CN" sz="2400">
                  <a:latin typeface="Times New Roman" panose="02020603050405020304" pitchFamily="18" charset="0"/>
                  <a:cs typeface="Times New Roman" panose="02020603050405020304" pitchFamily="18" charset="0"/>
                </a:rPr>
                <a:t>点产生的电势为</a:t>
              </a:r>
              <a:r>
                <a:rPr lang="en-US" altLang="zh-CN" sz="2400" i="1">
                  <a:latin typeface="Times New Roman" panose="02020603050405020304" pitchFamily="18" charset="0"/>
                  <a:cs typeface="Times New Roman" panose="02020603050405020304" pitchFamily="18" charset="0"/>
                </a:rPr>
                <a:t>φ</a:t>
              </a:r>
              <a:r>
                <a:rPr lang="en-US" altLang="zh-CN" sz="2400" baseline="-25000">
                  <a:latin typeface="Times New Roman" panose="02020603050405020304" pitchFamily="18" charset="0"/>
                  <a:cs typeface="Times New Roman" panose="02020603050405020304" pitchFamily="18" charset="0"/>
                </a:rPr>
                <a:t>0</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且大于零</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则根据电势的叠加原理知</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四根完全相同、均匀带正电绝缘长棒在</a:t>
              </a:r>
              <a:r>
                <a:rPr lang="en-US" altLang="zh-CN" sz="2400" i="1">
                  <a:latin typeface="Times New Roman" panose="02020603050405020304" pitchFamily="18" charset="0"/>
                  <a:cs typeface="Times New Roman" panose="02020603050405020304" pitchFamily="18" charset="0"/>
                </a:rPr>
                <a:t>O</a:t>
              </a:r>
              <a:r>
                <a:rPr lang="zh-CN" altLang="zh-CN" sz="2400">
                  <a:latin typeface="Times New Roman" panose="02020603050405020304" pitchFamily="18" charset="0"/>
                  <a:cs typeface="Times New Roman" panose="02020603050405020304" pitchFamily="18" charset="0"/>
                </a:rPr>
                <a:t>点产生的电场的电势为</a:t>
              </a:r>
              <a:r>
                <a:rPr lang="en-US" altLang="zh-CN" sz="2400">
                  <a:latin typeface="Times New Roman" panose="02020603050405020304" pitchFamily="18" charset="0"/>
                  <a:cs typeface="Times New Roman" panose="02020603050405020304" pitchFamily="18" charset="0"/>
                </a:rPr>
                <a:t>4</a:t>
              </a:r>
              <a:r>
                <a:rPr lang="en-US" altLang="zh-CN" sz="2400" i="1">
                  <a:latin typeface="Times New Roman" panose="02020603050405020304" pitchFamily="18" charset="0"/>
                  <a:cs typeface="Times New Roman" panose="02020603050405020304" pitchFamily="18" charset="0"/>
                </a:rPr>
                <a:t>φ</a:t>
              </a:r>
              <a:r>
                <a:rPr lang="en-US" altLang="zh-CN" sz="2400" baseline="-25000">
                  <a:latin typeface="Times New Roman" panose="02020603050405020304" pitchFamily="18" charset="0"/>
                  <a:cs typeface="Times New Roman" panose="02020603050405020304" pitchFamily="18" charset="0"/>
                </a:rPr>
                <a:t>0</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若撤去</a:t>
              </a:r>
              <a:r>
                <a:rPr lang="en-US" altLang="zh-CN" sz="2400" i="1">
                  <a:latin typeface="Times New Roman" panose="02020603050405020304" pitchFamily="18" charset="0"/>
                  <a:cs typeface="Times New Roman" panose="02020603050405020304" pitchFamily="18" charset="0"/>
                </a:rPr>
                <a:t>a</a:t>
              </a:r>
              <a:r>
                <a:rPr lang="zh-CN" altLang="zh-CN" sz="2400">
                  <a:latin typeface="Times New Roman" panose="02020603050405020304" pitchFamily="18" charset="0"/>
                  <a:cs typeface="Times New Roman" panose="02020603050405020304" pitchFamily="18" charset="0"/>
                </a:rPr>
                <a:t>处的绝缘棒</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其他三棒在</a:t>
              </a:r>
              <a:r>
                <a:rPr lang="en-US" altLang="zh-CN" sz="2400" i="1">
                  <a:latin typeface="Times New Roman" panose="02020603050405020304" pitchFamily="18" charset="0"/>
                  <a:cs typeface="Times New Roman" panose="02020603050405020304" pitchFamily="18" charset="0"/>
                </a:rPr>
                <a:t>O</a:t>
              </a:r>
              <a:r>
                <a:rPr lang="zh-CN" altLang="zh-CN" sz="2400">
                  <a:latin typeface="Times New Roman" panose="02020603050405020304" pitchFamily="18" charset="0"/>
                  <a:cs typeface="Times New Roman" panose="02020603050405020304" pitchFamily="18" charset="0"/>
                </a:rPr>
                <a:t>点产生的电场的电势为</a:t>
              </a:r>
              <a:r>
                <a:rPr lang="en-US" altLang="zh-CN" sz="2400">
                  <a:latin typeface="Times New Roman" panose="02020603050405020304" pitchFamily="18" charset="0"/>
                  <a:cs typeface="Times New Roman" panose="02020603050405020304" pitchFamily="18" charset="0"/>
                </a:rPr>
                <a:t>3</a:t>
              </a:r>
              <a:r>
                <a:rPr lang="en-US" altLang="zh-CN" sz="2400" i="1">
                  <a:latin typeface="Times New Roman" panose="02020603050405020304" pitchFamily="18" charset="0"/>
                  <a:cs typeface="Times New Roman" panose="02020603050405020304" pitchFamily="18" charset="0"/>
                </a:rPr>
                <a:t>φ</a:t>
              </a:r>
              <a:r>
                <a:rPr lang="en-US" altLang="zh-CN" sz="2400" baseline="-25000">
                  <a:latin typeface="Times New Roman" panose="02020603050405020304" pitchFamily="18" charset="0"/>
                  <a:cs typeface="Times New Roman" panose="02020603050405020304" pitchFamily="18" charset="0"/>
                </a:rPr>
                <a:t>0</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故撤去</a:t>
              </a:r>
              <a:r>
                <a:rPr lang="en-US" altLang="zh-CN" sz="2400" i="1">
                  <a:latin typeface="Times New Roman" panose="02020603050405020304" pitchFamily="18" charset="0"/>
                  <a:cs typeface="Times New Roman" panose="02020603050405020304" pitchFamily="18" charset="0"/>
                </a:rPr>
                <a:t>a</a:t>
              </a:r>
              <a:r>
                <a:rPr lang="zh-CN" altLang="zh-CN" sz="2400">
                  <a:latin typeface="Times New Roman" panose="02020603050405020304" pitchFamily="18" charset="0"/>
                  <a:cs typeface="Times New Roman" panose="02020603050405020304" pitchFamily="18" charset="0"/>
                </a:rPr>
                <a:t>处的绝缘棒后</a:t>
              </a:r>
              <a:r>
                <a:rPr lang="en-US" altLang="zh-CN" sz="2400">
                  <a:latin typeface="Times New Roman" panose="02020603050405020304" pitchFamily="18" charset="0"/>
                  <a:cs typeface="Times New Roman" panose="02020603050405020304" pitchFamily="18" charset="0"/>
                </a:rPr>
                <a:t>,</a:t>
              </a:r>
              <a:r>
                <a:rPr lang="en-US" altLang="zh-CN" sz="2400" i="1">
                  <a:latin typeface="Times New Roman" panose="02020603050405020304" pitchFamily="18" charset="0"/>
                  <a:cs typeface="Times New Roman" panose="02020603050405020304" pitchFamily="18" charset="0"/>
                </a:rPr>
                <a:t>O</a:t>
              </a:r>
              <a:r>
                <a:rPr lang="zh-CN" altLang="zh-CN" sz="2400">
                  <a:latin typeface="Times New Roman" panose="02020603050405020304" pitchFamily="18" charset="0"/>
                  <a:cs typeface="Times New Roman" panose="02020603050405020304" pitchFamily="18" charset="0"/>
                </a:rPr>
                <a:t>点的电势减小</a:t>
              </a:r>
              <a:r>
                <a:rPr lang="en-US" altLang="zh-CN" sz="2400" smtClean="0">
                  <a:latin typeface="Times New Roman" panose="02020603050405020304" pitchFamily="18" charset="0"/>
                  <a:cs typeface="Times New Roman" panose="02020603050405020304" pitchFamily="18" charset="0"/>
                </a:rPr>
                <a:t>,</a:t>
              </a:r>
              <a:endParaRPr lang="en-US" altLang="zh-CN" sz="2400" smtClean="0">
                <a:latin typeface="Times New Roman" panose="02020603050405020304" pitchFamily="18" charset="0"/>
                <a:cs typeface="Times New Roman" panose="02020603050405020304" pitchFamily="18" charset="0"/>
              </a:endParaRPr>
            </a:p>
            <a:p>
              <a:pPr>
                <a:lnSpc>
                  <a:spcPct val="150000"/>
                </a:lnSpc>
              </a:pPr>
              <a:r>
                <a:rPr lang="en-US" altLang="zh-CN" sz="2400" smtClean="0">
                  <a:latin typeface="Times New Roman" panose="02020603050405020304" pitchFamily="18" charset="0"/>
                  <a:cs typeface="Times New Roman" panose="02020603050405020304" pitchFamily="18" charset="0"/>
                </a:rPr>
                <a:t>A</a:t>
              </a:r>
              <a:r>
                <a:rPr lang="zh-CN" altLang="zh-CN" sz="2400">
                  <a:latin typeface="Times New Roman" panose="02020603050405020304" pitchFamily="18" charset="0"/>
                  <a:cs typeface="Times New Roman" panose="02020603050405020304" pitchFamily="18" charset="0"/>
                </a:rPr>
                <a:t>项正确、</a:t>
              </a:r>
              <a:r>
                <a:rPr lang="en-US" altLang="zh-CN" sz="2400">
                  <a:latin typeface="Times New Roman" panose="02020603050405020304" pitchFamily="18" charset="0"/>
                  <a:cs typeface="Times New Roman" panose="02020603050405020304" pitchFamily="18" charset="0"/>
                </a:rPr>
                <a:t>C</a:t>
              </a:r>
              <a:r>
                <a:rPr lang="zh-CN" altLang="zh-CN" sz="2400">
                  <a:latin typeface="Times New Roman" panose="02020603050405020304" pitchFamily="18" charset="0"/>
                  <a:cs typeface="Times New Roman" panose="02020603050405020304" pitchFamily="18" charset="0"/>
                </a:rPr>
                <a:t>项错误</a:t>
              </a:r>
              <a:r>
                <a:rPr lang="en-US" altLang="zh-CN" sz="2400" i="1">
                  <a:latin typeface="Times New Roman" panose="02020603050405020304" pitchFamily="18" charset="0"/>
                  <a:cs typeface="Times New Roman" panose="02020603050405020304" pitchFamily="18" charset="0"/>
                </a:rPr>
                <a:t>.</a:t>
              </a:r>
              <a:endParaRPr lang="zh-CN" altLang="zh-CN" sz="2400">
                <a:latin typeface="Times New Roman" panose="02020603050405020304" pitchFamily="18" charset="0"/>
                <a:cs typeface="Times New Roman" panose="02020603050405020304" pitchFamily="18" charset="0"/>
              </a:endParaRPr>
            </a:p>
          </p:txBody>
        </p:sp>
        <p:sp>
          <p:nvSpPr>
            <p:cNvPr id="3" name="文本框 2"/>
            <p:cNvSpPr txBox="1"/>
            <p:nvPr/>
          </p:nvSpPr>
          <p:spPr>
            <a:xfrm>
              <a:off x="231094" y="966216"/>
              <a:ext cx="902811" cy="523220"/>
            </a:xfrm>
            <a:prstGeom prst="rect">
              <a:avLst/>
            </a:prstGeom>
            <a:solidFill>
              <a:srgbClr val="1F2C7A"/>
            </a:solid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2800" b="1" i="0" u="none" strike="noStrike" kern="1200" cap="none" spc="0" normalizeH="0" baseline="0" noProof="0" smtClean="0">
                  <a:ln>
                    <a:noFill/>
                  </a:ln>
                  <a:solidFill>
                    <a:srgbClr val="FFFFFF"/>
                  </a:solidFill>
                  <a:effectLst/>
                  <a:uLnTx/>
                  <a:uFillTx/>
                  <a:latin typeface="Arial"/>
                  <a:ea typeface="微软雅黑"/>
                  <a:cs typeface="+mn-cs"/>
                </a:rPr>
                <a:t>解析</a:t>
              </a:r>
              <a:endParaRPr kumimoji="0" lang="zh-CN" altLang="en-US" sz="2800" b="1" i="0" u="none" strike="noStrike" kern="1200" cap="none" spc="0" normalizeH="0" baseline="0" noProof="0">
                <a:ln>
                  <a:noFill/>
                </a:ln>
                <a:solidFill>
                  <a:srgbClr val="FFFFFF"/>
                </a:solidFill>
                <a:effectLst/>
                <a:uLnTx/>
                <a:uFillTx/>
                <a:latin typeface="Arial"/>
                <a:ea typeface="微软雅黑"/>
                <a:cs typeface="+mn-cs"/>
              </a:endParaRPr>
            </a:p>
          </p:txBody>
        </p:sp>
      </p:grpSp>
    </p:spTree>
    <p:custDataLst>
      <p:tags r:id="rId4"/>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5" name="QC_5_AN.2_1#6fb9cba0d.bracket?vbadefaultcenterpage=1&amp;vbadisplayimagespread=1&amp;parentnodeid=0c25ba019&amp;vbapositionanswer=1&amp;vbahtmlprocessed=1"/>
          <p:cNvSpPr/>
          <p:nvPr>
            <p:custDataLst>
              <p:tags r:id="rId3"/>
            </p:custDataLst>
          </p:nvPr>
        </p:nvSpPr>
        <p:spPr>
          <a:xfrm>
            <a:off x="8523838" y="2003970"/>
            <a:ext cx="547589" cy="507619"/>
          </a:xfrm>
          <a:prstGeom prst="rect">
            <a:avLst/>
          </a:prstGeom>
          <a:noFill/>
        </p:spPr>
        <p:txBody>
          <a:bodyPr wrap="squar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1" hangingPunct="1">
              <a:lnSpc>
                <a:spcPts val="4300"/>
              </a:lnSpc>
              <a:spcBef>
                <a:spcPct val="0"/>
              </a:spcBef>
              <a:spcAft>
                <a:spcPct val="0"/>
              </a:spcAft>
              <a:buClrTx/>
              <a:buSzTx/>
              <a:buFontTx/>
              <a:buNone/>
              <a:defRPr/>
            </a:pPr>
            <a:r>
              <a:rPr kumimoji="0" lang="en-US" altLang="zh-CN" sz="2800" b="1" i="0" u="none" strike="noStrike" kern="1200" cap="none" spc="0" normalizeH="0" baseline="0" noProof="0" smtClean="0">
                <a:ln>
                  <a:noFill/>
                </a:ln>
                <a:solidFill>
                  <a:srgbClr val="FF0000"/>
                </a:solidFill>
                <a:effectLst/>
                <a:uLnTx/>
                <a:uFillTx/>
                <a:latin typeface="Times New Roman" panose="02020603050405020304" pitchFamily="18" charset="0"/>
                <a:ea typeface="方正中等线简体" pitchFamily="34" charset="-122"/>
                <a:cs typeface="Times New Roman" panose="02020603050405020304" pitchFamily="34" charset="-120"/>
              </a:rPr>
              <a:t>AD</a:t>
            </a:r>
            <a:endParaRPr kumimoji="0" lang="en-US" altLang="zh-CN" sz="2800" b="0" i="0" u="none" strike="noStrike" kern="1200" cap="none" spc="0" normalizeH="0" baseline="0" noProof="0">
              <a:ln>
                <a:noFill/>
              </a:ln>
              <a:solidFill>
                <a:srgbClr val="000000"/>
              </a:solidFill>
              <a:effectLst/>
              <a:uLnTx/>
              <a:uFillTx/>
              <a:latin typeface="Arial"/>
              <a:ea typeface="微软雅黑"/>
              <a:cs typeface="+mn-cs"/>
            </a:endParaRPr>
          </a:p>
        </p:txBody>
      </p:sp>
      <p:grpSp>
        <p:nvGrpSpPr>
          <p:cNvPr id="3" name="组合 2"/>
          <p:cNvGrpSpPr/>
          <p:nvPr/>
        </p:nvGrpSpPr>
        <p:grpSpPr>
          <a:xfrm>
            <a:off x="159657" y="865382"/>
            <a:ext cx="11800113" cy="5680562"/>
            <a:chOff x="159657" y="865382"/>
            <a:chExt cx="11800113" cy="5680562"/>
          </a:xfrm>
        </p:grpSpPr>
        <p:sp>
          <p:nvSpPr>
            <p:cNvPr id="8" name="QC_5_BD.1_1#6fb9cba0d?vbadefaultcenterpage=1&amp;vbadisplayimagespread=1&amp;parentnodeid=0c25ba019&amp;vbahtmlprocessed=1&amp;hasbroken=1"/>
            <p:cNvSpPr/>
            <p:nvPr>
              <p:custDataLst>
                <p:tags r:id="rId4"/>
              </p:custDataLst>
            </p:nvPr>
          </p:nvSpPr>
          <p:spPr>
            <a:xfrm>
              <a:off x="159657" y="865382"/>
              <a:ext cx="11800113" cy="5680562"/>
            </a:xfrm>
            <a:prstGeom prst="rect">
              <a:avLst/>
            </a:prstGeom>
            <a:noFill/>
          </p:spPr>
          <p:txBody>
            <a:bodyPr wrap="squar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2400" smtClean="0">
                  <a:latin typeface="Times New Roman" panose="02020603050405020304" pitchFamily="18" charset="0"/>
                  <a:cs typeface="Times New Roman" panose="02020603050405020304" pitchFamily="18" charset="0"/>
                </a:rPr>
                <a:t>3.[</a:t>
              </a:r>
              <a:r>
                <a:rPr lang="en-US" altLang="zh-CN" sz="2400">
                  <a:latin typeface="Times New Roman" panose="02020603050405020304" pitchFamily="18" charset="0"/>
                  <a:cs typeface="Times New Roman" panose="02020603050405020304" pitchFamily="18" charset="0"/>
                </a:rPr>
                <a:t>2021</a:t>
              </a:r>
              <a:r>
                <a:rPr lang="zh-CN" altLang="zh-CN" sz="2400">
                  <a:latin typeface="Times New Roman" panose="02020603050405020304" pitchFamily="18" charset="0"/>
                  <a:cs typeface="Times New Roman" panose="02020603050405020304" pitchFamily="18" charset="0"/>
                </a:rPr>
                <a:t>海南</a:t>
              </a:r>
              <a:r>
                <a:rPr lang="en-US" altLang="zh-CN" sz="2400" i="1">
                  <a:latin typeface="Times New Roman" panose="02020603050405020304" pitchFamily="18" charset="0"/>
                  <a:cs typeface="Times New Roman" panose="02020603050405020304" pitchFamily="18" charset="0"/>
                </a:rPr>
                <a:t>·</a:t>
              </a:r>
              <a:r>
                <a:rPr lang="en-US" altLang="zh-CN" sz="2400">
                  <a:latin typeface="Times New Roman" panose="02020603050405020304" pitchFamily="18" charset="0"/>
                  <a:cs typeface="Times New Roman" panose="02020603050405020304" pitchFamily="18" charset="0"/>
                </a:rPr>
                <a:t>11,4</a:t>
              </a:r>
              <a:r>
                <a:rPr lang="zh-CN" altLang="zh-CN" sz="2400">
                  <a:latin typeface="Times New Roman" panose="02020603050405020304" pitchFamily="18" charset="0"/>
                  <a:cs typeface="Times New Roman" panose="02020603050405020304" pitchFamily="18" charset="0"/>
                </a:rPr>
                <a:t>分</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难度</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多选</a:t>
              </a:r>
              <a:r>
                <a:rPr lang="en-US" altLang="zh-CN" sz="2400">
                  <a:latin typeface="Times New Roman" panose="02020603050405020304" pitchFamily="18" charset="0"/>
                  <a:cs typeface="Times New Roman" panose="02020603050405020304" pitchFamily="18" charset="0"/>
                </a:rPr>
                <a:t>)</a:t>
              </a:r>
              <a:endParaRPr lang="zh-CN" altLang="zh-CN" sz="2400">
                <a:latin typeface="Times New Roman" panose="02020603050405020304" pitchFamily="18" charset="0"/>
                <a:cs typeface="Times New Roman" panose="02020603050405020304" pitchFamily="18" charset="0"/>
              </a:endParaRPr>
            </a:p>
            <a:p>
              <a:pPr>
                <a:lnSpc>
                  <a:spcPct val="150000"/>
                </a:lnSpc>
              </a:pPr>
              <a:r>
                <a:rPr lang="zh-CN" altLang="zh-CN" sz="2400">
                  <a:latin typeface="Times New Roman" panose="02020603050405020304" pitchFamily="18" charset="0"/>
                  <a:cs typeface="Times New Roman" panose="02020603050405020304" pitchFamily="18" charset="0"/>
                </a:rPr>
                <a:t>如图</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在匀强电场中有一虚线圆</a:t>
              </a:r>
              <a:r>
                <a:rPr lang="en-US" altLang="zh-CN" sz="2400">
                  <a:latin typeface="Times New Roman" panose="02020603050405020304" pitchFamily="18" charset="0"/>
                  <a:cs typeface="Times New Roman" panose="02020603050405020304" pitchFamily="18" charset="0"/>
                </a:rPr>
                <a:t>,</a:t>
              </a:r>
              <a:r>
                <a:rPr lang="en-US" altLang="zh-CN" sz="2400" i="1">
                  <a:latin typeface="Times New Roman" panose="02020603050405020304" pitchFamily="18" charset="0"/>
                  <a:cs typeface="Times New Roman" panose="02020603050405020304" pitchFamily="18" charset="0"/>
                </a:rPr>
                <a:t>ab</a:t>
              </a:r>
              <a:r>
                <a:rPr lang="zh-CN" altLang="zh-CN" sz="2400">
                  <a:latin typeface="Times New Roman" panose="02020603050405020304" pitchFamily="18" charset="0"/>
                  <a:cs typeface="Times New Roman" panose="02020603050405020304" pitchFamily="18" charset="0"/>
                </a:rPr>
                <a:t>和</a:t>
              </a:r>
              <a:r>
                <a:rPr lang="en-US" altLang="zh-CN" sz="2400" i="1">
                  <a:latin typeface="Times New Roman" panose="02020603050405020304" pitchFamily="18" charset="0"/>
                  <a:cs typeface="Times New Roman" panose="02020603050405020304" pitchFamily="18" charset="0"/>
                </a:rPr>
                <a:t>cd</a:t>
              </a:r>
              <a:r>
                <a:rPr lang="zh-CN" altLang="zh-CN" sz="2400">
                  <a:latin typeface="Times New Roman" panose="02020603050405020304" pitchFamily="18" charset="0"/>
                  <a:cs typeface="Times New Roman" panose="02020603050405020304" pitchFamily="18" charset="0"/>
                </a:rPr>
                <a:t>是圆的两条直径</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其中</a:t>
              </a:r>
              <a:r>
                <a:rPr lang="en-US" altLang="zh-CN" sz="2400" i="1">
                  <a:latin typeface="Times New Roman" panose="02020603050405020304" pitchFamily="18" charset="0"/>
                  <a:cs typeface="Times New Roman" panose="02020603050405020304" pitchFamily="18" charset="0"/>
                </a:rPr>
                <a:t>ab</a:t>
              </a:r>
              <a:r>
                <a:rPr lang="zh-CN" altLang="zh-CN" sz="2400">
                  <a:latin typeface="Times New Roman" panose="02020603050405020304" pitchFamily="18" charset="0"/>
                  <a:cs typeface="Times New Roman" panose="02020603050405020304" pitchFamily="18" charset="0"/>
                </a:rPr>
                <a:t>与电场方向的夹角为</a:t>
              </a:r>
              <a:r>
                <a:rPr lang="en-US" altLang="zh-CN" sz="2400">
                  <a:latin typeface="Times New Roman" panose="02020603050405020304" pitchFamily="18" charset="0"/>
                  <a:cs typeface="Times New Roman" panose="02020603050405020304" pitchFamily="18" charset="0"/>
                </a:rPr>
                <a:t>60</a:t>
              </a:r>
              <a:r>
                <a:rPr lang="en-US" altLang="zh-CN" sz="2400" smtClean="0">
                  <a:latin typeface="Times New Roman" panose="02020603050405020304" pitchFamily="18" charset="0"/>
                  <a:cs typeface="Times New Roman" panose="02020603050405020304" pitchFamily="18" charset="0"/>
                </a:rPr>
                <a:t>°,</a:t>
              </a:r>
              <a:endParaRPr lang="en-US" altLang="zh-CN" sz="2400" smtClean="0">
                <a:latin typeface="Times New Roman" panose="02020603050405020304" pitchFamily="18" charset="0"/>
                <a:cs typeface="Times New Roman" panose="02020603050405020304" pitchFamily="18" charset="0"/>
              </a:endParaRPr>
            </a:p>
            <a:p>
              <a:pPr>
                <a:lnSpc>
                  <a:spcPct val="150000"/>
                </a:lnSpc>
              </a:pPr>
              <a:r>
                <a:rPr lang="en-US" altLang="zh-CN" sz="2400" i="1" smtClean="0">
                  <a:latin typeface="Times New Roman" panose="02020603050405020304" pitchFamily="18" charset="0"/>
                  <a:cs typeface="Times New Roman" panose="02020603050405020304" pitchFamily="18" charset="0"/>
                </a:rPr>
                <a:t>ab</a:t>
              </a:r>
              <a:r>
                <a:rPr lang="en-US" altLang="zh-CN" sz="2400" smtClean="0">
                  <a:latin typeface="Times New Roman" panose="02020603050405020304" pitchFamily="18" charset="0"/>
                  <a:cs typeface="Times New Roman" panose="02020603050405020304" pitchFamily="18" charset="0"/>
                </a:rPr>
                <a:t>=0.2 </a:t>
              </a:r>
              <a:r>
                <a:rPr lang="en-US" altLang="zh-CN" sz="2400">
                  <a:latin typeface="Times New Roman" panose="02020603050405020304" pitchFamily="18" charset="0"/>
                  <a:cs typeface="Times New Roman" panose="02020603050405020304" pitchFamily="18" charset="0"/>
                </a:rPr>
                <a:t>m,</a:t>
              </a:r>
              <a:r>
                <a:rPr lang="en-US" altLang="zh-CN" sz="2400" i="1">
                  <a:latin typeface="Times New Roman" panose="02020603050405020304" pitchFamily="18" charset="0"/>
                  <a:cs typeface="Times New Roman" panose="02020603050405020304" pitchFamily="18" charset="0"/>
                </a:rPr>
                <a:t>cd</a:t>
              </a:r>
              <a:r>
                <a:rPr lang="zh-CN" altLang="zh-CN" sz="2400">
                  <a:latin typeface="Times New Roman" panose="02020603050405020304" pitchFamily="18" charset="0"/>
                  <a:cs typeface="Times New Roman" panose="02020603050405020304" pitchFamily="18" charset="0"/>
                </a:rPr>
                <a:t>与电场方向平行</a:t>
              </a:r>
              <a:r>
                <a:rPr lang="en-US" altLang="zh-CN" sz="2400">
                  <a:latin typeface="Times New Roman" panose="02020603050405020304" pitchFamily="18" charset="0"/>
                  <a:cs typeface="Times New Roman" panose="02020603050405020304" pitchFamily="18" charset="0"/>
                </a:rPr>
                <a:t>,</a:t>
              </a:r>
              <a:r>
                <a:rPr lang="en-US" altLang="zh-CN" sz="2400" i="1">
                  <a:latin typeface="Times New Roman" panose="02020603050405020304" pitchFamily="18" charset="0"/>
                  <a:cs typeface="Times New Roman" panose="02020603050405020304" pitchFamily="18" charset="0"/>
                </a:rPr>
                <a:t>a</a:t>
              </a:r>
              <a:r>
                <a:rPr lang="zh-CN" altLang="zh-CN" sz="2400">
                  <a:latin typeface="Times New Roman" panose="02020603050405020304" pitchFamily="18" charset="0"/>
                  <a:cs typeface="Times New Roman" panose="02020603050405020304" pitchFamily="18" charset="0"/>
                </a:rPr>
                <a:t>、</a:t>
              </a:r>
              <a:r>
                <a:rPr lang="en-US" altLang="zh-CN" sz="2400" i="1">
                  <a:latin typeface="Times New Roman" panose="02020603050405020304" pitchFamily="18" charset="0"/>
                  <a:cs typeface="Times New Roman" panose="02020603050405020304" pitchFamily="18" charset="0"/>
                </a:rPr>
                <a:t>b</a:t>
              </a:r>
              <a:r>
                <a:rPr lang="zh-CN" altLang="zh-CN" sz="2400">
                  <a:latin typeface="Times New Roman" panose="02020603050405020304" pitchFamily="18" charset="0"/>
                  <a:cs typeface="Times New Roman" panose="02020603050405020304" pitchFamily="18" charset="0"/>
                </a:rPr>
                <a:t>两点间的电势差 </a:t>
              </a:r>
              <a:r>
                <a:rPr lang="en-US" altLang="zh-CN" sz="2400" i="1">
                  <a:latin typeface="Times New Roman" panose="02020603050405020304" pitchFamily="18" charset="0"/>
                  <a:cs typeface="Times New Roman" panose="02020603050405020304" pitchFamily="18" charset="0"/>
                </a:rPr>
                <a:t>U</a:t>
              </a:r>
              <a:r>
                <a:rPr lang="en-US" altLang="zh-CN" sz="2400" i="1" baseline="-25000">
                  <a:latin typeface="Times New Roman" panose="02020603050405020304" pitchFamily="18" charset="0"/>
                  <a:cs typeface="Times New Roman" panose="02020603050405020304" pitchFamily="18" charset="0"/>
                </a:rPr>
                <a:t>ab</a:t>
              </a:r>
              <a:r>
                <a:rPr lang="en-US" altLang="zh-CN" sz="2400" i="1">
                  <a:latin typeface="Times New Roman" panose="02020603050405020304" pitchFamily="18" charset="0"/>
                  <a:cs typeface="Times New Roman" panose="02020603050405020304" pitchFamily="18" charset="0"/>
                </a:rPr>
                <a:t>=</a:t>
              </a:r>
              <a:r>
                <a:rPr lang="en-US" altLang="zh-CN" sz="2400">
                  <a:latin typeface="Times New Roman" panose="02020603050405020304" pitchFamily="18" charset="0"/>
                  <a:cs typeface="Times New Roman" panose="02020603050405020304" pitchFamily="18" charset="0"/>
                </a:rPr>
                <a:t>20 V.</a:t>
              </a:r>
              <a:r>
                <a:rPr lang="zh-CN" altLang="zh-CN" sz="2400">
                  <a:latin typeface="Times New Roman" panose="02020603050405020304" pitchFamily="18" charset="0"/>
                  <a:cs typeface="Times New Roman" panose="02020603050405020304" pitchFamily="18" charset="0"/>
                </a:rPr>
                <a:t>则 </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　　</a:t>
              </a:r>
              <a:r>
                <a:rPr lang="en-US" altLang="zh-CN" sz="2400">
                  <a:latin typeface="Times New Roman" panose="02020603050405020304" pitchFamily="18" charset="0"/>
                  <a:cs typeface="Times New Roman" panose="02020603050405020304" pitchFamily="18" charset="0"/>
                </a:rPr>
                <a:t>)</a:t>
              </a:r>
              <a:endParaRPr lang="zh-CN" altLang="zh-CN" sz="2400">
                <a:latin typeface="Times New Roman" panose="02020603050405020304" pitchFamily="18" charset="0"/>
                <a:cs typeface="Times New Roman" panose="02020603050405020304" pitchFamily="18" charset="0"/>
              </a:endParaRPr>
            </a:p>
            <a:p>
              <a:pPr>
                <a:lnSpc>
                  <a:spcPct val="150000"/>
                </a:lnSpc>
              </a:pPr>
              <a:r>
                <a:rPr lang="en-US" altLang="zh-CN" sz="2400">
                  <a:latin typeface="Times New Roman" panose="02020603050405020304" pitchFamily="18" charset="0"/>
                  <a:cs typeface="Times New Roman" panose="02020603050405020304" pitchFamily="18" charset="0"/>
                </a:rPr>
                <a:t>A.</a:t>
              </a:r>
              <a:r>
                <a:rPr lang="zh-CN" altLang="zh-CN" sz="2400">
                  <a:latin typeface="Times New Roman" panose="02020603050405020304" pitchFamily="18" charset="0"/>
                  <a:cs typeface="Times New Roman" panose="02020603050405020304" pitchFamily="18" charset="0"/>
                </a:rPr>
                <a:t>电场强度的大小</a:t>
              </a:r>
              <a:r>
                <a:rPr lang="en-US" altLang="zh-CN" sz="2400" i="1">
                  <a:latin typeface="Times New Roman" panose="02020603050405020304" pitchFamily="18" charset="0"/>
                  <a:cs typeface="Times New Roman" panose="02020603050405020304" pitchFamily="18" charset="0"/>
                </a:rPr>
                <a:t>E</a:t>
              </a:r>
              <a:r>
                <a:rPr lang="en-US" altLang="zh-CN" sz="2400">
                  <a:latin typeface="Times New Roman" panose="02020603050405020304" pitchFamily="18" charset="0"/>
                  <a:cs typeface="Times New Roman" panose="02020603050405020304" pitchFamily="18" charset="0"/>
                </a:rPr>
                <a:t>=200 V/m</a:t>
              </a:r>
              <a:endParaRPr lang="zh-CN" altLang="zh-CN" sz="2400">
                <a:latin typeface="Times New Roman" panose="02020603050405020304" pitchFamily="18" charset="0"/>
                <a:cs typeface="Times New Roman" panose="02020603050405020304" pitchFamily="18" charset="0"/>
              </a:endParaRPr>
            </a:p>
            <a:p>
              <a:pPr>
                <a:lnSpc>
                  <a:spcPct val="150000"/>
                </a:lnSpc>
              </a:pPr>
              <a:r>
                <a:rPr lang="en-US" altLang="zh-CN" sz="2400">
                  <a:latin typeface="Times New Roman" panose="02020603050405020304" pitchFamily="18" charset="0"/>
                  <a:cs typeface="Times New Roman" panose="02020603050405020304" pitchFamily="18" charset="0"/>
                </a:rPr>
                <a:t>B.</a:t>
              </a:r>
              <a:r>
                <a:rPr lang="en-US" altLang="zh-CN" sz="2400" i="1">
                  <a:latin typeface="Times New Roman" panose="02020603050405020304" pitchFamily="18" charset="0"/>
                  <a:cs typeface="Times New Roman" panose="02020603050405020304" pitchFamily="18" charset="0"/>
                </a:rPr>
                <a:t>b</a:t>
              </a:r>
              <a:r>
                <a:rPr lang="zh-CN" altLang="zh-CN" sz="2400">
                  <a:latin typeface="Times New Roman" panose="02020603050405020304" pitchFamily="18" charset="0"/>
                  <a:cs typeface="Times New Roman" panose="02020603050405020304" pitchFamily="18" charset="0"/>
                </a:rPr>
                <a:t>点的电势比</a:t>
              </a:r>
              <a:r>
                <a:rPr lang="en-US" altLang="zh-CN" sz="2400" i="1">
                  <a:latin typeface="Times New Roman" panose="02020603050405020304" pitchFamily="18" charset="0"/>
                  <a:cs typeface="Times New Roman" panose="02020603050405020304" pitchFamily="18" charset="0"/>
                </a:rPr>
                <a:t>d</a:t>
              </a:r>
              <a:r>
                <a:rPr lang="zh-CN" altLang="zh-CN" sz="2400">
                  <a:latin typeface="Times New Roman" panose="02020603050405020304" pitchFamily="18" charset="0"/>
                  <a:cs typeface="Times New Roman" panose="02020603050405020304" pitchFamily="18" charset="0"/>
                </a:rPr>
                <a:t>点的低</a:t>
              </a:r>
              <a:r>
                <a:rPr lang="en-US" altLang="zh-CN" sz="2400">
                  <a:latin typeface="Times New Roman" panose="02020603050405020304" pitchFamily="18" charset="0"/>
                  <a:cs typeface="Times New Roman" panose="02020603050405020304" pitchFamily="18" charset="0"/>
                </a:rPr>
                <a:t>5 V</a:t>
              </a:r>
              <a:endParaRPr lang="zh-CN" altLang="zh-CN" sz="2400">
                <a:latin typeface="Times New Roman" panose="02020603050405020304" pitchFamily="18" charset="0"/>
                <a:cs typeface="Times New Roman" panose="02020603050405020304" pitchFamily="18" charset="0"/>
              </a:endParaRPr>
            </a:p>
            <a:p>
              <a:pPr>
                <a:lnSpc>
                  <a:spcPct val="150000"/>
                </a:lnSpc>
              </a:pPr>
              <a:r>
                <a:rPr lang="en-US" altLang="zh-CN" sz="2400">
                  <a:latin typeface="Times New Roman" panose="02020603050405020304" pitchFamily="18" charset="0"/>
                  <a:cs typeface="Times New Roman" panose="02020603050405020304" pitchFamily="18" charset="0"/>
                </a:rPr>
                <a:t>C.</a:t>
              </a:r>
              <a:r>
                <a:rPr lang="zh-CN" altLang="zh-CN" sz="2400">
                  <a:latin typeface="Times New Roman" panose="02020603050405020304" pitchFamily="18" charset="0"/>
                  <a:cs typeface="Times New Roman" panose="02020603050405020304" pitchFamily="18" charset="0"/>
                </a:rPr>
                <a:t>将电子从</a:t>
              </a:r>
              <a:r>
                <a:rPr lang="en-US" altLang="zh-CN" sz="2400" i="1">
                  <a:latin typeface="Times New Roman" panose="02020603050405020304" pitchFamily="18" charset="0"/>
                  <a:cs typeface="Times New Roman" panose="02020603050405020304" pitchFamily="18" charset="0"/>
                </a:rPr>
                <a:t>c</a:t>
              </a:r>
              <a:r>
                <a:rPr lang="zh-CN" altLang="zh-CN" sz="2400">
                  <a:latin typeface="Times New Roman" panose="02020603050405020304" pitchFamily="18" charset="0"/>
                  <a:cs typeface="Times New Roman" panose="02020603050405020304" pitchFamily="18" charset="0"/>
                </a:rPr>
                <a:t>点移到</a:t>
              </a:r>
              <a:r>
                <a:rPr lang="en-US" altLang="zh-CN" sz="2400" i="1">
                  <a:latin typeface="Times New Roman" panose="02020603050405020304" pitchFamily="18" charset="0"/>
                  <a:cs typeface="Times New Roman" panose="02020603050405020304" pitchFamily="18" charset="0"/>
                </a:rPr>
                <a:t>d</a:t>
              </a:r>
              <a:r>
                <a:rPr lang="zh-CN" altLang="zh-CN" sz="2400">
                  <a:latin typeface="Times New Roman" panose="02020603050405020304" pitchFamily="18" charset="0"/>
                  <a:cs typeface="Times New Roman" panose="02020603050405020304" pitchFamily="18" charset="0"/>
                </a:rPr>
                <a:t>点</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电场力做正功</a:t>
              </a:r>
              <a:endParaRPr lang="zh-CN" altLang="zh-CN" sz="2400">
                <a:latin typeface="Times New Roman" panose="02020603050405020304" pitchFamily="18" charset="0"/>
                <a:cs typeface="Times New Roman" panose="02020603050405020304" pitchFamily="18" charset="0"/>
              </a:endParaRPr>
            </a:p>
            <a:p>
              <a:pPr>
                <a:lnSpc>
                  <a:spcPct val="150000"/>
                </a:lnSpc>
              </a:pPr>
              <a:r>
                <a:rPr lang="en-US" altLang="zh-CN" sz="2400">
                  <a:latin typeface="Times New Roman" panose="02020603050405020304" pitchFamily="18" charset="0"/>
                  <a:cs typeface="Times New Roman" panose="02020603050405020304" pitchFamily="18" charset="0"/>
                </a:rPr>
                <a:t>D.</a:t>
              </a:r>
              <a:r>
                <a:rPr lang="zh-CN" altLang="zh-CN" sz="2400">
                  <a:latin typeface="Times New Roman" panose="02020603050405020304" pitchFamily="18" charset="0"/>
                  <a:cs typeface="Times New Roman" panose="02020603050405020304" pitchFamily="18" charset="0"/>
                </a:rPr>
                <a:t>电子在</a:t>
              </a:r>
              <a:r>
                <a:rPr lang="en-US" altLang="zh-CN" sz="2400" i="1">
                  <a:latin typeface="Times New Roman" panose="02020603050405020304" pitchFamily="18" charset="0"/>
                  <a:cs typeface="Times New Roman" panose="02020603050405020304" pitchFamily="18" charset="0"/>
                </a:rPr>
                <a:t>a</a:t>
              </a:r>
              <a:r>
                <a:rPr lang="zh-CN" altLang="zh-CN" sz="2400">
                  <a:latin typeface="Times New Roman" panose="02020603050405020304" pitchFamily="18" charset="0"/>
                  <a:cs typeface="Times New Roman" panose="02020603050405020304" pitchFamily="18" charset="0"/>
                </a:rPr>
                <a:t>点的电势能大于在</a:t>
              </a:r>
              <a:r>
                <a:rPr lang="en-US" altLang="zh-CN" sz="2400" i="1">
                  <a:latin typeface="Times New Roman" panose="02020603050405020304" pitchFamily="18" charset="0"/>
                  <a:cs typeface="Times New Roman" panose="02020603050405020304" pitchFamily="18" charset="0"/>
                </a:rPr>
                <a:t>c</a:t>
              </a:r>
              <a:r>
                <a:rPr lang="zh-CN" altLang="zh-CN" sz="2400">
                  <a:latin typeface="Times New Roman" panose="02020603050405020304" pitchFamily="18" charset="0"/>
                  <a:cs typeface="Times New Roman" panose="02020603050405020304" pitchFamily="18" charset="0"/>
                </a:rPr>
                <a:t>点的电势能</a:t>
              </a:r>
              <a:endParaRPr lang="zh-CN" altLang="zh-CN" sz="2400">
                <a:latin typeface="Times New Roman" panose="02020603050405020304" pitchFamily="18" charset="0"/>
                <a:cs typeface="Times New Roman" panose="02020603050405020304" pitchFamily="18" charset="0"/>
              </a:endParaRPr>
            </a:p>
          </p:txBody>
        </p:sp>
        <p:pic>
          <p:nvPicPr>
            <p:cNvPr id="2" name="图片 1"/>
            <p:cNvPicPr>
              <a:picLocks noChangeAspect="1"/>
            </p:cNvPicPr>
            <p:nvPr/>
          </p:nvPicPr>
          <p:blipFill>
            <a:blip r:embed="rId5"/>
            <a:stretch>
              <a:fillRect/>
            </a:stretch>
          </p:blipFill>
          <p:spPr>
            <a:xfrm>
              <a:off x="6814542" y="3019361"/>
              <a:ext cx="3969572" cy="3015559"/>
            </a:xfrm>
            <a:prstGeom prst="rect">
              <a:avLst/>
            </a:prstGeom>
          </p:spPr>
        </p:pic>
      </p:grpSp>
    </p:spTree>
    <p:custDataLst>
      <p:tags r:id="rId6"/>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15">
                                            <p:txEl>
                                              <p:pRg st="0" end="0"/>
                                            </p:txEl>
                                          </p:spTgt>
                                        </p:tgtEl>
                                        <p:attrNameLst>
                                          <p:attrName>style.visibility</p:attrName>
                                        </p:attrNameLst>
                                      </p:cBhvr>
                                      <p:to>
                                        <p:strVal val="visible"/>
                                      </p:to>
                                    </p:set>
                                    <p:animEffect transition="in" filter="wipe(left)">
                                      <p:cBhvr>
                                        <p:cTn id="7" dur="500"/>
                                        <p:tgtEl>
                                          <p:spTgt spid="1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build="p"/>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pSp>
        <p:nvGrpSpPr>
          <p:cNvPr id="4" name="组合 3"/>
          <p:cNvGrpSpPr/>
          <p:nvPr/>
        </p:nvGrpSpPr>
        <p:grpSpPr>
          <a:xfrm>
            <a:off x="145142" y="995243"/>
            <a:ext cx="11901715" cy="3300986"/>
            <a:chOff x="145142" y="995243"/>
            <a:chExt cx="11901715" cy="3300986"/>
          </a:xfrm>
        </p:grpSpPr>
        <mc:AlternateContent>
          <mc:Choice Requires="a14">
            <p:sp>
              <p:nvSpPr>
                <p:cNvPr id="2" name="QC_5_AS.4_1#6fb9cba0d?vbadefaultcenterpage=1&amp;vbadisplayimagespread=1&amp;parentnodeid=0c25ba019&amp;vbahtmlprocessed=1&amp;hasbroken=1"/>
                <p:cNvSpPr/>
                <p:nvPr/>
              </p:nvSpPr>
              <p:spPr>
                <a:xfrm>
                  <a:off x="145142" y="1669542"/>
                  <a:ext cx="11901715" cy="2626687"/>
                </a:xfrm>
                <a:prstGeom prst="rect">
                  <a:avLst/>
                </a:prstGeom>
                <a:noFill/>
              </p:spPr>
              <p:txBody>
                <a:bodyPr wrap="squar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2400">
                      <a:latin typeface="Times New Roman" panose="02020603050405020304" pitchFamily="18" charset="0"/>
                      <a:cs typeface="Times New Roman" panose="02020603050405020304" pitchFamily="18" charset="0"/>
                    </a:rPr>
                    <a:t>3</a:t>
                  </a:r>
                  <a:r>
                    <a:rPr lang="en-US" altLang="zh-CN" sz="2400" i="1">
                      <a:latin typeface="Times New Roman" panose="02020603050405020304" pitchFamily="18" charset="0"/>
                      <a:cs typeface="Times New Roman" panose="02020603050405020304" pitchFamily="18" charset="0"/>
                    </a:rPr>
                    <a:t>.</a:t>
                  </a:r>
                  <a:r>
                    <a:rPr lang="en-US" altLang="zh-CN" sz="2400">
                      <a:latin typeface="Times New Roman" panose="02020603050405020304" pitchFamily="18" charset="0"/>
                      <a:cs typeface="Times New Roman" panose="02020603050405020304" pitchFamily="18" charset="0"/>
                    </a:rPr>
                    <a:t>AD</a:t>
                  </a:r>
                  <a:r>
                    <a:rPr lang="zh-CN" altLang="zh-CN" sz="2400">
                      <a:latin typeface="Times New Roman" panose="02020603050405020304" pitchFamily="18" charset="0"/>
                      <a:cs typeface="Times New Roman" panose="02020603050405020304" pitchFamily="18" charset="0"/>
                    </a:rPr>
                    <a:t>　由匀强电场中场强与电势差的关系可知</a:t>
                  </a:r>
                  <a:r>
                    <a:rPr lang="en-US" altLang="zh-CN" sz="2400">
                      <a:latin typeface="Times New Roman" panose="02020603050405020304" pitchFamily="18" charset="0"/>
                      <a:cs typeface="Times New Roman" panose="02020603050405020304" pitchFamily="18" charset="0"/>
                    </a:rPr>
                    <a:t>,</a:t>
                  </a:r>
                  <a:r>
                    <a:rPr lang="en-US" altLang="zh-CN" sz="2400" i="1">
                      <a:latin typeface="Times New Roman" panose="02020603050405020304" pitchFamily="18" charset="0"/>
                      <a:cs typeface="Times New Roman" panose="02020603050405020304" pitchFamily="18" charset="0"/>
                    </a:rPr>
                    <a:t>E=</a:t>
                  </a:r>
                  <a14:m>
                    <m:oMathPara>
                      <m:oMathParaPr>
                        <m:jc/>
                      </m:oMathParaPr>
                      <m:oMath>
                        <m:f>
                          <m:fPr>
                            <m:type m:val="bar"/>
                            <m:ctrlPr>
                              <a:rPr lang="zh-CN" altLang="zh-CN" sz="2400" i="1">
                                <a:latin typeface="Cambria Math" panose="02040503050406030204" pitchFamily="18" charset="0"/>
                              </a:rPr>
                            </m:ctrlPr>
                          </m:fPr>
                          <m:num>
                            <m:sSub>
                              <m:sSubPr>
                                <m:ctrlPr>
                                  <a:rPr lang="zh-CN" altLang="zh-CN" sz="2400" i="1">
                                    <a:latin typeface="Cambria Math" panose="02040503050406030204" pitchFamily="18" charset="0"/>
                                  </a:rPr>
                                </m:ctrlPr>
                              </m:sSubPr>
                              <m:e>
                                <m:r>
                                  <a:rPr lang="en-US" altLang="zh-CN" sz="2400" i="1">
                                    <a:latin typeface="Cambria Math" panose="02040503050406030204" pitchFamily="18" charset="0"/>
                                  </a:rPr>
                                  <m:t>𝑈</m:t>
                                </m:r>
                              </m:e>
                              <m:sub>
                                <m:r>
                                  <a:rPr lang="en-US" altLang="zh-CN" sz="2400" i="1">
                                    <a:latin typeface="Cambria Math" panose="02040503050406030204" pitchFamily="18" charset="0"/>
                                  </a:rPr>
                                  <m:t>𝑎𝑏</m:t>
                                </m:r>
                              </m:sub>
                            </m:sSub>
                          </m:num>
                          <m:den>
                            <m:r>
                              <a:rPr lang="en-US" altLang="zh-CN" sz="2400" i="1">
                                <a:latin typeface="Cambria Math" panose="02040503050406030204" pitchFamily="18" charset="0"/>
                              </a:rPr>
                              <m:t>𝑎𝑏</m:t>
                            </m:r>
                            <m:r>
                              <m:rPr>
                                <m:sty m:val="p"/>
                              </m:rPr>
                              <a:rPr lang="en-US" altLang="zh-CN" sz="2400">
                                <a:latin typeface="Cambria Math" panose="02040503050406030204" pitchFamily="18" charset="0"/>
                              </a:rPr>
                              <m:t>cos</m:t>
                            </m:r>
                            <m:r>
                              <m:rPr>
                                <m:sty m:val="p"/>
                              </m:rPr>
                              <a:rPr lang="en-US" altLang="zh-CN" sz="2400">
                                <a:latin typeface="Cambria Math" panose="02040503050406030204" pitchFamily="18" charset="0"/>
                              </a:rPr>
                              <m:t>60</m:t>
                            </m:r>
                            <m:r>
                              <m:rPr>
                                <m:sty m:val="p"/>
                              </m:rPr>
                              <a:rPr lang="en-US" altLang="zh-CN" sz="2400">
                                <a:latin typeface="Times New Roman" panose="02020603050405020304" pitchFamily="18" charset="0"/>
                                <a:cs typeface="Times New Roman" panose="02020603050405020304" pitchFamily="18" charset="0"/>
                              </a:rPr>
                              <m:t>°</m:t>
                            </m:r>
                          </m:den>
                        </m:f>
                      </m:oMath>
                    </m:oMathPara>
                  </a14:m>
                  <a:r>
                    <a:rPr lang="en-US" altLang="zh-CN" sz="2400" i="1">
                      <a:latin typeface="Times New Roman" panose="02020603050405020304" pitchFamily="18" charset="0"/>
                      <a:cs typeface="Times New Roman" panose="02020603050405020304" pitchFamily="18" charset="0"/>
                    </a:rPr>
                    <a:t>=</a:t>
                  </a:r>
                  <a:r>
                    <a:rPr lang="en-US" altLang="zh-CN" sz="2400">
                      <a:latin typeface="Times New Roman" panose="02020603050405020304" pitchFamily="18" charset="0"/>
                      <a:cs typeface="Times New Roman" panose="02020603050405020304" pitchFamily="18" charset="0"/>
                    </a:rPr>
                    <a:t>200 V/m,A</a:t>
                  </a:r>
                  <a:r>
                    <a:rPr lang="zh-CN" altLang="zh-CN" sz="2400">
                      <a:latin typeface="Times New Roman" panose="02020603050405020304" pitchFamily="18" charset="0"/>
                      <a:cs typeface="Times New Roman" panose="02020603050405020304" pitchFamily="18" charset="0"/>
                    </a:rPr>
                    <a:t>项正确</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沿电场线方向电势降低</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故</a:t>
                  </a:r>
                  <a:r>
                    <a:rPr lang="en-US" altLang="zh-CN" sz="2400" i="1">
                      <a:latin typeface="Times New Roman" panose="02020603050405020304" pitchFamily="18" charset="0"/>
                      <a:cs typeface="Times New Roman" panose="02020603050405020304" pitchFamily="18" charset="0"/>
                    </a:rPr>
                    <a:t>b</a:t>
                  </a:r>
                  <a:r>
                    <a:rPr lang="zh-CN" altLang="zh-CN" sz="2400">
                      <a:latin typeface="Times New Roman" panose="02020603050405020304" pitchFamily="18" charset="0"/>
                      <a:cs typeface="Times New Roman" panose="02020603050405020304" pitchFamily="18" charset="0"/>
                    </a:rPr>
                    <a:t>点电势高于</a:t>
                  </a:r>
                  <a:r>
                    <a:rPr lang="en-US" altLang="zh-CN" sz="2400" i="1">
                      <a:latin typeface="Times New Roman" panose="02020603050405020304" pitchFamily="18" charset="0"/>
                      <a:cs typeface="Times New Roman" panose="02020603050405020304" pitchFamily="18" charset="0"/>
                    </a:rPr>
                    <a:t>d</a:t>
                  </a:r>
                  <a:r>
                    <a:rPr lang="zh-CN" altLang="zh-CN" sz="2400">
                      <a:latin typeface="Times New Roman" panose="02020603050405020304" pitchFamily="18" charset="0"/>
                      <a:cs typeface="Times New Roman" panose="02020603050405020304" pitchFamily="18" charset="0"/>
                    </a:rPr>
                    <a:t>点电势</a:t>
                  </a:r>
                  <a:r>
                    <a:rPr lang="en-US" altLang="zh-CN" sz="2400">
                      <a:latin typeface="Times New Roman" panose="02020603050405020304" pitchFamily="18" charset="0"/>
                      <a:cs typeface="Times New Roman" panose="02020603050405020304" pitchFamily="18" charset="0"/>
                    </a:rPr>
                    <a:t>,B</a:t>
                  </a:r>
                  <a:r>
                    <a:rPr lang="zh-CN" altLang="zh-CN" sz="2400">
                      <a:latin typeface="Times New Roman" panose="02020603050405020304" pitchFamily="18" charset="0"/>
                      <a:cs typeface="Times New Roman" panose="02020603050405020304" pitchFamily="18" charset="0"/>
                    </a:rPr>
                    <a:t>项错</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同理</a:t>
                  </a:r>
                  <a:r>
                    <a:rPr lang="en-US" altLang="zh-CN" sz="2400" i="1">
                      <a:latin typeface="Times New Roman" panose="02020603050405020304" pitchFamily="18" charset="0"/>
                      <a:cs typeface="Times New Roman" panose="02020603050405020304" pitchFamily="18" charset="0"/>
                    </a:rPr>
                    <a:t>a</a:t>
                  </a:r>
                  <a:r>
                    <a:rPr lang="zh-CN" altLang="zh-CN" sz="2400">
                      <a:latin typeface="Times New Roman" panose="02020603050405020304" pitchFamily="18" charset="0"/>
                      <a:cs typeface="Times New Roman" panose="02020603050405020304" pitchFamily="18" charset="0"/>
                    </a:rPr>
                    <a:t>点电势低于</a:t>
                  </a:r>
                  <a:r>
                    <a:rPr lang="en-US" altLang="zh-CN" sz="2400" i="1">
                      <a:latin typeface="Times New Roman" panose="02020603050405020304" pitchFamily="18" charset="0"/>
                      <a:cs typeface="Times New Roman" panose="02020603050405020304" pitchFamily="18" charset="0"/>
                    </a:rPr>
                    <a:t>c</a:t>
                  </a:r>
                  <a:r>
                    <a:rPr lang="zh-CN" altLang="zh-CN" sz="2400">
                      <a:latin typeface="Times New Roman" panose="02020603050405020304" pitchFamily="18" charset="0"/>
                      <a:cs typeface="Times New Roman" panose="02020603050405020304" pitchFamily="18" charset="0"/>
                    </a:rPr>
                    <a:t>点电势</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由</a:t>
                  </a:r>
                  <a:r>
                    <a:rPr lang="en-US" altLang="zh-CN" sz="2400" i="1">
                      <a:latin typeface="Times New Roman" panose="02020603050405020304" pitchFamily="18" charset="0"/>
                      <a:cs typeface="Times New Roman" panose="02020603050405020304" pitchFamily="18" charset="0"/>
                    </a:rPr>
                    <a:t>E</a:t>
                  </a:r>
                  <a:r>
                    <a:rPr lang="en-US" altLang="zh-CN" sz="2400" baseline="-25000">
                      <a:latin typeface="Times New Roman" panose="02020603050405020304" pitchFamily="18" charset="0"/>
                      <a:cs typeface="Times New Roman" panose="02020603050405020304" pitchFamily="18" charset="0"/>
                    </a:rPr>
                    <a:t>p</a:t>
                  </a:r>
                  <a:r>
                    <a:rPr lang="en-US" altLang="zh-CN" sz="2400" i="1">
                      <a:latin typeface="Times New Roman" panose="02020603050405020304" pitchFamily="18" charset="0"/>
                      <a:cs typeface="Times New Roman" panose="02020603050405020304" pitchFamily="18" charset="0"/>
                    </a:rPr>
                    <a:t>=-eφ</a:t>
                  </a:r>
                  <a:r>
                    <a:rPr lang="zh-CN" altLang="zh-CN" sz="2400">
                      <a:latin typeface="Times New Roman" panose="02020603050405020304" pitchFamily="18" charset="0"/>
                      <a:cs typeface="Times New Roman" panose="02020603050405020304" pitchFamily="18" charset="0"/>
                    </a:rPr>
                    <a:t>可知</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电子在</a:t>
                  </a:r>
                  <a:r>
                    <a:rPr lang="en-US" altLang="zh-CN" sz="2400" i="1">
                      <a:latin typeface="Times New Roman" panose="02020603050405020304" pitchFamily="18" charset="0"/>
                      <a:cs typeface="Times New Roman" panose="02020603050405020304" pitchFamily="18" charset="0"/>
                    </a:rPr>
                    <a:t>a</a:t>
                  </a:r>
                  <a:r>
                    <a:rPr lang="zh-CN" altLang="zh-CN" sz="2400">
                      <a:latin typeface="Times New Roman" panose="02020603050405020304" pitchFamily="18" charset="0"/>
                      <a:cs typeface="Times New Roman" panose="02020603050405020304" pitchFamily="18" charset="0"/>
                    </a:rPr>
                    <a:t>点的电势能大于在</a:t>
                  </a:r>
                  <a:r>
                    <a:rPr lang="en-US" altLang="zh-CN" sz="2400" i="1">
                      <a:latin typeface="Times New Roman" panose="02020603050405020304" pitchFamily="18" charset="0"/>
                      <a:cs typeface="Times New Roman" panose="02020603050405020304" pitchFamily="18" charset="0"/>
                    </a:rPr>
                    <a:t>c</a:t>
                  </a:r>
                  <a:r>
                    <a:rPr lang="zh-CN" altLang="zh-CN" sz="2400">
                      <a:latin typeface="Times New Roman" panose="02020603050405020304" pitchFamily="18" charset="0"/>
                      <a:cs typeface="Times New Roman" panose="02020603050405020304" pitchFamily="18" charset="0"/>
                    </a:rPr>
                    <a:t>点的电势能</a:t>
                  </a:r>
                  <a:r>
                    <a:rPr lang="en-US" altLang="zh-CN" sz="2400">
                      <a:latin typeface="Times New Roman" panose="02020603050405020304" pitchFamily="18" charset="0"/>
                      <a:cs typeface="Times New Roman" panose="02020603050405020304" pitchFamily="18" charset="0"/>
                    </a:rPr>
                    <a:t>,D</a:t>
                  </a:r>
                  <a:r>
                    <a:rPr lang="zh-CN" altLang="zh-CN" sz="2400">
                      <a:latin typeface="Times New Roman" panose="02020603050405020304" pitchFamily="18" charset="0"/>
                      <a:cs typeface="Times New Roman" panose="02020603050405020304" pitchFamily="18" charset="0"/>
                    </a:rPr>
                    <a:t>项正确</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电子受力与场强方向相反</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故电子从</a:t>
                  </a:r>
                  <a:r>
                    <a:rPr lang="en-US" altLang="zh-CN" sz="2400" i="1">
                      <a:latin typeface="Times New Roman" panose="02020603050405020304" pitchFamily="18" charset="0"/>
                      <a:cs typeface="Times New Roman" panose="02020603050405020304" pitchFamily="18" charset="0"/>
                    </a:rPr>
                    <a:t>c</a:t>
                  </a:r>
                  <a:r>
                    <a:rPr lang="zh-CN" altLang="zh-CN" sz="2400">
                      <a:latin typeface="Times New Roman" panose="02020603050405020304" pitchFamily="18" charset="0"/>
                      <a:cs typeface="Times New Roman" panose="02020603050405020304" pitchFamily="18" charset="0"/>
                    </a:rPr>
                    <a:t>点到</a:t>
                  </a:r>
                  <a:r>
                    <a:rPr lang="en-US" altLang="zh-CN" sz="2400" i="1">
                      <a:latin typeface="Times New Roman" panose="02020603050405020304" pitchFamily="18" charset="0"/>
                      <a:cs typeface="Times New Roman" panose="02020603050405020304" pitchFamily="18" charset="0"/>
                    </a:rPr>
                    <a:t>d</a:t>
                  </a:r>
                  <a:r>
                    <a:rPr lang="zh-CN" altLang="zh-CN" sz="2400">
                      <a:latin typeface="Times New Roman" panose="02020603050405020304" pitchFamily="18" charset="0"/>
                      <a:cs typeface="Times New Roman" panose="02020603050405020304" pitchFamily="18" charset="0"/>
                    </a:rPr>
                    <a:t>点</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电场力做负功</a:t>
                  </a:r>
                  <a:r>
                    <a:rPr lang="en-US" altLang="zh-CN" sz="2400">
                      <a:latin typeface="Times New Roman" panose="02020603050405020304" pitchFamily="18" charset="0"/>
                      <a:cs typeface="Times New Roman" panose="02020603050405020304" pitchFamily="18" charset="0"/>
                    </a:rPr>
                    <a:t>,C</a:t>
                  </a:r>
                  <a:r>
                    <a:rPr lang="zh-CN" altLang="zh-CN" sz="2400">
                      <a:latin typeface="Times New Roman" panose="02020603050405020304" pitchFamily="18" charset="0"/>
                      <a:cs typeface="Times New Roman" panose="02020603050405020304" pitchFamily="18" charset="0"/>
                    </a:rPr>
                    <a:t>项错</a:t>
                  </a:r>
                  <a:r>
                    <a:rPr lang="en-US" altLang="zh-CN" sz="2400">
                      <a:latin typeface="Times New Roman" panose="02020603050405020304" pitchFamily="18" charset="0"/>
                      <a:cs typeface="Times New Roman" panose="02020603050405020304" pitchFamily="18" charset="0"/>
                    </a:rPr>
                    <a:t>.</a:t>
                  </a:r>
                  <a:endParaRPr lang="zh-CN" altLang="zh-CN" sz="2400">
                    <a:latin typeface="Times New Roman" panose="02020603050405020304" pitchFamily="18" charset="0"/>
                    <a:cs typeface="Times New Roman" panose="02020603050405020304" pitchFamily="18" charset="0"/>
                  </a:endParaRPr>
                </a:p>
              </p:txBody>
            </p:sp>
          </mc:Choice>
          <mc:Fallback>
            <p:sp>
              <p:nvSpPr>
                <p:cNvPr id="2" name="QC_5_AS.4_1#6fb9cba0d?vbadefaultcenterpage=1&amp;vbadisplayimagespread=1&amp;parentnodeid=0c25ba019&amp;vbahtmlprocessed=1&amp;hasbroken=1"/>
                <p:cNvSpPr>
                  <a:spLocks noRot="1" noChangeAspect="1" noMove="1" noResize="1" noEditPoints="1" noAdjustHandles="1" noChangeArrowheads="1" noChangeShapeType="1" noTextEdit="1"/>
                </p:cNvSpPr>
                <p:nvPr>
                  <p:custDataLst>
                    <p:tags r:id="rId3"/>
                  </p:custDataLst>
                </p:nvPr>
              </p:nvSpPr>
              <p:spPr>
                <a:xfrm>
                  <a:off x="145142" y="1669542"/>
                  <a:ext cx="11901715" cy="2626687"/>
                </a:xfrm>
                <a:prstGeom prst="rect">
                  <a:avLst/>
                </a:prstGeom>
                <a:blipFill rotWithShape="1">
                  <a:blip r:embed="rId4"/>
                  <a:stretch>
                    <a:fillRect/>
                  </a:stretch>
                </a:blipFill>
              </p:spPr>
              <p:txBody>
                <a:bodyPr/>
                <a:lstStyle/>
                <a:p>
                  <a:r>
                    <a:rPr lang="zh-CN" altLang="en-US">
                      <a:noFill/>
                    </a:rPr>
                    <a:t> </a:t>
                  </a:r>
                  <a:endParaRPr lang="zh-CN" altLang="en-US">
                    <a:noFill/>
                  </a:endParaRPr>
                </a:p>
              </p:txBody>
            </p:sp>
          </mc:Fallback>
        </mc:AlternateContent>
        <p:sp>
          <p:nvSpPr>
            <p:cNvPr id="3" name="文本框 2"/>
            <p:cNvSpPr txBox="1"/>
            <p:nvPr/>
          </p:nvSpPr>
          <p:spPr>
            <a:xfrm>
              <a:off x="231094" y="995243"/>
              <a:ext cx="902811" cy="523220"/>
            </a:xfrm>
            <a:prstGeom prst="rect">
              <a:avLst/>
            </a:prstGeom>
            <a:solidFill>
              <a:srgbClr val="1F2C7A"/>
            </a:solid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2800" b="1" i="0" u="none" strike="noStrike" kern="1200" cap="none" spc="0" normalizeH="0" baseline="0" noProof="0" smtClean="0">
                  <a:ln>
                    <a:noFill/>
                  </a:ln>
                  <a:solidFill>
                    <a:srgbClr val="FFFFFF"/>
                  </a:solidFill>
                  <a:effectLst/>
                  <a:uLnTx/>
                  <a:uFillTx/>
                  <a:latin typeface="Arial"/>
                  <a:ea typeface="微软雅黑"/>
                  <a:cs typeface="+mn-cs"/>
                </a:rPr>
                <a:t>解析</a:t>
              </a:r>
              <a:endParaRPr kumimoji="0" lang="zh-CN" altLang="en-US" sz="2800" b="1" i="0" u="none" strike="noStrike" kern="1200" cap="none" spc="0" normalizeH="0" baseline="0" noProof="0">
                <a:ln>
                  <a:noFill/>
                </a:ln>
                <a:solidFill>
                  <a:srgbClr val="FFFFFF"/>
                </a:solidFill>
                <a:effectLst/>
                <a:uLnTx/>
                <a:uFillTx/>
                <a:latin typeface="Arial"/>
                <a:ea typeface="微软雅黑"/>
                <a:cs typeface="+mn-cs"/>
              </a:endParaRPr>
            </a:p>
          </p:txBody>
        </p:sp>
      </p:grpSp>
    </p:spTree>
    <p:custDataLst>
      <p:tags r:id="rId5"/>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5" name="QC_5_AN.2_1#6fb9cba0d.bracket?vbadefaultcenterpage=1&amp;vbadisplayimagespread=1&amp;parentnodeid=0c25ba019&amp;vbapositionanswer=1&amp;vbahtmlprocessed=1"/>
          <p:cNvSpPr/>
          <p:nvPr>
            <p:custDataLst>
              <p:tags r:id="rId3"/>
            </p:custDataLst>
          </p:nvPr>
        </p:nvSpPr>
        <p:spPr>
          <a:xfrm>
            <a:off x="7261095" y="2515870"/>
            <a:ext cx="373418" cy="507619"/>
          </a:xfrm>
          <a:prstGeom prst="rect">
            <a:avLst/>
          </a:prstGeom>
          <a:noFill/>
        </p:spPr>
        <p:txBody>
          <a:bodyPr wrap="squar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1" hangingPunct="1">
              <a:lnSpc>
                <a:spcPts val="4300"/>
              </a:lnSpc>
              <a:spcBef>
                <a:spcPct val="0"/>
              </a:spcBef>
              <a:spcAft>
                <a:spcPct val="0"/>
              </a:spcAft>
              <a:buClrTx/>
              <a:buSzTx/>
              <a:buFontTx/>
              <a:buNone/>
              <a:defRPr/>
            </a:pPr>
            <a:r>
              <a:rPr kumimoji="0" lang="en-US" altLang="zh-CN" sz="2800" b="1" i="0" u="none" strike="noStrike" kern="1200" cap="none" spc="0" normalizeH="0" baseline="0" noProof="0" smtClean="0">
                <a:ln>
                  <a:noFill/>
                </a:ln>
                <a:solidFill>
                  <a:srgbClr val="FF0000"/>
                </a:solidFill>
                <a:effectLst/>
                <a:uLnTx/>
                <a:uFillTx/>
                <a:latin typeface="Times New Roman" panose="02020603050405020304" pitchFamily="18" charset="0"/>
                <a:ea typeface="方正中等线简体" pitchFamily="34" charset="-122"/>
                <a:cs typeface="Times New Roman" panose="02020603050405020304" pitchFamily="34" charset="-120"/>
              </a:rPr>
              <a:t>B</a:t>
            </a:r>
            <a:endParaRPr kumimoji="0" lang="en-US" altLang="zh-CN" sz="2800" b="0" i="0" u="none" strike="noStrike" kern="1200" cap="none" spc="0" normalizeH="0" baseline="0" noProof="0">
              <a:ln>
                <a:noFill/>
              </a:ln>
              <a:solidFill>
                <a:srgbClr val="000000"/>
              </a:solidFill>
              <a:effectLst/>
              <a:uLnTx/>
              <a:uFillTx/>
              <a:latin typeface="Arial"/>
              <a:ea typeface="微软雅黑"/>
              <a:cs typeface="+mn-cs"/>
            </a:endParaRPr>
          </a:p>
        </p:txBody>
      </p:sp>
      <p:grpSp>
        <p:nvGrpSpPr>
          <p:cNvPr id="3" name="组合 2"/>
          <p:cNvGrpSpPr/>
          <p:nvPr/>
        </p:nvGrpSpPr>
        <p:grpSpPr>
          <a:xfrm>
            <a:off x="146304" y="821837"/>
            <a:ext cx="11905488" cy="5680561"/>
            <a:chOff x="146304" y="821837"/>
            <a:chExt cx="11905488" cy="5680561"/>
          </a:xfrm>
        </p:grpSpPr>
        <p:sp>
          <p:nvSpPr>
            <p:cNvPr id="8" name="QC_5_BD.1_1#6fb9cba0d?vbadefaultcenterpage=1&amp;vbadisplayimagespread=1&amp;parentnodeid=0c25ba019&amp;vbahtmlprocessed=1&amp;hasbroken=1"/>
            <p:cNvSpPr/>
            <p:nvPr>
              <p:custDataLst>
                <p:tags r:id="rId4"/>
              </p:custDataLst>
            </p:nvPr>
          </p:nvSpPr>
          <p:spPr>
            <a:xfrm>
              <a:off x="146304" y="821837"/>
              <a:ext cx="11905488" cy="5680561"/>
            </a:xfrm>
            <a:prstGeom prst="rect">
              <a:avLst/>
            </a:prstGeom>
            <a:noFill/>
          </p:spPr>
          <p:txBody>
            <a:bodyPr wrap="squar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2400" smtClean="0">
                  <a:latin typeface="Times New Roman" panose="02020603050405020304" pitchFamily="18" charset="0"/>
                  <a:cs typeface="Times New Roman" panose="02020603050405020304" pitchFamily="18" charset="0"/>
                </a:rPr>
                <a:t>4.[</a:t>
              </a:r>
              <a:r>
                <a:rPr lang="en-US" altLang="zh-CN" sz="2400">
                  <a:latin typeface="Times New Roman" panose="02020603050405020304" pitchFamily="18" charset="0"/>
                  <a:cs typeface="Times New Roman" panose="02020603050405020304" pitchFamily="18" charset="0"/>
                </a:rPr>
                <a:t>2022</a:t>
              </a:r>
              <a:r>
                <a:rPr lang="zh-CN" altLang="zh-CN" sz="2400">
                  <a:latin typeface="Times New Roman" panose="02020603050405020304" pitchFamily="18" charset="0"/>
                  <a:cs typeface="Times New Roman" panose="02020603050405020304" pitchFamily="18" charset="0"/>
                </a:rPr>
                <a:t>河北</a:t>
              </a:r>
              <a:r>
                <a:rPr lang="en-US" altLang="zh-CN" sz="2400" i="1">
                  <a:latin typeface="Times New Roman" panose="02020603050405020304" pitchFamily="18" charset="0"/>
                  <a:cs typeface="Times New Roman" panose="02020603050405020304" pitchFamily="18" charset="0"/>
                </a:rPr>
                <a:t>·</a:t>
              </a:r>
              <a:r>
                <a:rPr lang="en-US" altLang="zh-CN" sz="2400">
                  <a:latin typeface="Times New Roman" panose="02020603050405020304" pitchFamily="18" charset="0"/>
                  <a:cs typeface="Times New Roman" panose="02020603050405020304" pitchFamily="18" charset="0"/>
                </a:rPr>
                <a:t>6,4</a:t>
              </a:r>
              <a:r>
                <a:rPr lang="zh-CN" altLang="zh-CN" sz="2400">
                  <a:latin typeface="Times New Roman" panose="02020603050405020304" pitchFamily="18" charset="0"/>
                  <a:cs typeface="Times New Roman" panose="02020603050405020304" pitchFamily="18" charset="0"/>
                </a:rPr>
                <a:t>分</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难度</a:t>
              </a:r>
              <a:r>
                <a:rPr lang="en-US" altLang="zh-CN" sz="2400">
                  <a:latin typeface="Times New Roman" panose="02020603050405020304" pitchFamily="18" charset="0"/>
                  <a:cs typeface="Times New Roman" panose="02020603050405020304" pitchFamily="18" charset="0"/>
                </a:rPr>
                <a:t>★★★☆☆]</a:t>
              </a:r>
              <a:endParaRPr lang="zh-CN" altLang="zh-CN" sz="2400">
                <a:latin typeface="Times New Roman" panose="02020603050405020304" pitchFamily="18" charset="0"/>
                <a:cs typeface="Times New Roman" panose="02020603050405020304" pitchFamily="18" charset="0"/>
              </a:endParaRPr>
            </a:p>
            <a:p>
              <a:pPr>
                <a:lnSpc>
                  <a:spcPct val="150000"/>
                </a:lnSpc>
              </a:pPr>
              <a:r>
                <a:rPr lang="zh-CN" altLang="zh-CN" sz="2400">
                  <a:latin typeface="Times New Roman" panose="02020603050405020304" pitchFamily="18" charset="0"/>
                  <a:cs typeface="Times New Roman" panose="02020603050405020304" pitchFamily="18" charset="0"/>
                </a:rPr>
                <a:t>如图</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真空中电荷量为</a:t>
              </a:r>
              <a:r>
                <a:rPr lang="en-US" altLang="zh-CN" sz="2400">
                  <a:latin typeface="Times New Roman" panose="02020603050405020304" pitchFamily="18" charset="0"/>
                  <a:cs typeface="Times New Roman" panose="02020603050405020304" pitchFamily="18" charset="0"/>
                </a:rPr>
                <a:t>2</a:t>
              </a:r>
              <a:r>
                <a:rPr lang="en-US" altLang="zh-CN" sz="2400" i="1">
                  <a:latin typeface="Times New Roman" panose="02020603050405020304" pitchFamily="18" charset="0"/>
                  <a:cs typeface="Times New Roman" panose="02020603050405020304" pitchFamily="18" charset="0"/>
                </a:rPr>
                <a:t>q</a:t>
              </a:r>
              <a:r>
                <a:rPr lang="zh-CN" altLang="zh-CN" sz="2400">
                  <a:latin typeface="Times New Roman" panose="02020603050405020304" pitchFamily="18" charset="0"/>
                  <a:cs typeface="Times New Roman" panose="02020603050405020304" pitchFamily="18" charset="0"/>
                </a:rPr>
                <a:t>和</a:t>
              </a:r>
              <a:r>
                <a:rPr lang="en-US" altLang="zh-CN" sz="2400" i="1">
                  <a:latin typeface="Times New Roman" panose="02020603050405020304" pitchFamily="18" charset="0"/>
                  <a:cs typeface="Times New Roman" panose="02020603050405020304" pitchFamily="18" charset="0"/>
                </a:rPr>
                <a:t>-q</a:t>
              </a:r>
              <a:r>
                <a:rPr lang="en-US" altLang="zh-CN" sz="2400">
                  <a:latin typeface="Times New Roman" panose="02020603050405020304" pitchFamily="18" charset="0"/>
                  <a:cs typeface="Times New Roman" panose="02020603050405020304" pitchFamily="18" charset="0"/>
                </a:rPr>
                <a:t>(</a:t>
              </a:r>
              <a:r>
                <a:rPr lang="en-US" altLang="zh-CN" sz="2400" i="1">
                  <a:latin typeface="Times New Roman" panose="02020603050405020304" pitchFamily="18" charset="0"/>
                  <a:cs typeface="Times New Roman" panose="02020603050405020304" pitchFamily="18" charset="0"/>
                </a:rPr>
                <a:t>q&gt;</a:t>
              </a:r>
              <a:r>
                <a:rPr lang="en-US" altLang="zh-CN" sz="2400">
                  <a:latin typeface="Times New Roman" panose="02020603050405020304" pitchFamily="18" charset="0"/>
                  <a:cs typeface="Times New Roman" panose="02020603050405020304" pitchFamily="18" charset="0"/>
                </a:rPr>
                <a:t>0)</a:t>
              </a:r>
              <a:r>
                <a:rPr lang="zh-CN" altLang="zh-CN" sz="2400">
                  <a:latin typeface="Times New Roman" panose="02020603050405020304" pitchFamily="18" charset="0"/>
                  <a:cs typeface="Times New Roman" panose="02020603050405020304" pitchFamily="18" charset="0"/>
                </a:rPr>
                <a:t>的两个点电荷分别位于</a:t>
              </a:r>
              <a:r>
                <a:rPr lang="en-US" altLang="zh-CN" sz="2400" i="1">
                  <a:latin typeface="Times New Roman" panose="02020603050405020304" pitchFamily="18" charset="0"/>
                  <a:cs typeface="Times New Roman" panose="02020603050405020304" pitchFamily="18" charset="0"/>
                </a:rPr>
                <a:t>M</a:t>
              </a:r>
              <a:r>
                <a:rPr lang="zh-CN" altLang="zh-CN" sz="2400">
                  <a:latin typeface="Times New Roman" panose="02020603050405020304" pitchFamily="18" charset="0"/>
                  <a:cs typeface="Times New Roman" panose="02020603050405020304" pitchFamily="18" charset="0"/>
                </a:rPr>
                <a:t>点与</a:t>
              </a:r>
              <a:r>
                <a:rPr lang="en-US" altLang="zh-CN" sz="2400" i="1">
                  <a:latin typeface="Times New Roman" panose="02020603050405020304" pitchFamily="18" charset="0"/>
                  <a:cs typeface="Times New Roman" panose="02020603050405020304" pitchFamily="18" charset="0"/>
                </a:rPr>
                <a:t>N</a:t>
              </a:r>
              <a:r>
                <a:rPr lang="zh-CN" altLang="zh-CN" sz="2400">
                  <a:latin typeface="Times New Roman" panose="02020603050405020304" pitchFamily="18" charset="0"/>
                  <a:cs typeface="Times New Roman" panose="02020603050405020304" pitchFamily="18" charset="0"/>
                </a:rPr>
                <a:t>点</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形成一个以</a:t>
              </a:r>
              <a:r>
                <a:rPr lang="en-US" altLang="zh-CN" sz="2400" i="1">
                  <a:latin typeface="Times New Roman" panose="02020603050405020304" pitchFamily="18" charset="0"/>
                  <a:cs typeface="Times New Roman" panose="02020603050405020304" pitchFamily="18" charset="0"/>
                </a:rPr>
                <a:t>MN</a:t>
              </a:r>
              <a:r>
                <a:rPr lang="zh-CN" altLang="zh-CN" sz="2400">
                  <a:latin typeface="Times New Roman" panose="02020603050405020304" pitchFamily="18" charset="0"/>
                  <a:cs typeface="Times New Roman" panose="02020603050405020304" pitchFamily="18" charset="0"/>
                </a:rPr>
                <a:t>延长线上</a:t>
              </a:r>
              <a:r>
                <a:rPr lang="en-US" altLang="zh-CN" sz="2400" i="1">
                  <a:latin typeface="Times New Roman" panose="02020603050405020304" pitchFamily="18" charset="0"/>
                  <a:cs typeface="Times New Roman" panose="02020603050405020304" pitchFamily="18" charset="0"/>
                </a:rPr>
                <a:t>O</a:t>
              </a:r>
              <a:r>
                <a:rPr lang="zh-CN" altLang="zh-CN" sz="2400">
                  <a:latin typeface="Times New Roman" panose="02020603050405020304" pitchFamily="18" charset="0"/>
                  <a:cs typeface="Times New Roman" panose="02020603050405020304" pitchFamily="18" charset="0"/>
                </a:rPr>
                <a:t>点为球心</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电势为零的等势面</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取无穷远处电势为零</a:t>
              </a:r>
              <a:r>
                <a:rPr lang="en-US" altLang="zh-CN" sz="2400">
                  <a:latin typeface="Times New Roman" panose="02020603050405020304" pitchFamily="18" charset="0"/>
                  <a:cs typeface="Times New Roman" panose="02020603050405020304" pitchFamily="18" charset="0"/>
                </a:rPr>
                <a:t>),</a:t>
              </a:r>
              <a:r>
                <a:rPr lang="en-US" altLang="zh-CN" sz="2400" i="1">
                  <a:latin typeface="Times New Roman" panose="02020603050405020304" pitchFamily="18" charset="0"/>
                  <a:cs typeface="Times New Roman" panose="02020603050405020304" pitchFamily="18" charset="0"/>
                </a:rPr>
                <a:t>P</a:t>
              </a:r>
              <a:r>
                <a:rPr lang="zh-CN" altLang="zh-CN" sz="2400">
                  <a:latin typeface="Times New Roman" panose="02020603050405020304" pitchFamily="18" charset="0"/>
                  <a:cs typeface="Times New Roman" panose="02020603050405020304" pitchFamily="18" charset="0"/>
                </a:rPr>
                <a:t>为</a:t>
              </a:r>
              <a:r>
                <a:rPr lang="en-US" altLang="zh-CN" sz="2400" i="1">
                  <a:latin typeface="Times New Roman" panose="02020603050405020304" pitchFamily="18" charset="0"/>
                  <a:cs typeface="Times New Roman" panose="02020603050405020304" pitchFamily="18" charset="0"/>
                </a:rPr>
                <a:t>MN</a:t>
              </a:r>
              <a:r>
                <a:rPr lang="zh-CN" altLang="zh-CN" sz="2400">
                  <a:latin typeface="Times New Roman" panose="02020603050405020304" pitchFamily="18" charset="0"/>
                  <a:cs typeface="Times New Roman" panose="02020603050405020304" pitchFamily="18" charset="0"/>
                </a:rPr>
                <a:t>连线上的一点</a:t>
              </a:r>
              <a:r>
                <a:rPr lang="en-US" altLang="zh-CN" sz="2400">
                  <a:latin typeface="Times New Roman" panose="02020603050405020304" pitchFamily="18" charset="0"/>
                  <a:cs typeface="Times New Roman" panose="02020603050405020304" pitchFamily="18" charset="0"/>
                </a:rPr>
                <a:t>,</a:t>
              </a:r>
              <a:r>
                <a:rPr lang="en-US" altLang="zh-CN" sz="2400" i="1">
                  <a:latin typeface="Times New Roman" panose="02020603050405020304" pitchFamily="18" charset="0"/>
                  <a:cs typeface="Times New Roman" panose="02020603050405020304" pitchFamily="18" charset="0"/>
                </a:rPr>
                <a:t>S</a:t>
              </a:r>
              <a:r>
                <a:rPr lang="zh-CN" altLang="zh-CN" sz="2400">
                  <a:latin typeface="Times New Roman" panose="02020603050405020304" pitchFamily="18" charset="0"/>
                  <a:cs typeface="Times New Roman" panose="02020603050405020304" pitchFamily="18" charset="0"/>
                </a:rPr>
                <a:t>为等势面与直线</a:t>
              </a:r>
              <a:r>
                <a:rPr lang="en-US" altLang="zh-CN" sz="2400" i="1">
                  <a:latin typeface="Times New Roman" panose="02020603050405020304" pitchFamily="18" charset="0"/>
                  <a:cs typeface="Times New Roman" panose="02020603050405020304" pitchFamily="18" charset="0"/>
                </a:rPr>
                <a:t>MN</a:t>
              </a:r>
              <a:r>
                <a:rPr lang="zh-CN" altLang="zh-CN" sz="2400">
                  <a:latin typeface="Times New Roman" panose="02020603050405020304" pitchFamily="18" charset="0"/>
                  <a:cs typeface="Times New Roman" panose="02020603050405020304" pitchFamily="18" charset="0"/>
                </a:rPr>
                <a:t>的交点</a:t>
              </a:r>
              <a:r>
                <a:rPr lang="en-US" altLang="zh-CN" sz="2400">
                  <a:latin typeface="Times New Roman" panose="02020603050405020304" pitchFamily="18" charset="0"/>
                  <a:cs typeface="Times New Roman" panose="02020603050405020304" pitchFamily="18" charset="0"/>
                </a:rPr>
                <a:t>,</a:t>
              </a:r>
              <a:r>
                <a:rPr lang="en-US" altLang="zh-CN" sz="2400" i="1">
                  <a:latin typeface="Times New Roman" panose="02020603050405020304" pitchFamily="18" charset="0"/>
                  <a:cs typeface="Times New Roman" panose="02020603050405020304" pitchFamily="18" charset="0"/>
                </a:rPr>
                <a:t>T</a:t>
              </a:r>
              <a:r>
                <a:rPr lang="zh-CN" altLang="zh-CN" sz="2400">
                  <a:latin typeface="Times New Roman" panose="02020603050405020304" pitchFamily="18" charset="0"/>
                  <a:cs typeface="Times New Roman" panose="02020603050405020304" pitchFamily="18" charset="0"/>
                </a:rPr>
                <a:t>为等势面上一点</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下列说法正确的是</a:t>
              </a:r>
              <a:r>
                <a:rPr lang="en-US" altLang="zh-CN" sz="2400">
                  <a:latin typeface="Times New Roman" panose="02020603050405020304" pitchFamily="18" charset="0"/>
                  <a:cs typeface="Times New Roman" panose="02020603050405020304" pitchFamily="18" charset="0"/>
                </a:rPr>
                <a:t>(</a:t>
              </a:r>
              <a:r>
                <a:rPr lang="zh-CN" altLang="zh-CN" sz="2400" i="1">
                  <a:latin typeface="Times New Roman" panose="02020603050405020304" pitchFamily="18" charset="0"/>
                  <a:cs typeface="Times New Roman" panose="02020603050405020304" pitchFamily="18" charset="0"/>
                </a:rPr>
                <a:t>　　</a:t>
              </a:r>
              <a:r>
                <a:rPr lang="en-US" altLang="zh-CN" sz="2400">
                  <a:latin typeface="Times New Roman" panose="02020603050405020304" pitchFamily="18" charset="0"/>
                  <a:cs typeface="Times New Roman" panose="02020603050405020304" pitchFamily="18" charset="0"/>
                </a:rPr>
                <a:t>)</a:t>
              </a:r>
              <a:endParaRPr lang="zh-CN" altLang="zh-CN" sz="2400">
                <a:latin typeface="Times New Roman" panose="02020603050405020304" pitchFamily="18" charset="0"/>
                <a:cs typeface="Times New Roman" panose="02020603050405020304" pitchFamily="18" charset="0"/>
              </a:endParaRPr>
            </a:p>
            <a:p>
              <a:pPr>
                <a:lnSpc>
                  <a:spcPct val="150000"/>
                </a:lnSpc>
              </a:pPr>
              <a:r>
                <a:rPr lang="en-US" altLang="zh-CN" sz="2400">
                  <a:latin typeface="Times New Roman" panose="02020603050405020304" pitchFamily="18" charset="0"/>
                  <a:cs typeface="Times New Roman" panose="02020603050405020304" pitchFamily="18" charset="0"/>
                </a:rPr>
                <a:t>A.</a:t>
              </a:r>
              <a:r>
                <a:rPr lang="en-US" altLang="zh-CN" sz="2400" i="1">
                  <a:latin typeface="Times New Roman" panose="02020603050405020304" pitchFamily="18" charset="0"/>
                  <a:cs typeface="Times New Roman" panose="02020603050405020304" pitchFamily="18" charset="0"/>
                </a:rPr>
                <a:t>P</a:t>
              </a:r>
              <a:r>
                <a:rPr lang="zh-CN" altLang="zh-CN" sz="2400">
                  <a:latin typeface="Times New Roman" panose="02020603050405020304" pitchFamily="18" charset="0"/>
                  <a:cs typeface="Times New Roman" panose="02020603050405020304" pitchFamily="18" charset="0"/>
                </a:rPr>
                <a:t>点电势低于</a:t>
              </a:r>
              <a:r>
                <a:rPr lang="en-US" altLang="zh-CN" sz="2400" i="1">
                  <a:latin typeface="Times New Roman" panose="02020603050405020304" pitchFamily="18" charset="0"/>
                  <a:cs typeface="Times New Roman" panose="02020603050405020304" pitchFamily="18" charset="0"/>
                </a:rPr>
                <a:t>S</a:t>
              </a:r>
              <a:r>
                <a:rPr lang="zh-CN" altLang="zh-CN" sz="2400">
                  <a:latin typeface="Times New Roman" panose="02020603050405020304" pitchFamily="18" charset="0"/>
                  <a:cs typeface="Times New Roman" panose="02020603050405020304" pitchFamily="18" charset="0"/>
                </a:rPr>
                <a:t>点电势</a:t>
              </a:r>
              <a:endParaRPr lang="zh-CN" altLang="zh-CN" sz="2400">
                <a:latin typeface="Times New Roman" panose="02020603050405020304" pitchFamily="18" charset="0"/>
                <a:cs typeface="Times New Roman" panose="02020603050405020304" pitchFamily="18" charset="0"/>
              </a:endParaRPr>
            </a:p>
            <a:p>
              <a:pPr>
                <a:lnSpc>
                  <a:spcPct val="150000"/>
                </a:lnSpc>
              </a:pPr>
              <a:r>
                <a:rPr lang="en-US" altLang="zh-CN" sz="2400">
                  <a:latin typeface="Times New Roman" panose="02020603050405020304" pitchFamily="18" charset="0"/>
                  <a:cs typeface="Times New Roman" panose="02020603050405020304" pitchFamily="18" charset="0"/>
                </a:rPr>
                <a:t>B.</a:t>
              </a:r>
              <a:r>
                <a:rPr lang="en-US" altLang="zh-CN" sz="2400" i="1">
                  <a:latin typeface="Times New Roman" panose="02020603050405020304" pitchFamily="18" charset="0"/>
                  <a:cs typeface="Times New Roman" panose="02020603050405020304" pitchFamily="18" charset="0"/>
                </a:rPr>
                <a:t>T</a:t>
              </a:r>
              <a:r>
                <a:rPr lang="zh-CN" altLang="zh-CN" sz="2400">
                  <a:latin typeface="Times New Roman" panose="02020603050405020304" pitchFamily="18" charset="0"/>
                  <a:cs typeface="Times New Roman" panose="02020603050405020304" pitchFamily="18" charset="0"/>
                </a:rPr>
                <a:t>点电场方向指向</a:t>
              </a:r>
              <a:r>
                <a:rPr lang="en-US" altLang="zh-CN" sz="2400" i="1">
                  <a:latin typeface="Times New Roman" panose="02020603050405020304" pitchFamily="18" charset="0"/>
                  <a:cs typeface="Times New Roman" panose="02020603050405020304" pitchFamily="18" charset="0"/>
                </a:rPr>
                <a:t>O</a:t>
              </a:r>
              <a:r>
                <a:rPr lang="zh-CN" altLang="zh-CN" sz="2400">
                  <a:latin typeface="Times New Roman" panose="02020603050405020304" pitchFamily="18" charset="0"/>
                  <a:cs typeface="Times New Roman" panose="02020603050405020304" pitchFamily="18" charset="0"/>
                </a:rPr>
                <a:t>点</a:t>
              </a:r>
              <a:endParaRPr lang="zh-CN" altLang="zh-CN" sz="2400">
                <a:latin typeface="Times New Roman" panose="02020603050405020304" pitchFamily="18" charset="0"/>
                <a:cs typeface="Times New Roman" panose="02020603050405020304" pitchFamily="18" charset="0"/>
              </a:endParaRPr>
            </a:p>
            <a:p>
              <a:pPr>
                <a:lnSpc>
                  <a:spcPct val="150000"/>
                </a:lnSpc>
              </a:pPr>
              <a:r>
                <a:rPr lang="en-US" altLang="zh-CN" sz="2400">
                  <a:latin typeface="Times New Roman" panose="02020603050405020304" pitchFamily="18" charset="0"/>
                  <a:cs typeface="Times New Roman" panose="02020603050405020304" pitchFamily="18" charset="0"/>
                </a:rPr>
                <a:t>C.</a:t>
              </a:r>
              <a:r>
                <a:rPr lang="zh-CN" altLang="zh-CN" sz="2400">
                  <a:latin typeface="Times New Roman" panose="02020603050405020304" pitchFamily="18" charset="0"/>
                  <a:cs typeface="Times New Roman" panose="02020603050405020304" pitchFamily="18" charset="0"/>
                </a:rPr>
                <a:t>除无穷远处外</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直线上还有两个电场强度为零的点</a:t>
              </a:r>
              <a:endParaRPr lang="zh-CN" altLang="zh-CN" sz="2400">
                <a:latin typeface="Times New Roman" panose="02020603050405020304" pitchFamily="18" charset="0"/>
                <a:cs typeface="Times New Roman" panose="02020603050405020304" pitchFamily="18" charset="0"/>
              </a:endParaRPr>
            </a:p>
            <a:p>
              <a:pPr>
                <a:lnSpc>
                  <a:spcPct val="150000"/>
                </a:lnSpc>
              </a:pPr>
              <a:r>
                <a:rPr lang="en-US" altLang="zh-CN" sz="2400">
                  <a:latin typeface="Times New Roman" panose="02020603050405020304" pitchFamily="18" charset="0"/>
                  <a:cs typeface="Times New Roman" panose="02020603050405020304" pitchFamily="18" charset="0"/>
                </a:rPr>
                <a:t>D</a:t>
              </a:r>
              <a:r>
                <a:rPr lang="en-US" altLang="zh-CN" sz="2400" i="1">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将正试探电荷</a:t>
              </a:r>
              <a:r>
                <a:rPr lang="en-US" altLang="zh-CN" sz="2400" i="1">
                  <a:latin typeface="Times New Roman" panose="02020603050405020304" pitchFamily="18" charset="0"/>
                  <a:cs typeface="Times New Roman" panose="02020603050405020304" pitchFamily="18" charset="0"/>
                </a:rPr>
                <a:t>q</a:t>
              </a:r>
              <a:r>
                <a:rPr lang="en-US" altLang="zh-CN" sz="2400" baseline="-25000">
                  <a:latin typeface="Times New Roman" panose="02020603050405020304" pitchFamily="18" charset="0"/>
                  <a:cs typeface="Times New Roman" panose="02020603050405020304" pitchFamily="18" charset="0"/>
                </a:rPr>
                <a:t>0</a:t>
              </a:r>
              <a:r>
                <a:rPr lang="zh-CN" altLang="zh-CN" sz="2400">
                  <a:latin typeface="Times New Roman" panose="02020603050405020304" pitchFamily="18" charset="0"/>
                  <a:cs typeface="Times New Roman" panose="02020603050405020304" pitchFamily="18" charset="0"/>
                </a:rPr>
                <a:t>从无穷远处移到</a:t>
              </a:r>
              <a:r>
                <a:rPr lang="en-US" altLang="zh-CN" sz="2400" i="1">
                  <a:latin typeface="Times New Roman" panose="02020603050405020304" pitchFamily="18" charset="0"/>
                  <a:cs typeface="Times New Roman" panose="02020603050405020304" pitchFamily="18" charset="0"/>
                </a:rPr>
                <a:t>P</a:t>
              </a:r>
              <a:r>
                <a:rPr lang="zh-CN" altLang="zh-CN" sz="2400">
                  <a:latin typeface="Times New Roman" panose="02020603050405020304" pitchFamily="18" charset="0"/>
                  <a:cs typeface="Times New Roman" panose="02020603050405020304" pitchFamily="18" charset="0"/>
                </a:rPr>
                <a:t>点</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静电力做正功</a:t>
              </a:r>
              <a:endParaRPr lang="zh-CN" altLang="zh-CN" sz="2400">
                <a:latin typeface="Times New Roman" panose="02020603050405020304" pitchFamily="18" charset="0"/>
                <a:cs typeface="Times New Roman" panose="02020603050405020304" pitchFamily="18" charset="0"/>
              </a:endParaRPr>
            </a:p>
          </p:txBody>
        </p:sp>
        <p:pic>
          <p:nvPicPr>
            <p:cNvPr id="2" name="图片 1"/>
            <p:cNvPicPr>
              <a:picLocks noChangeAspect="1"/>
            </p:cNvPicPr>
            <p:nvPr/>
          </p:nvPicPr>
          <p:blipFill>
            <a:blip r:embed="rId5"/>
            <a:stretch>
              <a:fillRect/>
            </a:stretch>
          </p:blipFill>
          <p:spPr>
            <a:xfrm>
              <a:off x="7634513" y="3486066"/>
              <a:ext cx="3998926" cy="1824283"/>
            </a:xfrm>
            <a:prstGeom prst="rect">
              <a:avLst/>
            </a:prstGeom>
          </p:spPr>
        </p:pic>
      </p:grpSp>
    </p:spTree>
    <p:custDataLst>
      <p:tags r:id="rId6"/>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15">
                                            <p:txEl>
                                              <p:pRg st="0" end="0"/>
                                            </p:txEl>
                                          </p:spTgt>
                                        </p:tgtEl>
                                        <p:attrNameLst>
                                          <p:attrName>style.visibility</p:attrName>
                                        </p:attrNameLst>
                                      </p:cBhvr>
                                      <p:to>
                                        <p:strVal val="visible"/>
                                      </p:to>
                                    </p:set>
                                    <p:animEffect transition="in" filter="wipe(left)">
                                      <p:cBhvr>
                                        <p:cTn id="7" dur="500"/>
                                        <p:tgtEl>
                                          <p:spTgt spid="1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build="p"/>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pSp>
        <p:nvGrpSpPr>
          <p:cNvPr id="4" name="组合 3"/>
          <p:cNvGrpSpPr/>
          <p:nvPr/>
        </p:nvGrpSpPr>
        <p:grpSpPr>
          <a:xfrm>
            <a:off x="188684" y="1067815"/>
            <a:ext cx="11785601" cy="4694356"/>
            <a:chOff x="188684" y="1067815"/>
            <a:chExt cx="11785601" cy="4694356"/>
          </a:xfrm>
        </p:grpSpPr>
        <p:sp>
          <p:nvSpPr>
            <p:cNvPr id="2" name="QC_5_AS.4_1#6fb9cba0d?vbadefaultcenterpage=1&amp;vbadisplayimagespread=1&amp;parentnodeid=0c25ba019&amp;vbahtmlprocessed=1&amp;hasbroken=1"/>
            <p:cNvSpPr/>
            <p:nvPr>
              <p:custDataLst>
                <p:tags r:id="rId3"/>
              </p:custDataLst>
            </p:nvPr>
          </p:nvSpPr>
          <p:spPr>
            <a:xfrm>
              <a:off x="188684" y="1698573"/>
              <a:ext cx="11785601" cy="4063598"/>
            </a:xfrm>
            <a:prstGeom prst="rect">
              <a:avLst/>
            </a:prstGeom>
            <a:noFill/>
          </p:spPr>
          <p:txBody>
            <a:bodyPr wrap="squar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2400">
                  <a:latin typeface="Times New Roman" panose="02020603050405020304" pitchFamily="18" charset="0"/>
                  <a:cs typeface="Times New Roman" panose="02020603050405020304" pitchFamily="18" charset="0"/>
                </a:rPr>
                <a:t>4</a:t>
              </a:r>
              <a:r>
                <a:rPr lang="en-US" altLang="zh-CN" sz="2400" i="1">
                  <a:latin typeface="Times New Roman" panose="02020603050405020304" pitchFamily="18" charset="0"/>
                  <a:cs typeface="Times New Roman" panose="02020603050405020304" pitchFamily="18" charset="0"/>
                </a:rPr>
                <a:t>.</a:t>
              </a:r>
              <a:r>
                <a:rPr lang="en-US" altLang="zh-CN" sz="2400">
                  <a:latin typeface="Times New Roman" panose="02020603050405020304" pitchFamily="18" charset="0"/>
                  <a:cs typeface="Times New Roman" panose="02020603050405020304" pitchFamily="18" charset="0"/>
                </a:rPr>
                <a:t>B</a:t>
              </a:r>
              <a:r>
                <a:rPr lang="zh-CN" altLang="zh-CN" sz="2400">
                  <a:latin typeface="Times New Roman" panose="02020603050405020304" pitchFamily="18" charset="0"/>
                  <a:cs typeface="Times New Roman" panose="02020603050405020304" pitchFamily="18" charset="0"/>
                </a:rPr>
                <a:t>　在</a:t>
              </a:r>
              <a:r>
                <a:rPr lang="en-US" altLang="zh-CN" sz="2400" i="1">
                  <a:latin typeface="Times New Roman" panose="02020603050405020304" pitchFamily="18" charset="0"/>
                  <a:cs typeface="Times New Roman" panose="02020603050405020304" pitchFamily="18" charset="0"/>
                </a:rPr>
                <a:t>M</a:t>
              </a:r>
              <a:r>
                <a:rPr lang="zh-CN" altLang="zh-CN" sz="2400">
                  <a:latin typeface="Times New Roman" panose="02020603050405020304" pitchFamily="18" charset="0"/>
                  <a:cs typeface="Times New Roman" panose="02020603050405020304" pitchFamily="18" charset="0"/>
                </a:rPr>
                <a:t>、</a:t>
              </a:r>
              <a:r>
                <a:rPr lang="en-US" altLang="zh-CN" sz="2400" i="1">
                  <a:latin typeface="Times New Roman" panose="02020603050405020304" pitchFamily="18" charset="0"/>
                  <a:cs typeface="Times New Roman" panose="02020603050405020304" pitchFamily="18" charset="0"/>
                </a:rPr>
                <a:t>N</a:t>
              </a:r>
              <a:r>
                <a:rPr lang="zh-CN" altLang="zh-CN" sz="2400">
                  <a:latin typeface="Times New Roman" panose="02020603050405020304" pitchFamily="18" charset="0"/>
                  <a:cs typeface="Times New Roman" panose="02020603050405020304" pitchFamily="18" charset="0"/>
                </a:rPr>
                <a:t>间离负电荷越近</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电势越低</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离正电荷越近</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电势越高</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又已知</a:t>
              </a:r>
              <a:r>
                <a:rPr lang="en-US" altLang="zh-CN" sz="2400" i="1">
                  <a:latin typeface="Times New Roman" panose="02020603050405020304" pitchFamily="18" charset="0"/>
                  <a:cs typeface="Times New Roman" panose="02020603050405020304" pitchFamily="18" charset="0"/>
                </a:rPr>
                <a:t>S</a:t>
              </a:r>
              <a:r>
                <a:rPr lang="zh-CN" altLang="zh-CN" sz="2400">
                  <a:latin typeface="Times New Roman" panose="02020603050405020304" pitchFamily="18" charset="0"/>
                  <a:cs typeface="Times New Roman" panose="02020603050405020304" pitchFamily="18" charset="0"/>
                </a:rPr>
                <a:t>点在零等势面上</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所以</a:t>
              </a:r>
              <a:r>
                <a:rPr lang="en-US" altLang="zh-CN" sz="2400" i="1">
                  <a:latin typeface="Times New Roman" panose="02020603050405020304" pitchFamily="18" charset="0"/>
                  <a:cs typeface="Times New Roman" panose="02020603050405020304" pitchFamily="18" charset="0"/>
                </a:rPr>
                <a:t>P</a:t>
              </a:r>
              <a:r>
                <a:rPr lang="zh-CN" altLang="zh-CN" sz="2400">
                  <a:latin typeface="Times New Roman" panose="02020603050405020304" pitchFamily="18" charset="0"/>
                  <a:cs typeface="Times New Roman" panose="02020603050405020304" pitchFamily="18" charset="0"/>
                </a:rPr>
                <a:t>点电势大于零</a:t>
              </a:r>
              <a:r>
                <a:rPr lang="en-US" altLang="zh-CN" sz="2400">
                  <a:latin typeface="Times New Roman" panose="02020603050405020304" pitchFamily="18" charset="0"/>
                  <a:cs typeface="Times New Roman" panose="02020603050405020304" pitchFamily="18" charset="0"/>
                </a:rPr>
                <a:t>,A</a:t>
              </a:r>
              <a:r>
                <a:rPr lang="zh-CN" altLang="zh-CN" sz="2400">
                  <a:latin typeface="Times New Roman" panose="02020603050405020304" pitchFamily="18" charset="0"/>
                  <a:cs typeface="Times New Roman" panose="02020603050405020304" pitchFamily="18" charset="0"/>
                </a:rPr>
                <a:t>项错</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电场线由正电荷指向负电荷</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又由于电场方向与等势面垂直</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所以</a:t>
              </a:r>
              <a:r>
                <a:rPr lang="en-US" altLang="zh-CN" sz="2400" i="1">
                  <a:latin typeface="Times New Roman" panose="02020603050405020304" pitchFamily="18" charset="0"/>
                  <a:cs typeface="Times New Roman" panose="02020603050405020304" pitchFamily="18" charset="0"/>
                </a:rPr>
                <a:t>T</a:t>
              </a:r>
              <a:r>
                <a:rPr lang="zh-CN" altLang="zh-CN" sz="2400">
                  <a:latin typeface="Times New Roman" panose="02020603050405020304" pitchFamily="18" charset="0"/>
                  <a:cs typeface="Times New Roman" panose="02020603050405020304" pitchFamily="18" charset="0"/>
                </a:rPr>
                <a:t>点电场方向指向</a:t>
              </a:r>
              <a:r>
                <a:rPr lang="en-US" altLang="zh-CN" sz="2400" i="1">
                  <a:latin typeface="Times New Roman" panose="02020603050405020304" pitchFamily="18" charset="0"/>
                  <a:cs typeface="Times New Roman" panose="02020603050405020304" pitchFamily="18" charset="0"/>
                </a:rPr>
                <a:t>O</a:t>
              </a:r>
              <a:r>
                <a:rPr lang="zh-CN" altLang="zh-CN" sz="2400">
                  <a:latin typeface="Times New Roman" panose="02020603050405020304" pitchFamily="18" charset="0"/>
                  <a:cs typeface="Times New Roman" panose="02020603050405020304" pitchFamily="18" charset="0"/>
                </a:rPr>
                <a:t>点</a:t>
              </a:r>
              <a:r>
                <a:rPr lang="en-US" altLang="zh-CN" sz="2400">
                  <a:latin typeface="Times New Roman" panose="02020603050405020304" pitchFamily="18" charset="0"/>
                  <a:cs typeface="Times New Roman" panose="02020603050405020304" pitchFamily="18" charset="0"/>
                </a:rPr>
                <a:t>,B</a:t>
              </a:r>
              <a:r>
                <a:rPr lang="zh-CN" altLang="zh-CN" sz="2400">
                  <a:latin typeface="Times New Roman" panose="02020603050405020304" pitchFamily="18" charset="0"/>
                  <a:cs typeface="Times New Roman" panose="02020603050405020304" pitchFamily="18" charset="0"/>
                </a:rPr>
                <a:t>项正确</a:t>
              </a:r>
              <a:r>
                <a:rPr lang="en-US" altLang="zh-CN" sz="2400">
                  <a:latin typeface="Times New Roman" panose="02020603050405020304" pitchFamily="18" charset="0"/>
                  <a:cs typeface="Times New Roman" panose="02020603050405020304" pitchFamily="18" charset="0"/>
                </a:rPr>
                <a:t>;</a:t>
              </a:r>
              <a:r>
                <a:rPr lang="en-US" altLang="zh-CN" sz="2400" i="1">
                  <a:latin typeface="Times New Roman" panose="02020603050405020304" pitchFamily="18" charset="0"/>
                  <a:cs typeface="Times New Roman" panose="02020603050405020304" pitchFamily="18" charset="0"/>
                </a:rPr>
                <a:t>MN</a:t>
              </a:r>
              <a:r>
                <a:rPr lang="zh-CN" altLang="zh-CN" sz="2400">
                  <a:latin typeface="Times New Roman" panose="02020603050405020304" pitchFamily="18" charset="0"/>
                  <a:cs typeface="Times New Roman" panose="02020603050405020304" pitchFamily="18" charset="0"/>
                </a:rPr>
                <a:t>直线上</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在</a:t>
              </a:r>
              <a:r>
                <a:rPr lang="en-US" altLang="zh-CN" sz="2400" i="1">
                  <a:latin typeface="Times New Roman" panose="02020603050405020304" pitchFamily="18" charset="0"/>
                  <a:cs typeface="Times New Roman" panose="02020603050405020304" pitchFamily="18" charset="0"/>
                </a:rPr>
                <a:t>M</a:t>
              </a:r>
              <a:r>
                <a:rPr lang="zh-CN" altLang="zh-CN" sz="2400">
                  <a:latin typeface="Times New Roman" panose="02020603050405020304" pitchFamily="18" charset="0"/>
                  <a:cs typeface="Times New Roman" panose="02020603050405020304" pitchFamily="18" charset="0"/>
                </a:rPr>
                <a:t>点左侧</a:t>
              </a:r>
              <a:r>
                <a:rPr lang="en-US" altLang="zh-CN" sz="2400">
                  <a:latin typeface="Times New Roman" panose="02020603050405020304" pitchFamily="18" charset="0"/>
                  <a:cs typeface="Times New Roman" panose="02020603050405020304" pitchFamily="18" charset="0"/>
                </a:rPr>
                <a:t>,</a:t>
              </a:r>
              <a:r>
                <a:rPr lang="en-US" altLang="zh-CN" sz="2400" i="1">
                  <a:latin typeface="Times New Roman" panose="02020603050405020304" pitchFamily="18" charset="0"/>
                  <a:cs typeface="Times New Roman" panose="02020603050405020304" pitchFamily="18" charset="0"/>
                </a:rPr>
                <a:t>M</a:t>
              </a:r>
              <a:r>
                <a:rPr lang="zh-CN" altLang="zh-CN" sz="2400">
                  <a:latin typeface="Times New Roman" panose="02020603050405020304" pitchFamily="18" charset="0"/>
                  <a:cs typeface="Times New Roman" panose="02020603050405020304" pitchFamily="18" charset="0"/>
                </a:rPr>
                <a:t>点处正电荷产生的场强大于</a:t>
              </a:r>
              <a:r>
                <a:rPr lang="en-US" altLang="zh-CN" sz="2400" i="1">
                  <a:latin typeface="Times New Roman" panose="02020603050405020304" pitchFamily="18" charset="0"/>
                  <a:cs typeface="Times New Roman" panose="02020603050405020304" pitchFamily="18" charset="0"/>
                </a:rPr>
                <a:t>N</a:t>
              </a:r>
              <a:r>
                <a:rPr lang="zh-CN" altLang="zh-CN" sz="2400">
                  <a:latin typeface="Times New Roman" panose="02020603050405020304" pitchFamily="18" charset="0"/>
                  <a:cs typeface="Times New Roman" panose="02020603050405020304" pitchFamily="18" charset="0"/>
                </a:rPr>
                <a:t>点处负电荷产生的场强</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故合场强不可能为零</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在</a:t>
              </a:r>
              <a:r>
                <a:rPr lang="en-US" altLang="zh-CN" sz="2400" i="1">
                  <a:latin typeface="Times New Roman" panose="02020603050405020304" pitchFamily="18" charset="0"/>
                  <a:cs typeface="Times New Roman" panose="02020603050405020304" pitchFamily="18" charset="0"/>
                </a:rPr>
                <a:t>M</a:t>
              </a:r>
              <a:r>
                <a:rPr lang="zh-CN" altLang="zh-CN" sz="2400">
                  <a:latin typeface="Times New Roman" panose="02020603050405020304" pitchFamily="18" charset="0"/>
                  <a:cs typeface="Times New Roman" panose="02020603050405020304" pitchFamily="18" charset="0"/>
                </a:rPr>
                <a:t>、</a:t>
              </a:r>
              <a:r>
                <a:rPr lang="en-US" altLang="zh-CN" sz="2400" i="1">
                  <a:latin typeface="Times New Roman" panose="02020603050405020304" pitchFamily="18" charset="0"/>
                  <a:cs typeface="Times New Roman" panose="02020603050405020304" pitchFamily="18" charset="0"/>
                </a:rPr>
                <a:t>N</a:t>
              </a:r>
              <a:r>
                <a:rPr lang="zh-CN" altLang="zh-CN" sz="2400">
                  <a:latin typeface="Times New Roman" panose="02020603050405020304" pitchFamily="18" charset="0"/>
                  <a:cs typeface="Times New Roman" panose="02020603050405020304" pitchFamily="18" charset="0"/>
                </a:rPr>
                <a:t>两点间</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两电荷产生的场强方向均向右</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合场强不可能为零</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在</a:t>
              </a:r>
              <a:r>
                <a:rPr lang="en-US" altLang="zh-CN" sz="2400" i="1">
                  <a:latin typeface="Times New Roman" panose="02020603050405020304" pitchFamily="18" charset="0"/>
                  <a:cs typeface="Times New Roman" panose="02020603050405020304" pitchFamily="18" charset="0"/>
                </a:rPr>
                <a:t>N</a:t>
              </a:r>
              <a:r>
                <a:rPr lang="zh-CN" altLang="zh-CN" sz="2400">
                  <a:latin typeface="Times New Roman" panose="02020603050405020304" pitchFamily="18" charset="0"/>
                  <a:cs typeface="Times New Roman" panose="02020603050405020304" pitchFamily="18" charset="0"/>
                </a:rPr>
                <a:t>点右侧</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两电荷产生的场强方向相反</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若场强大小相等</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则合场强为零</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故除无穷远处外直线上只有一个点合场强为零</a:t>
              </a:r>
              <a:r>
                <a:rPr lang="en-US" altLang="zh-CN" sz="2400">
                  <a:latin typeface="Times New Roman" panose="02020603050405020304" pitchFamily="18" charset="0"/>
                  <a:cs typeface="Times New Roman" panose="02020603050405020304" pitchFamily="18" charset="0"/>
                </a:rPr>
                <a:t>,C</a:t>
              </a:r>
              <a:r>
                <a:rPr lang="zh-CN" altLang="zh-CN" sz="2400">
                  <a:latin typeface="Times New Roman" panose="02020603050405020304" pitchFamily="18" charset="0"/>
                  <a:cs typeface="Times New Roman" panose="02020603050405020304" pitchFamily="18" charset="0"/>
                </a:rPr>
                <a:t>项错</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将正试探电荷由无穷远处移到</a:t>
              </a:r>
              <a:r>
                <a:rPr lang="en-US" altLang="zh-CN" sz="2400" i="1">
                  <a:latin typeface="Times New Roman" panose="02020603050405020304" pitchFamily="18" charset="0"/>
                  <a:cs typeface="Times New Roman" panose="02020603050405020304" pitchFamily="18" charset="0"/>
                </a:rPr>
                <a:t>P</a:t>
              </a:r>
              <a:r>
                <a:rPr lang="zh-CN" altLang="zh-CN" sz="2400">
                  <a:latin typeface="Times New Roman" panose="02020603050405020304" pitchFamily="18" charset="0"/>
                  <a:cs typeface="Times New Roman" panose="02020603050405020304" pitchFamily="18" charset="0"/>
                </a:rPr>
                <a:t>点</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由</a:t>
              </a:r>
              <a:r>
                <a:rPr lang="en-US" altLang="zh-CN" sz="2400" i="1">
                  <a:latin typeface="Times New Roman" panose="02020603050405020304" pitchFamily="18" charset="0"/>
                  <a:cs typeface="Times New Roman" panose="02020603050405020304" pitchFamily="18" charset="0"/>
                </a:rPr>
                <a:t>E</a:t>
              </a:r>
              <a:r>
                <a:rPr lang="en-US" altLang="zh-CN" sz="2400" baseline="-25000">
                  <a:latin typeface="Times New Roman" panose="02020603050405020304" pitchFamily="18" charset="0"/>
                  <a:cs typeface="Times New Roman" panose="02020603050405020304" pitchFamily="18" charset="0"/>
                </a:rPr>
                <a:t>p</a:t>
              </a:r>
              <a:r>
                <a:rPr lang="en-US" altLang="zh-CN" sz="2400" i="1">
                  <a:latin typeface="Times New Roman" panose="02020603050405020304" pitchFamily="18" charset="0"/>
                  <a:cs typeface="Times New Roman" panose="02020603050405020304" pitchFamily="18" charset="0"/>
                </a:rPr>
                <a:t>=qφ</a:t>
              </a:r>
              <a:r>
                <a:rPr lang="zh-CN" altLang="zh-CN" sz="2400">
                  <a:latin typeface="Times New Roman" panose="02020603050405020304" pitchFamily="18" charset="0"/>
                  <a:cs typeface="Times New Roman" panose="02020603050405020304" pitchFamily="18" charset="0"/>
                </a:rPr>
                <a:t>可知</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试探电荷电势能增大</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故静电力做负功</a:t>
              </a:r>
              <a:r>
                <a:rPr lang="en-US" altLang="zh-CN" sz="2400">
                  <a:latin typeface="Times New Roman" panose="02020603050405020304" pitchFamily="18" charset="0"/>
                  <a:cs typeface="Times New Roman" panose="02020603050405020304" pitchFamily="18" charset="0"/>
                </a:rPr>
                <a:t>,D</a:t>
              </a:r>
              <a:r>
                <a:rPr lang="zh-CN" altLang="zh-CN" sz="2400">
                  <a:latin typeface="Times New Roman" panose="02020603050405020304" pitchFamily="18" charset="0"/>
                  <a:cs typeface="Times New Roman" panose="02020603050405020304" pitchFamily="18" charset="0"/>
                </a:rPr>
                <a:t>项错</a:t>
              </a:r>
              <a:r>
                <a:rPr lang="en-US" altLang="zh-CN" sz="2400">
                  <a:latin typeface="Times New Roman" panose="02020603050405020304" pitchFamily="18" charset="0"/>
                  <a:cs typeface="Times New Roman" panose="02020603050405020304" pitchFamily="18" charset="0"/>
                </a:rPr>
                <a:t>.</a:t>
              </a:r>
              <a:endParaRPr lang="zh-CN" altLang="zh-CN" sz="2400">
                <a:latin typeface="Times New Roman" panose="02020603050405020304" pitchFamily="18" charset="0"/>
                <a:cs typeface="Times New Roman" panose="02020603050405020304" pitchFamily="18" charset="0"/>
              </a:endParaRPr>
            </a:p>
          </p:txBody>
        </p:sp>
        <p:sp>
          <p:nvSpPr>
            <p:cNvPr id="3" name="文本框 2"/>
            <p:cNvSpPr txBox="1"/>
            <p:nvPr/>
          </p:nvSpPr>
          <p:spPr>
            <a:xfrm>
              <a:off x="231094" y="1067815"/>
              <a:ext cx="902811" cy="523220"/>
            </a:xfrm>
            <a:prstGeom prst="rect">
              <a:avLst/>
            </a:prstGeom>
            <a:solidFill>
              <a:srgbClr val="1F2C7A"/>
            </a:solid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2800" b="1" i="0" u="none" strike="noStrike" kern="1200" cap="none" spc="0" normalizeH="0" baseline="0" noProof="0" smtClean="0">
                  <a:ln>
                    <a:noFill/>
                  </a:ln>
                  <a:solidFill>
                    <a:srgbClr val="FFFFFF"/>
                  </a:solidFill>
                  <a:effectLst/>
                  <a:uLnTx/>
                  <a:uFillTx/>
                  <a:latin typeface="Arial"/>
                  <a:ea typeface="微软雅黑"/>
                  <a:cs typeface="+mn-cs"/>
                </a:rPr>
                <a:t>解析</a:t>
              </a:r>
              <a:endParaRPr kumimoji="0" lang="zh-CN" altLang="en-US" sz="2800" b="1" i="0" u="none" strike="noStrike" kern="1200" cap="none" spc="0" normalizeH="0" baseline="0" noProof="0">
                <a:ln>
                  <a:noFill/>
                </a:ln>
                <a:solidFill>
                  <a:srgbClr val="FFFFFF"/>
                </a:solidFill>
                <a:effectLst/>
                <a:uLnTx/>
                <a:uFillTx/>
                <a:latin typeface="Arial"/>
                <a:ea typeface="微软雅黑"/>
                <a:cs typeface="+mn-cs"/>
              </a:endParaRPr>
            </a:p>
          </p:txBody>
        </p:sp>
      </p:grpSp>
    </p:spTree>
    <p:custDataLst>
      <p:tags r:id="rId4"/>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5" name="QC_5_AN.2_1#6fb9cba0d.bracket?vbadefaultcenterpage=1&amp;vbadisplayimagespread=1&amp;parentnodeid=0c25ba019&amp;vbapositionanswer=1&amp;vbahtmlprocessed=1"/>
          <p:cNvSpPr/>
          <p:nvPr>
            <p:custDataLst>
              <p:tags r:id="rId3"/>
            </p:custDataLst>
          </p:nvPr>
        </p:nvSpPr>
        <p:spPr>
          <a:xfrm>
            <a:off x="3001516" y="3972731"/>
            <a:ext cx="634676" cy="507619"/>
          </a:xfrm>
          <a:prstGeom prst="rect">
            <a:avLst/>
          </a:prstGeom>
          <a:noFill/>
        </p:spPr>
        <p:txBody>
          <a:bodyPr wrap="squar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1" hangingPunct="1">
              <a:lnSpc>
                <a:spcPts val="4300"/>
              </a:lnSpc>
              <a:spcBef>
                <a:spcPct val="0"/>
              </a:spcBef>
              <a:spcAft>
                <a:spcPct val="0"/>
              </a:spcAft>
              <a:buClrTx/>
              <a:buSzTx/>
              <a:buFontTx/>
              <a:buNone/>
              <a:defRPr/>
            </a:pPr>
            <a:r>
              <a:rPr kumimoji="0" lang="en-US" altLang="zh-CN" sz="2800" b="1" i="0" u="none" strike="noStrike" kern="1200" cap="none" spc="0" normalizeH="0" baseline="0" noProof="0" smtClean="0">
                <a:ln>
                  <a:noFill/>
                </a:ln>
                <a:solidFill>
                  <a:srgbClr val="FF0000"/>
                </a:solidFill>
                <a:effectLst/>
                <a:uLnTx/>
                <a:uFillTx/>
                <a:latin typeface="Times New Roman" panose="02020603050405020304" pitchFamily="18" charset="0"/>
                <a:ea typeface="方正中等线简体" pitchFamily="34" charset="-122"/>
                <a:cs typeface="Times New Roman" panose="02020603050405020304" pitchFamily="34" charset="-120"/>
              </a:rPr>
              <a:t>C</a:t>
            </a:r>
            <a:endParaRPr kumimoji="0" lang="en-US" altLang="zh-CN" sz="2800" b="0" i="0" u="none" strike="noStrike" kern="1200" cap="none" spc="0" normalizeH="0" baseline="0" noProof="0">
              <a:ln>
                <a:noFill/>
              </a:ln>
              <a:solidFill>
                <a:srgbClr val="000000"/>
              </a:solidFill>
              <a:effectLst/>
              <a:uLnTx/>
              <a:uFillTx/>
              <a:latin typeface="Arial"/>
              <a:ea typeface="微软雅黑"/>
              <a:cs typeface="+mn-cs"/>
            </a:endParaRPr>
          </a:p>
        </p:txBody>
      </p:sp>
      <p:grpSp>
        <p:nvGrpSpPr>
          <p:cNvPr id="2" name="组合 1"/>
          <p:cNvGrpSpPr/>
          <p:nvPr/>
        </p:nvGrpSpPr>
        <p:grpSpPr>
          <a:xfrm>
            <a:off x="143764" y="859846"/>
            <a:ext cx="11905615" cy="5680561"/>
            <a:chOff x="146304" y="734751"/>
            <a:chExt cx="11905615" cy="5680561"/>
          </a:xfrm>
        </p:grpSpPr>
        <mc:AlternateContent>
          <mc:Choice Requires="a14">
            <p:sp>
              <p:nvSpPr>
                <p:cNvPr id="8" name="QC_5_BD.1_1#6fb9cba0d?vbadefaultcenterpage=1&amp;vbadisplayimagespread=1&amp;parentnodeid=0c25ba019&amp;vbahtmlprocessed=1&amp;hasbroken=1"/>
                <p:cNvSpPr/>
                <p:nvPr/>
              </p:nvSpPr>
              <p:spPr>
                <a:xfrm>
                  <a:off x="146304" y="734751"/>
                  <a:ext cx="11905488" cy="5680561"/>
                </a:xfrm>
                <a:prstGeom prst="rect">
                  <a:avLst/>
                </a:prstGeom>
                <a:noFill/>
              </p:spPr>
              <p:txBody>
                <a:bodyPr wrap="squar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2400" smtClean="0">
                      <a:latin typeface="Times New Roman" panose="02020603050405020304" pitchFamily="18" charset="0"/>
                      <a:cs typeface="Times New Roman" panose="02020603050405020304" pitchFamily="18" charset="0"/>
                    </a:rPr>
                    <a:t>5.[</a:t>
                  </a:r>
                  <a:r>
                    <a:rPr lang="en-US" altLang="zh-CN" sz="2400">
                      <a:latin typeface="Times New Roman" panose="02020603050405020304" pitchFamily="18" charset="0"/>
                      <a:cs typeface="Times New Roman" panose="02020603050405020304" pitchFamily="18" charset="0"/>
                    </a:rPr>
                    <a:t>2021</a:t>
                  </a:r>
                  <a:r>
                    <a:rPr lang="zh-CN" altLang="zh-CN" sz="2400">
                      <a:latin typeface="Times New Roman" panose="02020603050405020304" pitchFamily="18" charset="0"/>
                      <a:cs typeface="Times New Roman" panose="02020603050405020304" pitchFamily="18" charset="0"/>
                    </a:rPr>
                    <a:t>山东</a:t>
                  </a:r>
                  <a:r>
                    <a:rPr lang="en-US" altLang="zh-CN" sz="2400" i="1">
                      <a:latin typeface="Times New Roman" panose="02020603050405020304" pitchFamily="18" charset="0"/>
                      <a:cs typeface="Times New Roman" panose="02020603050405020304" pitchFamily="18" charset="0"/>
                    </a:rPr>
                    <a:t>·</a:t>
                  </a:r>
                  <a:r>
                    <a:rPr lang="en-US" altLang="zh-CN" sz="2400">
                      <a:latin typeface="Times New Roman" panose="02020603050405020304" pitchFamily="18" charset="0"/>
                      <a:cs typeface="Times New Roman" panose="02020603050405020304" pitchFamily="18" charset="0"/>
                    </a:rPr>
                    <a:t>6,3</a:t>
                  </a:r>
                  <a:r>
                    <a:rPr lang="zh-CN" altLang="zh-CN" sz="2400">
                      <a:latin typeface="Times New Roman" panose="02020603050405020304" pitchFamily="18" charset="0"/>
                      <a:cs typeface="Times New Roman" panose="02020603050405020304" pitchFamily="18" charset="0"/>
                    </a:rPr>
                    <a:t>分</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难度</a:t>
                  </a:r>
                  <a:r>
                    <a:rPr lang="en-US" altLang="zh-CN" sz="2400">
                      <a:latin typeface="Times New Roman" panose="02020603050405020304" pitchFamily="18" charset="0"/>
                      <a:cs typeface="Times New Roman" panose="02020603050405020304" pitchFamily="18" charset="0"/>
                    </a:rPr>
                    <a:t>★★★☆☆]</a:t>
                  </a:r>
                  <a:endParaRPr lang="en-US" altLang="zh-CN" sz="2400">
                    <a:latin typeface="Times New Roman" panose="02020603050405020304" pitchFamily="18" charset="0"/>
                    <a:cs typeface="Times New Roman" panose="02020603050405020304" pitchFamily="18" charset="0"/>
                  </a:endParaRPr>
                </a:p>
                <a:p>
                  <a:pPr>
                    <a:lnSpc>
                      <a:spcPct val="150000"/>
                    </a:lnSpc>
                  </a:pPr>
                  <a:r>
                    <a:rPr lang="zh-CN" altLang="zh-CN" sz="2400">
                      <a:latin typeface="Times New Roman" panose="02020603050405020304" pitchFamily="18" charset="0"/>
                      <a:cs typeface="Times New Roman" panose="02020603050405020304" pitchFamily="18" charset="0"/>
                    </a:rPr>
                    <a:t>如图甲所示</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边长为</a:t>
                  </a:r>
                  <a:r>
                    <a:rPr lang="en-US" altLang="zh-CN" sz="2400" i="1">
                      <a:latin typeface="Times New Roman" panose="02020603050405020304" pitchFamily="18" charset="0"/>
                      <a:cs typeface="Times New Roman" panose="02020603050405020304" pitchFamily="18" charset="0"/>
                    </a:rPr>
                    <a:t>a</a:t>
                  </a:r>
                  <a:r>
                    <a:rPr lang="zh-CN" altLang="zh-CN" sz="2400">
                      <a:latin typeface="Times New Roman" panose="02020603050405020304" pitchFamily="18" charset="0"/>
                      <a:cs typeface="Times New Roman" panose="02020603050405020304" pitchFamily="18" charset="0"/>
                    </a:rPr>
                    <a:t>的正方形</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四个顶点上分别固定一个电荷量为</a:t>
                  </a:r>
                  <a:r>
                    <a:rPr lang="en-US" altLang="zh-CN" sz="2400" i="1">
                      <a:latin typeface="Times New Roman" panose="02020603050405020304" pitchFamily="18" charset="0"/>
                      <a:cs typeface="Times New Roman" panose="02020603050405020304" pitchFamily="18" charset="0"/>
                    </a:rPr>
                    <a:t>+q</a:t>
                  </a:r>
                  <a:r>
                    <a:rPr lang="zh-CN" altLang="zh-CN" sz="2400">
                      <a:latin typeface="Times New Roman" panose="02020603050405020304" pitchFamily="18" charset="0"/>
                      <a:cs typeface="Times New Roman" panose="02020603050405020304" pitchFamily="18" charset="0"/>
                    </a:rPr>
                    <a:t>的点电荷</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在</a:t>
                  </a:r>
                  <a:r>
                    <a:rPr lang="en-US" altLang="zh-CN" sz="2400">
                      <a:latin typeface="Times New Roman" panose="02020603050405020304" pitchFamily="18" charset="0"/>
                      <a:cs typeface="Times New Roman" panose="02020603050405020304" pitchFamily="18" charset="0"/>
                    </a:rPr>
                    <a:t>0≤</a:t>
                  </a:r>
                  <a:r>
                    <a:rPr lang="en-US" altLang="zh-CN" sz="2400" i="1">
                      <a:latin typeface="Times New Roman" panose="02020603050405020304" pitchFamily="18" charset="0"/>
                      <a:cs typeface="Times New Roman" panose="02020603050405020304" pitchFamily="18" charset="0"/>
                    </a:rPr>
                    <a:t>x&lt;</a:t>
                  </a:r>
                  <a14:m>
                    <m:oMathPara>
                      <m:oMathParaPr>
                        <m:jc/>
                      </m:oMathParaPr>
                      <m:oMath>
                        <m:f>
                          <m:fPr>
                            <m:type m:val="bar"/>
                            <m:ctrlPr>
                              <a:rPr lang="zh-CN" altLang="zh-CN" sz="2400" i="1">
                                <a:latin typeface="Cambria Math" panose="02040503050406030204" pitchFamily="18" charset="0"/>
                              </a:rPr>
                            </m:ctrlPr>
                          </m:fPr>
                          <m:num>
                            <m:rad>
                              <m:radPr>
                                <m:degHide m:val="on"/>
                                <m:ctrlPr>
                                  <a:rPr lang="zh-CN" altLang="zh-CN" sz="2400" i="1">
                                    <a:latin typeface="Cambria Math" panose="02040503050406030204" pitchFamily="18" charset="0"/>
                                  </a:rPr>
                                </m:ctrlPr>
                              </m:radPr>
                              <m:deg/>
                              <m:e>
                                <m:r>
                                  <m:rPr>
                                    <m:sty m:val="p"/>
                                  </m:rPr>
                                  <a:rPr lang="en-US" altLang="zh-CN" sz="2400">
                                    <a:latin typeface="Cambria Math" panose="02040503050406030204" pitchFamily="18" charset="0"/>
                                  </a:rPr>
                                  <m:t>2</m:t>
                                </m:r>
                              </m:e>
                            </m:rad>
                          </m:num>
                          <m:den>
                            <m:r>
                              <m:rPr>
                                <m:sty m:val="p"/>
                              </m:rPr>
                              <a:rPr lang="en-US" altLang="zh-CN" sz="2400">
                                <a:latin typeface="Cambria Math" panose="02040503050406030204" pitchFamily="18" charset="0"/>
                              </a:rPr>
                              <m:t>2</m:t>
                            </m:r>
                          </m:den>
                        </m:f>
                      </m:oMath>
                    </m:oMathPara>
                  </a14:m>
                  <a:r>
                    <a:rPr lang="en-US" altLang="zh-CN" sz="2400" i="1">
                      <a:latin typeface="Times New Roman" panose="02020603050405020304" pitchFamily="18" charset="0"/>
                      <a:cs typeface="Times New Roman" panose="02020603050405020304" pitchFamily="18" charset="0"/>
                    </a:rPr>
                    <a:t>a</a:t>
                  </a:r>
                  <a:r>
                    <a:rPr lang="zh-CN" altLang="zh-CN" sz="2400">
                      <a:latin typeface="Times New Roman" panose="02020603050405020304" pitchFamily="18" charset="0"/>
                      <a:cs typeface="Times New Roman" panose="02020603050405020304" pitchFamily="18" charset="0"/>
                    </a:rPr>
                    <a:t>区间</a:t>
                  </a:r>
                  <a:r>
                    <a:rPr lang="en-US" altLang="zh-CN" sz="2400">
                      <a:latin typeface="Times New Roman" panose="02020603050405020304" pitchFamily="18" charset="0"/>
                      <a:cs typeface="Times New Roman" panose="02020603050405020304" pitchFamily="18" charset="0"/>
                    </a:rPr>
                    <a:t>,</a:t>
                  </a:r>
                  <a:r>
                    <a:rPr lang="en-US" altLang="zh-CN" sz="2400" i="1">
                      <a:latin typeface="Times New Roman" panose="02020603050405020304" pitchFamily="18" charset="0"/>
                      <a:cs typeface="Times New Roman" panose="02020603050405020304" pitchFamily="18" charset="0"/>
                    </a:rPr>
                    <a:t>x</a:t>
                  </a:r>
                  <a:r>
                    <a:rPr lang="zh-CN" altLang="zh-CN" sz="2400">
                      <a:latin typeface="Times New Roman" panose="02020603050405020304" pitchFamily="18" charset="0"/>
                      <a:cs typeface="Times New Roman" panose="02020603050405020304" pitchFamily="18" charset="0"/>
                    </a:rPr>
                    <a:t>轴上电势</a:t>
                  </a:r>
                  <a:r>
                    <a:rPr lang="en-US" altLang="zh-CN" sz="2400" i="1">
                      <a:latin typeface="Times New Roman" panose="02020603050405020304" pitchFamily="18" charset="0"/>
                      <a:cs typeface="Times New Roman" panose="02020603050405020304" pitchFamily="18" charset="0"/>
                    </a:rPr>
                    <a:t>φ</a:t>
                  </a:r>
                  <a:r>
                    <a:rPr lang="zh-CN" altLang="zh-CN" sz="2400">
                      <a:latin typeface="Times New Roman" panose="02020603050405020304" pitchFamily="18" charset="0"/>
                      <a:cs typeface="Times New Roman" panose="02020603050405020304" pitchFamily="18" charset="0"/>
                    </a:rPr>
                    <a:t>的变化曲线如图乙所示</a:t>
                  </a:r>
                  <a:r>
                    <a:rPr lang="en-US" altLang="zh-CN" sz="2400" i="1">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现将一电荷量为</a:t>
                  </a:r>
                  <a:r>
                    <a:rPr lang="en-US" altLang="zh-CN" sz="2400" i="1">
                      <a:latin typeface="Times New Roman" panose="02020603050405020304" pitchFamily="18" charset="0"/>
                      <a:cs typeface="Times New Roman" panose="02020603050405020304" pitchFamily="18" charset="0"/>
                    </a:rPr>
                    <a:t>-Q</a:t>
                  </a:r>
                  <a:endParaRPr lang="en-US" altLang="zh-CN" sz="2400" i="1">
                    <a:latin typeface="Times New Roman" panose="02020603050405020304" pitchFamily="18" charset="0"/>
                    <a:cs typeface="Times New Roman" panose="02020603050405020304" pitchFamily="18" charset="0"/>
                  </a:endParaRPr>
                </a:p>
                <a:p>
                  <a:pPr>
                    <a:lnSpc>
                      <a:spcPct val="150000"/>
                    </a:lnSpc>
                  </a:pPr>
                  <a:r>
                    <a:rPr lang="zh-CN" altLang="zh-CN" sz="2400">
                      <a:latin typeface="Times New Roman" panose="02020603050405020304" pitchFamily="18" charset="0"/>
                      <a:cs typeface="Times New Roman" panose="02020603050405020304" pitchFamily="18" charset="0"/>
                    </a:rPr>
                    <a:t>的点电荷</a:t>
                  </a:r>
                  <a:r>
                    <a:rPr lang="en-US" altLang="zh-CN" sz="2400" i="1">
                      <a:latin typeface="Times New Roman" panose="02020603050405020304" pitchFamily="18" charset="0"/>
                      <a:cs typeface="Times New Roman" panose="02020603050405020304" pitchFamily="18" charset="0"/>
                    </a:rPr>
                    <a:t>P</a:t>
                  </a:r>
                  <a:r>
                    <a:rPr lang="zh-CN" altLang="zh-CN" sz="2400">
                      <a:latin typeface="Times New Roman" panose="02020603050405020304" pitchFamily="18" charset="0"/>
                      <a:cs typeface="Times New Roman" panose="02020603050405020304" pitchFamily="18" charset="0"/>
                    </a:rPr>
                    <a:t>置于正方形的中心</a:t>
                  </a:r>
                  <a:r>
                    <a:rPr lang="en-US" altLang="zh-CN" sz="2400" i="1">
                      <a:latin typeface="Times New Roman" panose="02020603050405020304" pitchFamily="18" charset="0"/>
                      <a:cs typeface="Times New Roman" panose="02020603050405020304" pitchFamily="18" charset="0"/>
                    </a:rPr>
                    <a:t>O</a:t>
                  </a:r>
                  <a:r>
                    <a:rPr lang="zh-CN" altLang="zh-CN" sz="2400">
                      <a:latin typeface="Times New Roman" panose="02020603050405020304" pitchFamily="18" charset="0"/>
                      <a:cs typeface="Times New Roman" panose="02020603050405020304" pitchFamily="18" charset="0"/>
                    </a:rPr>
                    <a:t>点</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此时每个点电荷所受库</a:t>
                  </a:r>
                  <a:endParaRPr lang="zh-CN" altLang="zh-CN" sz="2400">
                    <a:latin typeface="Times New Roman" panose="02020603050405020304" pitchFamily="18" charset="0"/>
                    <a:cs typeface="Times New Roman" panose="02020603050405020304" pitchFamily="18" charset="0"/>
                  </a:endParaRPr>
                </a:p>
                <a:p>
                  <a:pPr>
                    <a:lnSpc>
                      <a:spcPct val="150000"/>
                    </a:lnSpc>
                  </a:pPr>
                  <a:r>
                    <a:rPr lang="zh-CN" altLang="zh-CN" sz="2400">
                      <a:latin typeface="Times New Roman" panose="02020603050405020304" pitchFamily="18" charset="0"/>
                      <a:cs typeface="Times New Roman" panose="02020603050405020304" pitchFamily="18" charset="0"/>
                    </a:rPr>
                    <a:t>仑力的合力均为零</a:t>
                  </a:r>
                  <a:r>
                    <a:rPr lang="en-US" altLang="zh-CN" sz="2400" i="1">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若将</a:t>
                  </a:r>
                  <a:r>
                    <a:rPr lang="en-US" altLang="zh-CN" sz="2400" i="1">
                      <a:latin typeface="Times New Roman" panose="02020603050405020304" pitchFamily="18" charset="0"/>
                      <a:cs typeface="Times New Roman" panose="02020603050405020304" pitchFamily="18" charset="0"/>
                    </a:rPr>
                    <a:t>P</a:t>
                  </a:r>
                  <a:r>
                    <a:rPr lang="zh-CN" altLang="zh-CN" sz="2400">
                      <a:latin typeface="Times New Roman" panose="02020603050405020304" pitchFamily="18" charset="0"/>
                      <a:cs typeface="Times New Roman" panose="02020603050405020304" pitchFamily="18" charset="0"/>
                    </a:rPr>
                    <a:t>沿</a:t>
                  </a:r>
                  <a:r>
                    <a:rPr lang="en-US" altLang="zh-CN" sz="2400" i="1">
                      <a:latin typeface="Times New Roman" panose="02020603050405020304" pitchFamily="18" charset="0"/>
                      <a:cs typeface="Times New Roman" panose="02020603050405020304" pitchFamily="18" charset="0"/>
                    </a:rPr>
                    <a:t>x</a:t>
                  </a:r>
                  <a:r>
                    <a:rPr lang="zh-CN" altLang="zh-CN" sz="2400">
                      <a:latin typeface="Times New Roman" panose="02020603050405020304" pitchFamily="18" charset="0"/>
                      <a:cs typeface="Times New Roman" panose="02020603050405020304" pitchFamily="18" charset="0"/>
                    </a:rPr>
                    <a:t>轴向右略微移动后</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由静止释</a:t>
                  </a:r>
                  <a:endParaRPr lang="zh-CN" altLang="zh-CN" sz="2400">
                    <a:latin typeface="Times New Roman" panose="02020603050405020304" pitchFamily="18" charset="0"/>
                    <a:cs typeface="Times New Roman" panose="02020603050405020304" pitchFamily="18" charset="0"/>
                  </a:endParaRPr>
                </a:p>
                <a:p>
                  <a:pPr>
                    <a:lnSpc>
                      <a:spcPct val="150000"/>
                    </a:lnSpc>
                  </a:pPr>
                  <a:r>
                    <a:rPr lang="zh-CN" altLang="zh-CN" sz="2400">
                      <a:latin typeface="Times New Roman" panose="02020603050405020304" pitchFamily="18" charset="0"/>
                      <a:cs typeface="Times New Roman" panose="02020603050405020304" pitchFamily="18" charset="0"/>
                    </a:rPr>
                    <a:t>放</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以下判断正确的是</a:t>
                  </a:r>
                  <a:r>
                    <a:rPr lang="en-US" altLang="zh-CN" sz="2400">
                      <a:latin typeface="Times New Roman" panose="02020603050405020304" pitchFamily="18" charset="0"/>
                      <a:cs typeface="Times New Roman" panose="02020603050405020304" pitchFamily="18" charset="0"/>
                    </a:rPr>
                    <a:t>(</a:t>
                  </a:r>
                  <a:r>
                    <a:rPr lang="zh-CN" altLang="zh-CN" sz="2400" i="1">
                      <a:latin typeface="Times New Roman" panose="02020603050405020304" pitchFamily="18" charset="0"/>
                      <a:cs typeface="Times New Roman" panose="02020603050405020304" pitchFamily="18" charset="0"/>
                    </a:rPr>
                    <a:t>　　</a:t>
                  </a:r>
                  <a:r>
                    <a:rPr lang="en-US" altLang="zh-CN" sz="2400" smtClean="0">
                      <a:latin typeface="Times New Roman" panose="02020603050405020304" pitchFamily="18" charset="0"/>
                      <a:cs typeface="Times New Roman" panose="02020603050405020304" pitchFamily="18" charset="0"/>
                    </a:rPr>
                    <a:t>)</a:t>
                  </a:r>
                  <a:endParaRPr lang="en-US" altLang="zh-CN" sz="2400" smtClean="0">
                    <a:latin typeface="Times New Roman" panose="02020603050405020304" pitchFamily="18" charset="0"/>
                    <a:cs typeface="Times New Roman" panose="02020603050405020304" pitchFamily="18" charset="0"/>
                  </a:endParaRPr>
                </a:p>
                <a:p>
                  <a:pPr>
                    <a:lnSpc>
                      <a:spcPct val="150000"/>
                    </a:lnSpc>
                  </a:pPr>
                  <a:r>
                    <a:rPr lang="en-US" altLang="zh-CN" sz="2400" smtClean="0">
                      <a:latin typeface="Times New Roman" panose="02020603050405020304" pitchFamily="18" charset="0"/>
                      <a:cs typeface="Times New Roman" panose="02020603050405020304" pitchFamily="18" charset="0"/>
                      <a:sym typeface="+mn-ea"/>
                    </a:rPr>
                    <a:t>A</a:t>
                  </a:r>
                  <a:r>
                    <a:rPr lang="en-US" altLang="zh-CN" sz="2400" i="1" smtClean="0">
                      <a:latin typeface="Times New Roman" panose="02020603050405020304" pitchFamily="18" charset="0"/>
                      <a:cs typeface="Times New Roman" panose="02020603050405020304" pitchFamily="18" charset="0"/>
                      <a:sym typeface="+mn-ea"/>
                    </a:rPr>
                    <a:t>.Q</a:t>
                  </a:r>
                  <a:r>
                    <a:rPr lang="en-US" altLang="zh-CN" sz="2400" i="1">
                      <a:latin typeface="Times New Roman" panose="02020603050405020304" pitchFamily="18" charset="0"/>
                      <a:cs typeface="Times New Roman" panose="02020603050405020304" pitchFamily="18" charset="0"/>
                      <a:sym typeface="+mn-ea"/>
                    </a:rPr>
                    <a:t>=</a:t>
                  </a:r>
                  <a14:m>
                    <m:oMathPara>
                      <m:oMathParaPr>
                        <m:jc/>
                      </m:oMathParaPr>
                      <m:oMath>
                        <m:f>
                          <m:fPr>
                            <m:type m:val="bar"/>
                            <m:ctrlPr>
                              <a:rPr lang="zh-CN" altLang="zh-CN" sz="2400" i="1">
                                <a:latin typeface="Cambria Math" panose="02040503050406030204" pitchFamily="18" charset="0"/>
                              </a:rPr>
                            </m:ctrlPr>
                          </m:fPr>
                          <m:num>
                            <m:rad>
                              <m:radPr>
                                <m:degHide m:val="on"/>
                                <m:ctrlPr>
                                  <a:rPr lang="zh-CN" altLang="zh-CN" sz="2400" i="1">
                                    <a:latin typeface="Cambria Math" panose="02040503050406030204" pitchFamily="18" charset="0"/>
                                  </a:rPr>
                                </m:ctrlPr>
                              </m:radPr>
                              <m:deg/>
                              <m:e>
                                <m:r>
                                  <m:rPr>
                                    <m:sty m:val="p"/>
                                  </m:rPr>
                                  <a:rPr lang="en-US" altLang="zh-CN" sz="2400">
                                    <a:latin typeface="Cambria Math" panose="02040503050406030204" pitchFamily="18" charset="0"/>
                                  </a:rPr>
                                  <m:t>2</m:t>
                                </m:r>
                              </m:e>
                            </m:rad>
                            <m:r>
                              <m:rPr>
                                <m:sty m:val="p"/>
                              </m:rPr>
                              <a:rPr lang="en-US" altLang="zh-CN" sz="2400">
                                <a:latin typeface="Cambria Math" panose="02040503050406030204" pitchFamily="18" charset="0"/>
                              </a:rPr>
                              <m:t>+</m:t>
                            </m:r>
                            <m:r>
                              <m:rPr>
                                <m:sty m:val="p"/>
                              </m:rPr>
                              <a:rPr lang="en-US" altLang="zh-CN" sz="2400">
                                <a:latin typeface="Cambria Math" panose="02040503050406030204" pitchFamily="18" charset="0"/>
                              </a:rPr>
                              <m:t>1</m:t>
                            </m:r>
                          </m:num>
                          <m:den>
                            <m:r>
                              <m:rPr>
                                <m:sty m:val="p"/>
                              </m:rPr>
                              <a:rPr lang="en-US" altLang="zh-CN" sz="2400">
                                <a:latin typeface="Cambria Math" panose="02040503050406030204" pitchFamily="18" charset="0"/>
                              </a:rPr>
                              <m:t>2</m:t>
                            </m:r>
                          </m:den>
                        </m:f>
                      </m:oMath>
                    </m:oMathPara>
                  </a14:m>
                  <a:r>
                    <a:rPr lang="en-US" altLang="zh-CN" sz="2400" i="1">
                      <a:latin typeface="Times New Roman" panose="02020603050405020304" pitchFamily="18" charset="0"/>
                      <a:cs typeface="Times New Roman" panose="02020603050405020304" pitchFamily="18" charset="0"/>
                      <a:sym typeface="+mn-ea"/>
                    </a:rPr>
                    <a:t>q</a:t>
                  </a:r>
                  <a:r>
                    <a:rPr lang="en-US" altLang="zh-CN" sz="2400">
                      <a:latin typeface="Times New Roman" panose="02020603050405020304" pitchFamily="18" charset="0"/>
                      <a:cs typeface="Times New Roman" panose="02020603050405020304" pitchFamily="18" charset="0"/>
                      <a:sym typeface="+mn-ea"/>
                    </a:rPr>
                    <a:t>,</a:t>
                  </a:r>
                  <a:r>
                    <a:rPr lang="zh-CN" altLang="zh-CN" sz="2400">
                      <a:latin typeface="Times New Roman" panose="02020603050405020304" pitchFamily="18" charset="0"/>
                      <a:cs typeface="Times New Roman" panose="02020603050405020304" pitchFamily="18" charset="0"/>
                      <a:sym typeface="+mn-ea"/>
                    </a:rPr>
                    <a:t>释放后</a:t>
                  </a:r>
                  <a:r>
                    <a:rPr lang="en-US" altLang="zh-CN" sz="2400" i="1">
                      <a:latin typeface="Times New Roman" panose="02020603050405020304" pitchFamily="18" charset="0"/>
                      <a:cs typeface="Times New Roman" panose="02020603050405020304" pitchFamily="18" charset="0"/>
                      <a:sym typeface="+mn-ea"/>
                    </a:rPr>
                    <a:t>P</a:t>
                  </a:r>
                  <a:r>
                    <a:rPr lang="zh-CN" altLang="zh-CN" sz="2400">
                      <a:latin typeface="Times New Roman" panose="02020603050405020304" pitchFamily="18" charset="0"/>
                      <a:cs typeface="Times New Roman" panose="02020603050405020304" pitchFamily="18" charset="0"/>
                      <a:sym typeface="+mn-ea"/>
                    </a:rPr>
                    <a:t>将向右运</a:t>
                  </a:r>
                  <a:r>
                    <a:rPr lang="zh-CN" altLang="zh-CN" sz="2400" smtClean="0">
                      <a:latin typeface="Times New Roman" panose="02020603050405020304" pitchFamily="18" charset="0"/>
                      <a:cs typeface="Times New Roman" panose="02020603050405020304" pitchFamily="18" charset="0"/>
                      <a:sym typeface="+mn-ea"/>
                    </a:rPr>
                    <a:t>动</a:t>
                  </a:r>
                  <a:r>
                    <a:rPr lang="en-US" altLang="zh-CN" sz="2400" smtClean="0">
                      <a:latin typeface="Times New Roman" panose="02020603050405020304" pitchFamily="18" charset="0"/>
                      <a:cs typeface="Times New Roman" panose="02020603050405020304" pitchFamily="18" charset="0"/>
                      <a:sym typeface="+mn-ea"/>
                    </a:rPr>
                    <a:t>	B</a:t>
                  </a:r>
                  <a:r>
                    <a:rPr lang="en-US" altLang="zh-CN" sz="2400" i="1" smtClean="0">
                      <a:latin typeface="Times New Roman" panose="02020603050405020304" pitchFamily="18" charset="0"/>
                      <a:cs typeface="Times New Roman" panose="02020603050405020304" pitchFamily="18" charset="0"/>
                      <a:sym typeface="+mn-ea"/>
                    </a:rPr>
                    <a:t>.Q</a:t>
                  </a:r>
                  <a:r>
                    <a:rPr lang="en-US" altLang="zh-CN" sz="2400" i="1">
                      <a:latin typeface="Times New Roman" panose="02020603050405020304" pitchFamily="18" charset="0"/>
                      <a:cs typeface="Times New Roman" panose="02020603050405020304" pitchFamily="18" charset="0"/>
                      <a:sym typeface="+mn-ea"/>
                    </a:rPr>
                    <a:t>=</a:t>
                  </a:r>
                  <a14:m>
                    <m:oMathPara>
                      <m:oMathParaPr>
                        <m:jc/>
                      </m:oMathParaPr>
                      <m:oMath>
                        <m:f>
                          <m:fPr>
                            <m:type m:val="bar"/>
                            <m:ctrlPr>
                              <a:rPr lang="zh-CN" altLang="zh-CN" sz="2400" i="1">
                                <a:latin typeface="Cambria Math" panose="02040503050406030204" pitchFamily="18" charset="0"/>
                              </a:rPr>
                            </m:ctrlPr>
                          </m:fPr>
                          <m:num>
                            <m:rad>
                              <m:radPr>
                                <m:degHide m:val="on"/>
                                <m:ctrlPr>
                                  <a:rPr lang="zh-CN" altLang="zh-CN" sz="2400" i="1">
                                    <a:latin typeface="Cambria Math" panose="02040503050406030204" pitchFamily="18" charset="0"/>
                                  </a:rPr>
                                </m:ctrlPr>
                              </m:radPr>
                              <m:deg/>
                              <m:e>
                                <m:r>
                                  <m:rPr>
                                    <m:sty m:val="p"/>
                                  </m:rPr>
                                  <a:rPr lang="en-US" altLang="zh-CN" sz="2400">
                                    <a:latin typeface="Cambria Math" panose="02040503050406030204" pitchFamily="18" charset="0"/>
                                  </a:rPr>
                                  <m:t>2</m:t>
                                </m:r>
                              </m:e>
                            </m:rad>
                            <m:r>
                              <m:rPr>
                                <m:sty m:val="p"/>
                              </m:rPr>
                              <a:rPr lang="en-US" altLang="zh-CN" sz="2400">
                                <a:latin typeface="Cambria Math" panose="02040503050406030204" pitchFamily="18" charset="0"/>
                              </a:rPr>
                              <m:t>+</m:t>
                            </m:r>
                            <m:r>
                              <m:rPr>
                                <m:sty m:val="p"/>
                              </m:rPr>
                              <a:rPr lang="en-US" altLang="zh-CN" sz="2400">
                                <a:latin typeface="Cambria Math" panose="02040503050406030204" pitchFamily="18" charset="0"/>
                              </a:rPr>
                              <m:t>1</m:t>
                            </m:r>
                          </m:num>
                          <m:den>
                            <m:r>
                              <m:rPr>
                                <m:sty m:val="p"/>
                              </m:rPr>
                              <a:rPr lang="en-US" altLang="zh-CN" sz="2400">
                                <a:latin typeface="Cambria Math" panose="02040503050406030204" pitchFamily="18" charset="0"/>
                              </a:rPr>
                              <m:t>2</m:t>
                            </m:r>
                          </m:den>
                        </m:f>
                      </m:oMath>
                    </m:oMathPara>
                  </a14:m>
                  <a:r>
                    <a:rPr lang="en-US" altLang="zh-CN" sz="2400" i="1">
                      <a:latin typeface="Times New Roman" panose="02020603050405020304" pitchFamily="18" charset="0"/>
                      <a:cs typeface="Times New Roman" panose="02020603050405020304" pitchFamily="18" charset="0"/>
                      <a:sym typeface="+mn-ea"/>
                    </a:rPr>
                    <a:t>q</a:t>
                  </a:r>
                  <a:r>
                    <a:rPr lang="en-US" altLang="zh-CN" sz="2400">
                      <a:latin typeface="Times New Roman" panose="02020603050405020304" pitchFamily="18" charset="0"/>
                      <a:cs typeface="Times New Roman" panose="02020603050405020304" pitchFamily="18" charset="0"/>
                      <a:sym typeface="+mn-ea"/>
                    </a:rPr>
                    <a:t>,</a:t>
                  </a:r>
                  <a:r>
                    <a:rPr lang="zh-CN" altLang="zh-CN" sz="2400">
                      <a:latin typeface="Times New Roman" panose="02020603050405020304" pitchFamily="18" charset="0"/>
                      <a:cs typeface="Times New Roman" panose="02020603050405020304" pitchFamily="18" charset="0"/>
                      <a:sym typeface="+mn-ea"/>
                    </a:rPr>
                    <a:t>释放后</a:t>
                  </a:r>
                  <a:r>
                    <a:rPr lang="en-US" altLang="zh-CN" sz="2400" i="1">
                      <a:latin typeface="Times New Roman" panose="02020603050405020304" pitchFamily="18" charset="0"/>
                      <a:cs typeface="Times New Roman" panose="02020603050405020304" pitchFamily="18" charset="0"/>
                      <a:sym typeface="+mn-ea"/>
                    </a:rPr>
                    <a:t>P</a:t>
                  </a:r>
                  <a:r>
                    <a:rPr lang="zh-CN" altLang="zh-CN" sz="2400">
                      <a:latin typeface="Times New Roman" panose="02020603050405020304" pitchFamily="18" charset="0"/>
                      <a:cs typeface="Times New Roman" panose="02020603050405020304" pitchFamily="18" charset="0"/>
                      <a:sym typeface="+mn-ea"/>
                    </a:rPr>
                    <a:t>将向左运动</a:t>
                  </a:r>
                  <a:endParaRPr lang="zh-CN" altLang="zh-CN" sz="2400">
                    <a:latin typeface="Times New Roman" panose="02020603050405020304" pitchFamily="18" charset="0"/>
                    <a:cs typeface="Times New Roman" panose="02020603050405020304" pitchFamily="18" charset="0"/>
                  </a:endParaRPr>
                </a:p>
                <a:p>
                  <a:pPr>
                    <a:lnSpc>
                      <a:spcPct val="150000"/>
                    </a:lnSpc>
                  </a:pPr>
                  <a:r>
                    <a:rPr lang="en-US" altLang="zh-CN" sz="2400">
                      <a:latin typeface="Times New Roman" panose="02020603050405020304" pitchFamily="18" charset="0"/>
                      <a:cs typeface="Times New Roman" panose="02020603050405020304" pitchFamily="18" charset="0"/>
                      <a:sym typeface="+mn-ea"/>
                    </a:rPr>
                    <a:t>C</a:t>
                  </a:r>
                  <a:r>
                    <a:rPr lang="en-US" altLang="zh-CN" sz="2400" i="1">
                      <a:latin typeface="Times New Roman" panose="02020603050405020304" pitchFamily="18" charset="0"/>
                      <a:cs typeface="Times New Roman" panose="02020603050405020304" pitchFamily="18" charset="0"/>
                      <a:sym typeface="+mn-ea"/>
                    </a:rPr>
                    <a:t>.Q=</a:t>
                  </a:r>
                  <a14:m>
                    <m:oMathPara>
                      <m:oMathParaPr>
                        <m:jc/>
                      </m:oMathParaPr>
                      <m:oMath>
                        <m:f>
                          <m:fPr>
                            <m:type m:val="bar"/>
                            <m:ctrlPr>
                              <a:rPr lang="zh-CN" altLang="zh-CN" sz="2400" i="1">
                                <a:latin typeface="Cambria Math" panose="02040503050406030204" pitchFamily="18" charset="0"/>
                              </a:rPr>
                            </m:ctrlPr>
                          </m:fPr>
                          <m:num>
                            <m:r>
                              <m:rPr>
                                <m:sty m:val="p"/>
                              </m:rPr>
                              <a:rPr lang="en-US" altLang="zh-CN" sz="2400">
                                <a:latin typeface="Cambria Math" panose="02040503050406030204" pitchFamily="18" charset="0"/>
                              </a:rPr>
                              <m:t>2</m:t>
                            </m:r>
                            <m:rad>
                              <m:radPr>
                                <m:degHide m:val="on"/>
                                <m:ctrlPr>
                                  <a:rPr lang="zh-CN" altLang="zh-CN" sz="2400" i="1">
                                    <a:latin typeface="Cambria Math" panose="02040503050406030204" pitchFamily="18" charset="0"/>
                                  </a:rPr>
                                </m:ctrlPr>
                              </m:radPr>
                              <m:deg/>
                              <m:e>
                                <m:r>
                                  <m:rPr>
                                    <m:sty m:val="p"/>
                                  </m:rPr>
                                  <a:rPr lang="en-US" altLang="zh-CN" sz="2400">
                                    <a:latin typeface="Cambria Math" panose="02040503050406030204" pitchFamily="18" charset="0"/>
                                  </a:rPr>
                                  <m:t>2</m:t>
                                </m:r>
                              </m:e>
                            </m:rad>
                            <m:r>
                              <m:rPr>
                                <m:sty m:val="p"/>
                              </m:rPr>
                              <a:rPr lang="en-US" altLang="zh-CN" sz="2400">
                                <a:latin typeface="Cambria Math" panose="02040503050406030204" pitchFamily="18" charset="0"/>
                              </a:rPr>
                              <m:t>+</m:t>
                            </m:r>
                            <m:r>
                              <m:rPr>
                                <m:sty m:val="p"/>
                              </m:rPr>
                              <a:rPr lang="en-US" altLang="zh-CN" sz="2400">
                                <a:latin typeface="Cambria Math" panose="02040503050406030204" pitchFamily="18" charset="0"/>
                              </a:rPr>
                              <m:t>1</m:t>
                            </m:r>
                          </m:num>
                          <m:den>
                            <m:r>
                              <m:rPr>
                                <m:sty m:val="p"/>
                              </m:rPr>
                              <a:rPr lang="en-US" altLang="zh-CN" sz="2400">
                                <a:latin typeface="Cambria Math" panose="02040503050406030204" pitchFamily="18" charset="0"/>
                              </a:rPr>
                              <m:t>4</m:t>
                            </m:r>
                          </m:den>
                        </m:f>
                      </m:oMath>
                    </m:oMathPara>
                  </a14:m>
                  <a:r>
                    <a:rPr lang="en-US" altLang="zh-CN" sz="2400" i="1">
                      <a:latin typeface="Times New Roman" panose="02020603050405020304" pitchFamily="18" charset="0"/>
                      <a:cs typeface="Times New Roman" panose="02020603050405020304" pitchFamily="18" charset="0"/>
                      <a:sym typeface="+mn-ea"/>
                    </a:rPr>
                    <a:t>q</a:t>
                  </a:r>
                  <a:r>
                    <a:rPr lang="en-US" altLang="zh-CN" sz="2400">
                      <a:latin typeface="Times New Roman" panose="02020603050405020304" pitchFamily="18" charset="0"/>
                      <a:cs typeface="Times New Roman" panose="02020603050405020304" pitchFamily="18" charset="0"/>
                      <a:sym typeface="+mn-ea"/>
                    </a:rPr>
                    <a:t>,</a:t>
                  </a:r>
                  <a:r>
                    <a:rPr lang="zh-CN" altLang="zh-CN" sz="2400">
                      <a:latin typeface="Times New Roman" panose="02020603050405020304" pitchFamily="18" charset="0"/>
                      <a:cs typeface="Times New Roman" panose="02020603050405020304" pitchFamily="18" charset="0"/>
                      <a:sym typeface="+mn-ea"/>
                    </a:rPr>
                    <a:t>释放后</a:t>
                  </a:r>
                  <a:r>
                    <a:rPr lang="en-US" altLang="zh-CN" sz="2400" i="1">
                      <a:latin typeface="Times New Roman" panose="02020603050405020304" pitchFamily="18" charset="0"/>
                      <a:cs typeface="Times New Roman" panose="02020603050405020304" pitchFamily="18" charset="0"/>
                      <a:sym typeface="+mn-ea"/>
                    </a:rPr>
                    <a:t>P</a:t>
                  </a:r>
                  <a:r>
                    <a:rPr lang="zh-CN" altLang="zh-CN" sz="2400">
                      <a:latin typeface="Times New Roman" panose="02020603050405020304" pitchFamily="18" charset="0"/>
                      <a:cs typeface="Times New Roman" panose="02020603050405020304" pitchFamily="18" charset="0"/>
                      <a:sym typeface="+mn-ea"/>
                    </a:rPr>
                    <a:t>将向右运</a:t>
                  </a:r>
                  <a:r>
                    <a:rPr lang="zh-CN" altLang="zh-CN" sz="2400" smtClean="0">
                      <a:latin typeface="Times New Roman" panose="02020603050405020304" pitchFamily="18" charset="0"/>
                      <a:cs typeface="Times New Roman" panose="02020603050405020304" pitchFamily="18" charset="0"/>
                      <a:sym typeface="+mn-ea"/>
                    </a:rPr>
                    <a:t>动</a:t>
                  </a:r>
                  <a:r>
                    <a:rPr lang="en-US" altLang="zh-CN" sz="2400" smtClean="0">
                      <a:latin typeface="Times New Roman" panose="02020603050405020304" pitchFamily="18" charset="0"/>
                      <a:cs typeface="Times New Roman" panose="02020603050405020304" pitchFamily="18" charset="0"/>
                      <a:sym typeface="+mn-ea"/>
                    </a:rPr>
                    <a:t>	D</a:t>
                  </a:r>
                  <a:r>
                    <a:rPr lang="en-US" altLang="zh-CN" sz="2400" i="1" smtClean="0">
                      <a:latin typeface="Times New Roman" panose="02020603050405020304" pitchFamily="18" charset="0"/>
                      <a:cs typeface="Times New Roman" panose="02020603050405020304" pitchFamily="18" charset="0"/>
                      <a:sym typeface="+mn-ea"/>
                    </a:rPr>
                    <a:t>.Q</a:t>
                  </a:r>
                  <a:r>
                    <a:rPr lang="en-US" altLang="zh-CN" sz="2400" i="1">
                      <a:latin typeface="Times New Roman" panose="02020603050405020304" pitchFamily="18" charset="0"/>
                      <a:cs typeface="Times New Roman" panose="02020603050405020304" pitchFamily="18" charset="0"/>
                      <a:sym typeface="+mn-ea"/>
                    </a:rPr>
                    <a:t>=</a:t>
                  </a:r>
                  <a14:m>
                    <m:oMathPara>
                      <m:oMathParaPr>
                        <m:jc/>
                      </m:oMathParaPr>
                      <m:oMath>
                        <m:f>
                          <m:fPr>
                            <m:type m:val="bar"/>
                            <m:ctrlPr>
                              <a:rPr lang="zh-CN" altLang="zh-CN" sz="2400" i="1">
                                <a:latin typeface="Cambria Math" panose="02040503050406030204" pitchFamily="18" charset="0"/>
                              </a:rPr>
                            </m:ctrlPr>
                          </m:fPr>
                          <m:num>
                            <m:r>
                              <m:rPr>
                                <m:sty m:val="p"/>
                              </m:rPr>
                              <a:rPr lang="en-US" altLang="zh-CN" sz="2400">
                                <a:latin typeface="Cambria Math" panose="02040503050406030204" pitchFamily="18" charset="0"/>
                              </a:rPr>
                              <m:t>2</m:t>
                            </m:r>
                            <m:rad>
                              <m:radPr>
                                <m:degHide m:val="on"/>
                                <m:ctrlPr>
                                  <a:rPr lang="zh-CN" altLang="zh-CN" sz="2400" i="1">
                                    <a:latin typeface="Cambria Math" panose="02040503050406030204" pitchFamily="18" charset="0"/>
                                  </a:rPr>
                                </m:ctrlPr>
                              </m:radPr>
                              <m:deg/>
                              <m:e>
                                <m:r>
                                  <m:rPr>
                                    <m:sty m:val="p"/>
                                  </m:rPr>
                                  <a:rPr lang="en-US" altLang="zh-CN" sz="2400">
                                    <a:latin typeface="Cambria Math" panose="02040503050406030204" pitchFamily="18" charset="0"/>
                                  </a:rPr>
                                  <m:t>2</m:t>
                                </m:r>
                              </m:e>
                            </m:rad>
                            <m:r>
                              <m:rPr>
                                <m:sty m:val="p"/>
                              </m:rPr>
                              <a:rPr lang="en-US" altLang="zh-CN" sz="2400">
                                <a:latin typeface="Cambria Math" panose="02040503050406030204" pitchFamily="18" charset="0"/>
                              </a:rPr>
                              <m:t>+</m:t>
                            </m:r>
                            <m:r>
                              <m:rPr>
                                <m:sty m:val="p"/>
                              </m:rPr>
                              <a:rPr lang="en-US" altLang="zh-CN" sz="2400">
                                <a:latin typeface="Cambria Math" panose="02040503050406030204" pitchFamily="18" charset="0"/>
                              </a:rPr>
                              <m:t>1</m:t>
                            </m:r>
                          </m:num>
                          <m:den>
                            <m:r>
                              <m:rPr>
                                <m:sty m:val="p"/>
                              </m:rPr>
                              <a:rPr lang="en-US" altLang="zh-CN" sz="2400">
                                <a:latin typeface="Cambria Math" panose="02040503050406030204" pitchFamily="18" charset="0"/>
                              </a:rPr>
                              <m:t>4</m:t>
                            </m:r>
                          </m:den>
                        </m:f>
                      </m:oMath>
                    </m:oMathPara>
                  </a14:m>
                  <a:r>
                    <a:rPr lang="en-US" altLang="zh-CN" sz="2400" i="1">
                      <a:latin typeface="Times New Roman" panose="02020603050405020304" pitchFamily="18" charset="0"/>
                      <a:cs typeface="Times New Roman" panose="02020603050405020304" pitchFamily="18" charset="0"/>
                      <a:sym typeface="+mn-ea"/>
                    </a:rPr>
                    <a:t>q</a:t>
                  </a:r>
                  <a:r>
                    <a:rPr lang="en-US" altLang="zh-CN" sz="2400">
                      <a:latin typeface="Times New Roman" panose="02020603050405020304" pitchFamily="18" charset="0"/>
                      <a:cs typeface="Times New Roman" panose="02020603050405020304" pitchFamily="18" charset="0"/>
                      <a:sym typeface="+mn-ea"/>
                    </a:rPr>
                    <a:t>,</a:t>
                  </a:r>
                  <a:r>
                    <a:rPr lang="zh-CN" altLang="zh-CN" sz="2400">
                      <a:latin typeface="Times New Roman" panose="02020603050405020304" pitchFamily="18" charset="0"/>
                      <a:cs typeface="Times New Roman" panose="02020603050405020304" pitchFamily="18" charset="0"/>
                      <a:sym typeface="+mn-ea"/>
                    </a:rPr>
                    <a:t>释放后</a:t>
                  </a:r>
                  <a:r>
                    <a:rPr lang="en-US" altLang="zh-CN" sz="2400" i="1">
                      <a:latin typeface="Times New Roman" panose="02020603050405020304" pitchFamily="18" charset="0"/>
                      <a:cs typeface="Times New Roman" panose="02020603050405020304" pitchFamily="18" charset="0"/>
                      <a:sym typeface="+mn-ea"/>
                    </a:rPr>
                    <a:t>P</a:t>
                  </a:r>
                  <a:r>
                    <a:rPr lang="zh-CN" altLang="zh-CN" sz="2400">
                      <a:latin typeface="Times New Roman" panose="02020603050405020304" pitchFamily="18" charset="0"/>
                      <a:cs typeface="Times New Roman" panose="02020603050405020304" pitchFamily="18" charset="0"/>
                      <a:sym typeface="+mn-ea"/>
                    </a:rPr>
                    <a:t>将向左运动</a:t>
                  </a:r>
                  <a:endParaRPr lang="zh-CN" altLang="zh-CN" sz="2400">
                    <a:latin typeface="Times New Roman" panose="02020603050405020304" pitchFamily="18" charset="0"/>
                    <a:cs typeface="Times New Roman" panose="02020603050405020304" pitchFamily="18" charset="0"/>
                  </a:endParaRPr>
                </a:p>
                <a:p>
                  <a:pPr>
                    <a:lnSpc>
                      <a:spcPct val="150000"/>
                    </a:lnSpc>
                  </a:pPr>
                  <a:endParaRPr lang="en-US" altLang="zh-CN" sz="2400">
                    <a:latin typeface="Times New Roman" panose="02020603050405020304" pitchFamily="18" charset="0"/>
                    <a:cs typeface="Times New Roman" panose="02020603050405020304" pitchFamily="18" charset="0"/>
                  </a:endParaRPr>
                </a:p>
              </p:txBody>
            </p:sp>
          </mc:Choice>
          <mc:Fallback>
            <p:sp>
              <p:nvSpPr>
                <p:cNvPr id="8" name="QC_5_BD.1_1#6fb9cba0d?vbadefaultcenterpage=1&amp;vbadisplayimagespread=1&amp;parentnodeid=0c25ba019&amp;vbahtmlprocessed=1&amp;hasbroken=1"/>
                <p:cNvSpPr>
                  <a:spLocks noRot="1" noChangeAspect="1" noMove="1" noResize="1" noEditPoints="1" noAdjustHandles="1" noChangeArrowheads="1" noChangeShapeType="1" noTextEdit="1"/>
                </p:cNvSpPr>
                <p:nvPr>
                  <p:custDataLst>
                    <p:tags r:id="rId4"/>
                  </p:custDataLst>
                </p:nvPr>
              </p:nvSpPr>
              <p:spPr>
                <a:xfrm>
                  <a:off x="146304" y="734751"/>
                  <a:ext cx="11905488" cy="5680561"/>
                </a:xfrm>
                <a:prstGeom prst="rect">
                  <a:avLst/>
                </a:prstGeom>
                <a:blipFill rotWithShape="1">
                  <a:blip r:embed="rId5"/>
                  <a:stretch>
                    <a:fillRect/>
                  </a:stretch>
                </a:blipFill>
              </p:spPr>
              <p:txBody>
                <a:bodyPr/>
                <a:lstStyle/>
                <a:p>
                  <a:r>
                    <a:rPr lang="zh-CN" altLang="en-US">
                      <a:noFill/>
                    </a:rPr>
                    <a:t> </a:t>
                  </a:r>
                  <a:endParaRPr lang="zh-CN" altLang="en-US">
                    <a:noFill/>
                  </a:endParaRPr>
                </a:p>
              </p:txBody>
            </p:sp>
          </mc:Fallback>
        </mc:AlternateContent>
        <p:pic>
          <p:nvPicPr>
            <p:cNvPr id="3" name="图片 2"/>
            <p:cNvPicPr>
              <a:picLocks noChangeAspect="1"/>
            </p:cNvPicPr>
            <p:nvPr>
              <p:custDataLst>
                <p:tags r:id="rId7"/>
              </p:custDataLst>
            </p:nvPr>
          </p:nvPicPr>
          <p:blipFill>
            <a:blip r:embed="rId6"/>
            <a:stretch>
              <a:fillRect/>
            </a:stretch>
          </p:blipFill>
          <p:spPr>
            <a:xfrm>
              <a:off x="7873619" y="2170486"/>
              <a:ext cx="4178300" cy="2106295"/>
            </a:xfrm>
            <a:prstGeom prst="rect">
              <a:avLst/>
            </a:prstGeom>
          </p:spPr>
        </p:pic>
      </p:grpSp>
    </p:spTree>
    <p:custDataLst>
      <p:tags r:id="rId8"/>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15">
                                            <p:txEl>
                                              <p:pRg st="0" end="0"/>
                                            </p:txEl>
                                          </p:spTgt>
                                        </p:tgtEl>
                                        <p:attrNameLst>
                                          <p:attrName>style.visibility</p:attrName>
                                        </p:attrNameLst>
                                      </p:cBhvr>
                                      <p:to>
                                        <p:strVal val="visible"/>
                                      </p:to>
                                    </p:set>
                                    <p:animEffect transition="in" filter="wipe(left)">
                                      <p:cBhvr>
                                        <p:cTn id="7" dur="500"/>
                                        <p:tgtEl>
                                          <p:spTgt spid="1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build="p"/>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pSp>
        <p:nvGrpSpPr>
          <p:cNvPr id="2" name="组合 1"/>
          <p:cNvGrpSpPr/>
          <p:nvPr/>
        </p:nvGrpSpPr>
        <p:grpSpPr>
          <a:xfrm>
            <a:off x="145142" y="830864"/>
            <a:ext cx="11901715" cy="3300986"/>
            <a:chOff x="145142" y="2911124"/>
            <a:chExt cx="11901715" cy="3300986"/>
          </a:xfrm>
        </p:grpSpPr>
        <mc:AlternateContent>
          <mc:Choice Requires="a14">
            <p:sp>
              <p:nvSpPr>
                <p:cNvPr id="4" name="QC_5_AS.4_1#6fb9cba0d?vbadefaultcenterpage=1&amp;vbadisplayimagespread=1&amp;parentnodeid=0c25ba019&amp;vbahtmlprocessed=1&amp;hasbroken=1"/>
                <p:cNvSpPr/>
                <p:nvPr/>
              </p:nvSpPr>
              <p:spPr>
                <a:xfrm>
                  <a:off x="145142" y="3585423"/>
                  <a:ext cx="11901715" cy="2626687"/>
                </a:xfrm>
                <a:prstGeom prst="rect">
                  <a:avLst/>
                </a:prstGeom>
                <a:noFill/>
              </p:spPr>
              <p:txBody>
                <a:bodyPr wrap="squar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2400">
                      <a:latin typeface="Times New Roman" panose="02020603050405020304" pitchFamily="18" charset="0"/>
                      <a:cs typeface="Times New Roman" panose="02020603050405020304" pitchFamily="18" charset="0"/>
                    </a:rPr>
                    <a:t>5</a:t>
                  </a:r>
                  <a:r>
                    <a:rPr lang="en-US" altLang="zh-CN" sz="2400" i="1">
                      <a:latin typeface="Times New Roman" panose="02020603050405020304" pitchFamily="18" charset="0"/>
                      <a:cs typeface="Times New Roman" panose="02020603050405020304" pitchFamily="18" charset="0"/>
                    </a:rPr>
                    <a:t>.</a:t>
                  </a:r>
                  <a:r>
                    <a:rPr lang="en-US" altLang="zh-CN" sz="2400">
                      <a:latin typeface="Times New Roman" panose="02020603050405020304" pitchFamily="18" charset="0"/>
                      <a:cs typeface="Times New Roman" panose="02020603050405020304" pitchFamily="18" charset="0"/>
                    </a:rPr>
                    <a:t>C</a:t>
                  </a:r>
                  <a:r>
                    <a:rPr lang="zh-CN" altLang="zh-CN" sz="2400">
                      <a:latin typeface="Times New Roman" panose="02020603050405020304" pitchFamily="18" charset="0"/>
                      <a:cs typeface="Times New Roman" panose="02020603050405020304" pitchFamily="18" charset="0"/>
                    </a:rPr>
                    <a:t>　对</a:t>
                  </a:r>
                  <a:r>
                    <a:rPr lang="en-US" altLang="zh-CN" sz="2400" i="1">
                      <a:latin typeface="Times New Roman" panose="02020603050405020304" pitchFamily="18" charset="0"/>
                      <a:cs typeface="Times New Roman" panose="02020603050405020304" pitchFamily="18" charset="0"/>
                    </a:rPr>
                    <a:t>O</a:t>
                  </a:r>
                  <a:r>
                    <a:rPr lang="zh-CN" altLang="zh-CN" sz="2400">
                      <a:latin typeface="Times New Roman" panose="02020603050405020304" pitchFamily="18" charset="0"/>
                      <a:cs typeface="Times New Roman" panose="02020603050405020304" pitchFamily="18" charset="0"/>
                    </a:rPr>
                    <a:t>点上方的点电荷</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由平衡知识可得</a:t>
                  </a:r>
                  <a14:m>
                    <m:oMathPara>
                      <m:oMathParaPr>
                        <m:jc/>
                      </m:oMathParaPr>
                      <m:oMath>
                        <m:rad>
                          <m:radPr>
                            <m:degHide m:val="on"/>
                            <m:ctrlPr>
                              <a:rPr lang="zh-CN" altLang="zh-CN" sz="2400" i="1">
                                <a:latin typeface="Cambria Math" panose="02040503050406030204" pitchFamily="18" charset="0"/>
                              </a:rPr>
                            </m:ctrlPr>
                          </m:radPr>
                          <m:deg/>
                          <m:e>
                            <m:r>
                              <m:rPr>
                                <m:sty m:val="p"/>
                              </m:rPr>
                              <a:rPr lang="en-US" altLang="zh-CN" sz="2400">
                                <a:latin typeface="Cambria Math" panose="02040503050406030204" pitchFamily="18" charset="0"/>
                              </a:rPr>
                              <m:t>2</m:t>
                            </m:r>
                          </m:e>
                        </m:rad>
                      </m:oMath>
                    </m:oMathPara>
                  </a14:m>
                  <a:r>
                    <a:rPr lang="en-US" altLang="zh-CN" sz="2400" i="1">
                      <a:latin typeface="Times New Roman" panose="02020603050405020304" pitchFamily="18" charset="0"/>
                      <a:cs typeface="Times New Roman" panose="02020603050405020304" pitchFamily="18" charset="0"/>
                    </a:rPr>
                    <a:t>k</a:t>
                  </a:r>
                  <a14:m>
                    <m:oMathPara>
                      <m:oMathParaPr>
                        <m:jc/>
                      </m:oMathParaPr>
                      <m:oMath>
                        <m:f>
                          <m:fPr>
                            <m:type m:val="bar"/>
                            <m:ctrlPr>
                              <a:rPr lang="zh-CN" altLang="zh-CN" sz="2400" i="1">
                                <a:latin typeface="Cambria Math" panose="02040503050406030204" pitchFamily="18" charset="0"/>
                              </a:rPr>
                            </m:ctrlPr>
                          </m:fPr>
                          <m:num>
                            <m:sSup>
                              <m:sSupPr>
                                <m:ctrlPr>
                                  <a:rPr lang="zh-CN" altLang="zh-CN" sz="2400" i="1">
                                    <a:latin typeface="Cambria Math" panose="02040503050406030204" pitchFamily="18" charset="0"/>
                                  </a:rPr>
                                </m:ctrlPr>
                              </m:sSupPr>
                              <m:e>
                                <m:r>
                                  <a:rPr lang="en-US" altLang="zh-CN" sz="2400" i="1">
                                    <a:latin typeface="Cambria Math" panose="02040503050406030204" pitchFamily="18" charset="0"/>
                                  </a:rPr>
                                  <m:t>𝑞</m:t>
                                </m:r>
                              </m:e>
                              <m:sup>
                                <m:r>
                                  <m:rPr>
                                    <m:sty m:val="p"/>
                                  </m:rPr>
                                  <a:rPr lang="en-US" altLang="zh-CN" sz="2400">
                                    <a:latin typeface="Cambria Math" panose="02040503050406030204" pitchFamily="18" charset="0"/>
                                  </a:rPr>
                                  <m:t>2</m:t>
                                </m:r>
                              </m:sup>
                            </m:sSup>
                          </m:num>
                          <m:den>
                            <m:sSup>
                              <m:sSupPr>
                                <m:ctrlPr>
                                  <a:rPr lang="zh-CN" altLang="zh-CN" sz="2400" i="1">
                                    <a:latin typeface="Cambria Math" panose="02040503050406030204" pitchFamily="18" charset="0"/>
                                  </a:rPr>
                                </m:ctrlPr>
                              </m:sSupPr>
                              <m:e>
                                <m:r>
                                  <a:rPr lang="en-US" altLang="zh-CN" sz="2400" i="1">
                                    <a:latin typeface="Cambria Math" panose="02040503050406030204" pitchFamily="18" charset="0"/>
                                  </a:rPr>
                                  <m:t>𝑎</m:t>
                                </m:r>
                              </m:e>
                              <m:sup>
                                <m:r>
                                  <m:rPr>
                                    <m:sty m:val="p"/>
                                  </m:rPr>
                                  <a:rPr lang="en-US" altLang="zh-CN" sz="2400">
                                    <a:latin typeface="Cambria Math" panose="02040503050406030204" pitchFamily="18" charset="0"/>
                                  </a:rPr>
                                  <m:t>2</m:t>
                                </m:r>
                              </m:sup>
                            </m:sSup>
                          </m:den>
                        </m:f>
                      </m:oMath>
                    </m:oMathPara>
                  </a14:m>
                  <a:r>
                    <a:rPr lang="en-US" altLang="zh-CN" sz="2400" i="1">
                      <a:latin typeface="Times New Roman" panose="02020603050405020304" pitchFamily="18" charset="0"/>
                      <a:cs typeface="Times New Roman" panose="02020603050405020304" pitchFamily="18" charset="0"/>
                    </a:rPr>
                    <a:t>+k</a:t>
                  </a:r>
                  <a14:m>
                    <m:oMathPara>
                      <m:oMathParaPr>
                        <m:jc/>
                      </m:oMathParaPr>
                      <m:oMath>
                        <m:f>
                          <m:fPr>
                            <m:type m:val="bar"/>
                            <m:ctrlPr>
                              <a:rPr lang="zh-CN" altLang="zh-CN" sz="2400" i="1">
                                <a:latin typeface="Cambria Math" panose="02040503050406030204" pitchFamily="18" charset="0"/>
                              </a:rPr>
                            </m:ctrlPr>
                          </m:fPr>
                          <m:num>
                            <m:sSup>
                              <m:sSupPr>
                                <m:ctrlPr>
                                  <a:rPr lang="zh-CN" altLang="zh-CN" sz="2400" i="1">
                                    <a:latin typeface="Cambria Math" panose="02040503050406030204" pitchFamily="18" charset="0"/>
                                  </a:rPr>
                                </m:ctrlPr>
                              </m:sSupPr>
                              <m:e>
                                <m:r>
                                  <a:rPr lang="en-US" altLang="zh-CN" sz="2400" i="1">
                                    <a:latin typeface="Cambria Math" panose="02040503050406030204" pitchFamily="18" charset="0"/>
                                  </a:rPr>
                                  <m:t>𝑞</m:t>
                                </m:r>
                              </m:e>
                              <m:sup>
                                <m:r>
                                  <m:rPr>
                                    <m:sty m:val="p"/>
                                  </m:rPr>
                                  <a:rPr lang="en-US" altLang="zh-CN" sz="2400">
                                    <a:latin typeface="Cambria Math" panose="02040503050406030204" pitchFamily="18" charset="0"/>
                                  </a:rPr>
                                  <m:t>2</m:t>
                                </m:r>
                              </m:sup>
                            </m:sSup>
                          </m:num>
                          <m:den>
                            <m:sSup>
                              <m:sSupPr>
                                <m:ctrlPr>
                                  <a:rPr lang="zh-CN" altLang="zh-CN" sz="2400" i="1">
                                    <a:latin typeface="Cambria Math" panose="02040503050406030204" pitchFamily="18" charset="0"/>
                                  </a:rPr>
                                </m:ctrlPr>
                              </m:sSupPr>
                              <m:e>
                                <m:r>
                                  <m:rPr>
                                    <m:sty m:val="p"/>
                                  </m:rPr>
                                  <a:rPr lang="en-US" altLang="zh-CN" sz="2400">
                                    <a:latin typeface="Times New Roman" panose="02020603050405020304" pitchFamily="18" charset="0"/>
                                    <a:cs typeface="Times New Roman" panose="02020603050405020304" pitchFamily="18" charset="0"/>
                                  </a:rPr>
                                  <m:t>(</m:t>
                                </m:r>
                                <m:rad>
                                  <m:radPr>
                                    <m:degHide m:val="on"/>
                                    <m:ctrlPr>
                                      <a:rPr lang="zh-CN" altLang="zh-CN" sz="2400" i="1">
                                        <a:latin typeface="Cambria Math" panose="02040503050406030204" pitchFamily="18" charset="0"/>
                                      </a:rPr>
                                    </m:ctrlPr>
                                  </m:radPr>
                                  <m:deg/>
                                  <m:e>
                                    <m:r>
                                      <m:rPr>
                                        <m:sty m:val="p"/>
                                      </m:rPr>
                                      <a:rPr lang="en-US" altLang="zh-CN" sz="2400">
                                        <a:latin typeface="Cambria Math" panose="02040503050406030204" pitchFamily="18" charset="0"/>
                                      </a:rPr>
                                      <m:t>2</m:t>
                                    </m:r>
                                  </m:e>
                                </m:rad>
                                <m:r>
                                  <a:rPr lang="en-US" altLang="zh-CN" sz="2400" i="1">
                                    <a:latin typeface="Cambria Math" panose="02040503050406030204" pitchFamily="18" charset="0"/>
                                  </a:rPr>
                                  <m:t>𝑎</m:t>
                                </m:r>
                                <m:r>
                                  <m:rPr>
                                    <m:sty m:val="p"/>
                                  </m:rPr>
                                  <a:rPr lang="en-US" altLang="zh-CN" sz="2400">
                                    <a:latin typeface="Times New Roman" panose="02020603050405020304" pitchFamily="18" charset="0"/>
                                    <a:cs typeface="Times New Roman" panose="02020603050405020304" pitchFamily="18" charset="0"/>
                                  </a:rPr>
                                  <m:t>)</m:t>
                                </m:r>
                              </m:e>
                              <m:sup>
                                <m:r>
                                  <m:rPr>
                                    <m:sty m:val="p"/>
                                  </m:rPr>
                                  <a:rPr lang="en-US" altLang="zh-CN" sz="2400">
                                    <a:latin typeface="Cambria Math" panose="02040503050406030204" pitchFamily="18" charset="0"/>
                                  </a:rPr>
                                  <m:t>2</m:t>
                                </m:r>
                              </m:sup>
                            </m:sSup>
                          </m:den>
                        </m:f>
                      </m:oMath>
                    </m:oMathPara>
                  </a14:m>
                  <a:r>
                    <a:rPr lang="en-US" altLang="zh-CN" sz="2400" i="1">
                      <a:latin typeface="Times New Roman" panose="02020603050405020304" pitchFamily="18" charset="0"/>
                      <a:cs typeface="Times New Roman" panose="02020603050405020304" pitchFamily="18" charset="0"/>
                    </a:rPr>
                    <a:t>=k</a:t>
                  </a:r>
                  <a14:m>
                    <m:oMathPara>
                      <m:oMathParaPr>
                        <m:jc/>
                      </m:oMathParaPr>
                      <m:oMath>
                        <m:f>
                          <m:fPr>
                            <m:type m:val="bar"/>
                            <m:ctrlPr>
                              <a:rPr lang="zh-CN" altLang="zh-CN" sz="2400" i="1">
                                <a:latin typeface="Cambria Math" panose="02040503050406030204" pitchFamily="18" charset="0"/>
                              </a:rPr>
                            </m:ctrlPr>
                          </m:fPr>
                          <m:num>
                            <m:r>
                              <a:rPr lang="en-US" altLang="zh-CN" sz="2400" i="1">
                                <a:latin typeface="Cambria Math" panose="02040503050406030204" pitchFamily="18" charset="0"/>
                              </a:rPr>
                              <m:t>𝑄𝑞</m:t>
                            </m:r>
                          </m:num>
                          <m:den>
                            <m:sSup>
                              <m:sSupPr>
                                <m:ctrlPr>
                                  <a:rPr lang="zh-CN" altLang="zh-CN" sz="2400" i="1">
                                    <a:latin typeface="Cambria Math" panose="02040503050406030204" pitchFamily="18" charset="0"/>
                                  </a:rPr>
                                </m:ctrlPr>
                              </m:sSupPr>
                              <m:e>
                                <m:r>
                                  <m:rPr>
                                    <m:sty m:val="p"/>
                                  </m:rPr>
                                  <a:rPr lang="en-US" altLang="zh-CN" sz="2400">
                                    <a:latin typeface="Times New Roman" panose="02020603050405020304" pitchFamily="18" charset="0"/>
                                    <a:cs typeface="Times New Roman" panose="02020603050405020304" pitchFamily="18" charset="0"/>
                                  </a:rPr>
                                  <m:t>(</m:t>
                                </m:r>
                                <m:f>
                                  <m:fPr>
                                    <m:type m:val="bar"/>
                                    <m:ctrlPr>
                                      <a:rPr lang="zh-CN" altLang="zh-CN" sz="2400" i="1">
                                        <a:latin typeface="Cambria Math" panose="02040503050406030204" pitchFamily="18" charset="0"/>
                                      </a:rPr>
                                    </m:ctrlPr>
                                  </m:fPr>
                                  <m:num>
                                    <m:r>
                                      <m:rPr>
                                        <m:sty m:val="p"/>
                                      </m:rPr>
                                      <a:rPr lang="en-US" altLang="zh-CN" sz="2400">
                                        <a:latin typeface="Cambria Math" panose="02040503050406030204" pitchFamily="18" charset="0"/>
                                      </a:rPr>
                                      <m:t>1</m:t>
                                    </m:r>
                                  </m:num>
                                  <m:den>
                                    <m:rad>
                                      <m:radPr>
                                        <m:degHide m:val="on"/>
                                        <m:ctrlPr>
                                          <a:rPr lang="zh-CN" altLang="zh-CN" sz="2400" i="1">
                                            <a:latin typeface="Cambria Math" panose="02040503050406030204" pitchFamily="18" charset="0"/>
                                          </a:rPr>
                                        </m:ctrlPr>
                                      </m:radPr>
                                      <m:deg/>
                                      <m:e>
                                        <m:r>
                                          <m:rPr>
                                            <m:sty m:val="p"/>
                                          </m:rPr>
                                          <a:rPr lang="en-US" altLang="zh-CN" sz="2400">
                                            <a:latin typeface="Cambria Math" panose="02040503050406030204" pitchFamily="18" charset="0"/>
                                          </a:rPr>
                                          <m:t>2</m:t>
                                        </m:r>
                                      </m:e>
                                    </m:rad>
                                  </m:den>
                                </m:f>
                                <m:r>
                                  <a:rPr lang="en-US" altLang="zh-CN" sz="2400" i="1">
                                    <a:latin typeface="Cambria Math" panose="02040503050406030204" pitchFamily="18" charset="0"/>
                                  </a:rPr>
                                  <m:t>𝑎</m:t>
                                </m:r>
                                <m:r>
                                  <m:rPr>
                                    <m:sty m:val="p"/>
                                  </m:rPr>
                                  <a:rPr lang="en-US" altLang="zh-CN" sz="2400">
                                    <a:latin typeface="Times New Roman" panose="02020603050405020304" pitchFamily="18" charset="0"/>
                                    <a:cs typeface="Times New Roman" panose="02020603050405020304" pitchFamily="18" charset="0"/>
                                  </a:rPr>
                                  <m:t>)</m:t>
                                </m:r>
                              </m:e>
                              <m:sup>
                                <m:r>
                                  <m:rPr>
                                    <m:sty m:val="p"/>
                                  </m:rPr>
                                  <a:rPr lang="en-US" altLang="zh-CN" sz="2400">
                                    <a:latin typeface="Cambria Math" panose="02040503050406030204" pitchFamily="18" charset="0"/>
                                  </a:rPr>
                                  <m:t>2</m:t>
                                </m:r>
                              </m:sup>
                            </m:sSup>
                          </m:den>
                        </m:f>
                      </m:oMath>
                    </m:oMathPara>
                  </a14:m>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解得</a:t>
                  </a:r>
                  <a:r>
                    <a:rPr lang="en-US" altLang="zh-CN" sz="2400" i="1">
                      <a:latin typeface="Times New Roman" panose="02020603050405020304" pitchFamily="18" charset="0"/>
                      <a:cs typeface="Times New Roman" panose="02020603050405020304" pitchFamily="18" charset="0"/>
                    </a:rPr>
                    <a:t>Q</a:t>
                  </a:r>
                  <a:r>
                    <a:rPr lang="en-US" altLang="zh-CN" sz="2400">
                      <a:latin typeface="Times New Roman" panose="02020603050405020304" pitchFamily="18" charset="0"/>
                      <a:cs typeface="Times New Roman" panose="02020603050405020304" pitchFamily="18" charset="0"/>
                    </a:rPr>
                    <a:t> </a:t>
                  </a:r>
                  <a:r>
                    <a:rPr lang="en-US" altLang="zh-CN" sz="2400" i="1">
                      <a:latin typeface="Times New Roman" panose="02020603050405020304" pitchFamily="18" charset="0"/>
                      <a:cs typeface="Times New Roman" panose="02020603050405020304" pitchFamily="18" charset="0"/>
                    </a:rPr>
                    <a:t>=</a:t>
                  </a:r>
                  <a14:m>
                    <m:oMathPara>
                      <m:oMathParaPr>
                        <m:jc/>
                      </m:oMathParaPr>
                      <m:oMath>
                        <m:f>
                          <m:fPr>
                            <m:type m:val="bar"/>
                            <m:ctrlPr>
                              <a:rPr lang="zh-CN" altLang="zh-CN" sz="2400" i="1">
                                <a:latin typeface="Cambria Math" panose="02040503050406030204" pitchFamily="18" charset="0"/>
                              </a:rPr>
                            </m:ctrlPr>
                          </m:fPr>
                          <m:num>
                            <m:r>
                              <m:rPr>
                                <m:sty m:val="p"/>
                              </m:rPr>
                              <a:rPr lang="en-US" altLang="zh-CN" sz="2400">
                                <a:latin typeface="Cambria Math" panose="02040503050406030204" pitchFamily="18" charset="0"/>
                              </a:rPr>
                              <m:t>2</m:t>
                            </m:r>
                            <m:rad>
                              <m:radPr>
                                <m:degHide m:val="on"/>
                                <m:ctrlPr>
                                  <a:rPr lang="zh-CN" altLang="zh-CN" sz="2400" i="1">
                                    <a:latin typeface="Cambria Math" panose="02040503050406030204" pitchFamily="18" charset="0"/>
                                  </a:rPr>
                                </m:ctrlPr>
                              </m:radPr>
                              <m:deg/>
                              <m:e>
                                <m:r>
                                  <m:rPr>
                                    <m:sty m:val="p"/>
                                  </m:rPr>
                                  <a:rPr lang="en-US" altLang="zh-CN" sz="2400">
                                    <a:latin typeface="Cambria Math" panose="02040503050406030204" pitchFamily="18" charset="0"/>
                                  </a:rPr>
                                  <m:t>2</m:t>
                                </m:r>
                              </m:e>
                            </m:rad>
                            <m:r>
                              <m:rPr>
                                <m:sty m:val="p"/>
                              </m:rPr>
                              <a:rPr lang="en-US" altLang="zh-CN" sz="2400">
                                <a:latin typeface="Cambria Math" panose="02040503050406030204" pitchFamily="18" charset="0"/>
                              </a:rPr>
                              <m:t>+</m:t>
                            </m:r>
                            <m:r>
                              <m:rPr>
                                <m:sty m:val="p"/>
                              </m:rPr>
                              <a:rPr lang="en-US" altLang="zh-CN" sz="2400">
                                <a:latin typeface="Cambria Math" panose="02040503050406030204" pitchFamily="18" charset="0"/>
                              </a:rPr>
                              <m:t>1</m:t>
                            </m:r>
                          </m:num>
                          <m:den>
                            <m:r>
                              <m:rPr>
                                <m:sty m:val="p"/>
                              </m:rPr>
                              <a:rPr lang="en-US" altLang="zh-CN" sz="2400">
                                <a:latin typeface="Cambria Math" panose="02040503050406030204" pitchFamily="18" charset="0"/>
                              </a:rPr>
                              <m:t>4</m:t>
                            </m:r>
                          </m:den>
                        </m:f>
                      </m:oMath>
                    </m:oMathPara>
                  </a14:m>
                  <a:r>
                    <a:rPr lang="en-US" altLang="zh-CN" sz="2400" i="1">
                      <a:latin typeface="Times New Roman" panose="02020603050405020304" pitchFamily="18" charset="0"/>
                      <a:cs typeface="Times New Roman" panose="02020603050405020304" pitchFamily="18" charset="0"/>
                    </a:rPr>
                    <a:t>q</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因在</a:t>
                  </a:r>
                  <a:r>
                    <a:rPr lang="en-US" altLang="zh-CN" sz="2400">
                      <a:latin typeface="Times New Roman" panose="02020603050405020304" pitchFamily="18" charset="0"/>
                      <a:cs typeface="Times New Roman" panose="02020603050405020304" pitchFamily="18" charset="0"/>
                    </a:rPr>
                    <a:t>0≤</a:t>
                  </a:r>
                  <a:r>
                    <a:rPr lang="en-US" altLang="zh-CN" sz="2400" i="1">
                      <a:latin typeface="Times New Roman" panose="02020603050405020304" pitchFamily="18" charset="0"/>
                      <a:cs typeface="Times New Roman" panose="02020603050405020304" pitchFamily="18" charset="0"/>
                    </a:rPr>
                    <a:t>x&lt;</a:t>
                  </a:r>
                  <a14:m>
                    <m:oMathPara>
                      <m:oMathParaPr>
                        <m:jc/>
                      </m:oMathParaPr>
                      <m:oMath>
                        <m:f>
                          <m:fPr>
                            <m:type m:val="bar"/>
                            <m:ctrlPr>
                              <a:rPr lang="zh-CN" altLang="zh-CN" sz="2400" i="1">
                                <a:latin typeface="Cambria Math" panose="02040503050406030204" pitchFamily="18" charset="0"/>
                              </a:rPr>
                            </m:ctrlPr>
                          </m:fPr>
                          <m:num>
                            <m:rad>
                              <m:radPr>
                                <m:degHide m:val="on"/>
                                <m:ctrlPr>
                                  <a:rPr lang="zh-CN" altLang="zh-CN" sz="2400" i="1">
                                    <a:latin typeface="Cambria Math" panose="02040503050406030204" pitchFamily="18" charset="0"/>
                                  </a:rPr>
                                </m:ctrlPr>
                              </m:radPr>
                              <m:deg/>
                              <m:e>
                                <m:r>
                                  <m:rPr>
                                    <m:sty m:val="p"/>
                                  </m:rPr>
                                  <a:rPr lang="en-US" altLang="zh-CN" sz="2400">
                                    <a:latin typeface="Cambria Math" panose="02040503050406030204" pitchFamily="18" charset="0"/>
                                  </a:rPr>
                                  <m:t>2</m:t>
                                </m:r>
                              </m:e>
                            </m:rad>
                          </m:num>
                          <m:den>
                            <m:r>
                              <m:rPr>
                                <m:sty m:val="p"/>
                              </m:rPr>
                              <a:rPr lang="en-US" altLang="zh-CN" sz="2400">
                                <a:latin typeface="Cambria Math" panose="02040503050406030204" pitchFamily="18" charset="0"/>
                              </a:rPr>
                              <m:t>2</m:t>
                            </m:r>
                          </m:den>
                        </m:f>
                      </m:oMath>
                    </m:oMathPara>
                  </a14:m>
                  <a:r>
                    <a:rPr lang="en-US" altLang="zh-CN" sz="2400" i="1">
                      <a:latin typeface="Times New Roman" panose="02020603050405020304" pitchFamily="18" charset="0"/>
                      <a:cs typeface="Times New Roman" panose="02020603050405020304" pitchFamily="18" charset="0"/>
                    </a:rPr>
                    <a:t>a</a:t>
                  </a:r>
                  <a:r>
                    <a:rPr lang="zh-CN" altLang="zh-CN" sz="2400">
                      <a:latin typeface="Times New Roman" panose="02020603050405020304" pitchFamily="18" charset="0"/>
                      <a:cs typeface="Times New Roman" panose="02020603050405020304" pitchFamily="18" charset="0"/>
                    </a:rPr>
                    <a:t>区间内沿</a:t>
                  </a:r>
                  <a:r>
                    <a:rPr lang="en-US" altLang="zh-CN" sz="2400" i="1">
                      <a:latin typeface="Times New Roman" panose="02020603050405020304" pitchFamily="18" charset="0"/>
                      <a:cs typeface="Times New Roman" panose="02020603050405020304" pitchFamily="18" charset="0"/>
                    </a:rPr>
                    <a:t>x</a:t>
                  </a:r>
                  <a:r>
                    <a:rPr lang="zh-CN" altLang="zh-CN" sz="2400">
                      <a:latin typeface="Times New Roman" panose="02020603050405020304" pitchFamily="18" charset="0"/>
                      <a:cs typeface="Times New Roman" panose="02020603050405020304" pitchFamily="18" charset="0"/>
                    </a:rPr>
                    <a:t>轴正向电势升高</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则场强方向沿</a:t>
                  </a:r>
                  <a:r>
                    <a:rPr lang="en-US" altLang="zh-CN" sz="2400" i="1">
                      <a:latin typeface="Times New Roman" panose="02020603050405020304" pitchFamily="18" charset="0"/>
                      <a:cs typeface="Times New Roman" panose="02020603050405020304" pitchFamily="18" charset="0"/>
                    </a:rPr>
                    <a:t>x</a:t>
                  </a:r>
                  <a:r>
                    <a:rPr lang="zh-CN" altLang="zh-CN" sz="2400">
                      <a:latin typeface="Times New Roman" panose="02020603050405020304" pitchFamily="18" charset="0"/>
                      <a:cs typeface="Times New Roman" panose="02020603050405020304" pitchFamily="18" charset="0"/>
                    </a:rPr>
                    <a:t>轴负向</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则将</a:t>
                  </a:r>
                  <a:r>
                    <a:rPr lang="en-US" altLang="zh-CN" sz="2400" i="1">
                      <a:latin typeface="Times New Roman" panose="02020603050405020304" pitchFamily="18" charset="0"/>
                      <a:cs typeface="Times New Roman" panose="02020603050405020304" pitchFamily="18" charset="0"/>
                    </a:rPr>
                    <a:t>P</a:t>
                  </a:r>
                  <a:r>
                    <a:rPr lang="zh-CN" altLang="zh-CN" sz="2400">
                      <a:latin typeface="Times New Roman" panose="02020603050405020304" pitchFamily="18" charset="0"/>
                      <a:cs typeface="Times New Roman" panose="02020603050405020304" pitchFamily="18" charset="0"/>
                    </a:rPr>
                    <a:t>沿</a:t>
                  </a:r>
                  <a:r>
                    <a:rPr lang="en-US" altLang="zh-CN" sz="2400" i="1">
                      <a:latin typeface="Times New Roman" panose="02020603050405020304" pitchFamily="18" charset="0"/>
                      <a:cs typeface="Times New Roman" panose="02020603050405020304" pitchFamily="18" charset="0"/>
                    </a:rPr>
                    <a:t>x</a:t>
                  </a:r>
                  <a:r>
                    <a:rPr lang="zh-CN" altLang="zh-CN" sz="2400">
                      <a:latin typeface="Times New Roman" panose="02020603050405020304" pitchFamily="18" charset="0"/>
                      <a:cs typeface="Times New Roman" panose="02020603050405020304" pitchFamily="18" charset="0"/>
                    </a:rPr>
                    <a:t>轴向右略微移动</a:t>
                  </a:r>
                  <a:r>
                    <a:rPr lang="zh-CN" altLang="zh-CN" sz="2400" smtClean="0">
                      <a:latin typeface="Times New Roman" panose="02020603050405020304" pitchFamily="18" charset="0"/>
                      <a:cs typeface="Times New Roman" panose="02020603050405020304" pitchFamily="18" charset="0"/>
                    </a:rPr>
                    <a:t>后</a:t>
                  </a:r>
                  <a:endParaRPr lang="en-US" altLang="zh-CN" sz="2400" smtClean="0">
                    <a:latin typeface="Times New Roman" panose="02020603050405020304" pitchFamily="18" charset="0"/>
                    <a:cs typeface="Times New Roman" panose="02020603050405020304" pitchFamily="18" charset="0"/>
                  </a:endParaRPr>
                </a:p>
                <a:p>
                  <a:pPr>
                    <a:lnSpc>
                      <a:spcPct val="150000"/>
                    </a:lnSpc>
                  </a:pPr>
                  <a:r>
                    <a:rPr lang="zh-CN" altLang="zh-CN" sz="2400" smtClean="0">
                      <a:latin typeface="Times New Roman" panose="02020603050405020304" pitchFamily="18" charset="0"/>
                      <a:cs typeface="Times New Roman" panose="02020603050405020304" pitchFamily="18" charset="0"/>
                    </a:rPr>
                    <a:t>释</a:t>
                  </a:r>
                  <a:r>
                    <a:rPr lang="zh-CN" altLang="zh-CN" sz="2400">
                      <a:latin typeface="Times New Roman" panose="02020603050405020304" pitchFamily="18" charset="0"/>
                      <a:cs typeface="Times New Roman" panose="02020603050405020304" pitchFamily="18" charset="0"/>
                    </a:rPr>
                    <a:t>放</a:t>
                  </a:r>
                  <a:r>
                    <a:rPr lang="en-US" altLang="zh-CN" sz="2400">
                      <a:latin typeface="Times New Roman" panose="02020603050405020304" pitchFamily="18" charset="0"/>
                      <a:cs typeface="Times New Roman" panose="02020603050405020304" pitchFamily="18" charset="0"/>
                    </a:rPr>
                    <a:t>,</a:t>
                  </a:r>
                  <a:r>
                    <a:rPr lang="en-US" altLang="zh-CN" sz="2400" i="1">
                      <a:latin typeface="Times New Roman" panose="02020603050405020304" pitchFamily="18" charset="0"/>
                      <a:cs typeface="Times New Roman" panose="02020603050405020304" pitchFamily="18" charset="0"/>
                    </a:rPr>
                    <a:t>P</a:t>
                  </a:r>
                  <a:r>
                    <a:rPr lang="zh-CN" altLang="zh-CN" sz="2400">
                      <a:latin typeface="Times New Roman" panose="02020603050405020304" pitchFamily="18" charset="0"/>
                      <a:cs typeface="Times New Roman" panose="02020603050405020304" pitchFamily="18" charset="0"/>
                    </a:rPr>
                    <a:t>受到向右的电场力而向右运动</a:t>
                  </a:r>
                  <a:r>
                    <a:rPr lang="en-US" altLang="zh-CN" sz="2400">
                      <a:latin typeface="Times New Roman" panose="02020603050405020304" pitchFamily="18" charset="0"/>
                      <a:cs typeface="Times New Roman" panose="02020603050405020304" pitchFamily="18" charset="0"/>
                    </a:rPr>
                    <a:t>,C</a:t>
                  </a:r>
                  <a:r>
                    <a:rPr lang="zh-CN" altLang="zh-CN" sz="2400">
                      <a:latin typeface="Times New Roman" panose="02020603050405020304" pitchFamily="18" charset="0"/>
                      <a:cs typeface="Times New Roman" panose="02020603050405020304" pitchFamily="18" charset="0"/>
                    </a:rPr>
                    <a:t>项正确</a:t>
                  </a:r>
                  <a:r>
                    <a:rPr lang="en-US" altLang="zh-CN" sz="2400" i="1">
                      <a:latin typeface="Times New Roman" panose="02020603050405020304" pitchFamily="18" charset="0"/>
                      <a:cs typeface="Times New Roman" panose="02020603050405020304" pitchFamily="18" charset="0"/>
                    </a:rPr>
                    <a:t>.</a:t>
                  </a:r>
                  <a:endParaRPr lang="zh-CN" altLang="zh-CN" sz="2400">
                    <a:latin typeface="Times New Roman" panose="02020603050405020304" pitchFamily="18" charset="0"/>
                    <a:cs typeface="Times New Roman" panose="02020603050405020304" pitchFamily="18" charset="0"/>
                  </a:endParaRPr>
                </a:p>
              </p:txBody>
            </p:sp>
          </mc:Choice>
          <mc:Fallback>
            <p:sp>
              <p:nvSpPr>
                <p:cNvPr id="4" name="QC_5_AS.4_1#6fb9cba0d?vbadefaultcenterpage=1&amp;vbadisplayimagespread=1&amp;parentnodeid=0c25ba019&amp;vbahtmlprocessed=1&amp;hasbroken=1"/>
                <p:cNvSpPr>
                  <a:spLocks noRot="1" noChangeAspect="1" noMove="1" noResize="1" noEditPoints="1" noAdjustHandles="1" noChangeArrowheads="1" noChangeShapeType="1" noTextEdit="1"/>
                </p:cNvSpPr>
                <p:nvPr>
                  <p:custDataLst>
                    <p:tags r:id="rId3"/>
                  </p:custDataLst>
                </p:nvPr>
              </p:nvSpPr>
              <p:spPr>
                <a:xfrm>
                  <a:off x="145142" y="3585423"/>
                  <a:ext cx="11901715" cy="2626687"/>
                </a:xfrm>
                <a:prstGeom prst="rect">
                  <a:avLst/>
                </a:prstGeom>
                <a:blipFill rotWithShape="1">
                  <a:blip r:embed="rId4"/>
                  <a:stretch>
                    <a:fillRect/>
                  </a:stretch>
                </a:blipFill>
              </p:spPr>
              <p:txBody>
                <a:bodyPr/>
                <a:lstStyle/>
                <a:p>
                  <a:r>
                    <a:rPr lang="zh-CN" altLang="en-US">
                      <a:noFill/>
                    </a:rPr>
                    <a:t> </a:t>
                  </a:r>
                  <a:endParaRPr lang="zh-CN" altLang="en-US">
                    <a:noFill/>
                  </a:endParaRPr>
                </a:p>
              </p:txBody>
            </p:sp>
          </mc:Fallback>
        </mc:AlternateContent>
        <p:sp>
          <p:nvSpPr>
            <p:cNvPr id="5" name="文本框 4"/>
            <p:cNvSpPr txBox="1"/>
            <p:nvPr/>
          </p:nvSpPr>
          <p:spPr>
            <a:xfrm>
              <a:off x="231094" y="2911124"/>
              <a:ext cx="902811" cy="523220"/>
            </a:xfrm>
            <a:prstGeom prst="rect">
              <a:avLst/>
            </a:prstGeom>
            <a:solidFill>
              <a:srgbClr val="1F2C7A"/>
            </a:solid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2800" b="1" i="0" u="none" strike="noStrike" kern="1200" cap="none" spc="0" normalizeH="0" baseline="0" noProof="0" smtClean="0">
                  <a:ln>
                    <a:noFill/>
                  </a:ln>
                  <a:solidFill>
                    <a:srgbClr val="FFFFFF"/>
                  </a:solidFill>
                  <a:effectLst/>
                  <a:uLnTx/>
                  <a:uFillTx/>
                  <a:latin typeface="Arial"/>
                  <a:ea typeface="微软雅黑"/>
                  <a:cs typeface="+mn-cs"/>
                </a:rPr>
                <a:t>解析</a:t>
              </a:r>
              <a:endParaRPr kumimoji="0" lang="zh-CN" altLang="en-US" sz="2800" b="1" i="0" u="none" strike="noStrike" kern="1200" cap="none" spc="0" normalizeH="0" baseline="0" noProof="0">
                <a:ln>
                  <a:noFill/>
                </a:ln>
                <a:solidFill>
                  <a:srgbClr val="FFFFFF"/>
                </a:solidFill>
                <a:effectLst/>
                <a:uLnTx/>
                <a:uFillTx/>
                <a:latin typeface="Arial"/>
                <a:ea typeface="微软雅黑"/>
                <a:cs typeface="+mn-cs"/>
              </a:endParaRPr>
            </a:p>
          </p:txBody>
        </p:sp>
      </p:grpSp>
    </p:spTree>
    <p:custDataLst>
      <p:tags r:id="rId5"/>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5" name="QC_5_AN.2_1#6fb9cba0d.bracket?vbadefaultcenterpage=1&amp;vbadisplayimagespread=1&amp;parentnodeid=0c25ba019&amp;vbapositionanswer=1&amp;vbahtmlprocessed=1"/>
          <p:cNvSpPr/>
          <p:nvPr>
            <p:custDataLst>
              <p:tags r:id="rId3"/>
            </p:custDataLst>
          </p:nvPr>
        </p:nvSpPr>
        <p:spPr>
          <a:xfrm>
            <a:off x="7406239" y="1869792"/>
            <a:ext cx="634676" cy="507619"/>
          </a:xfrm>
          <a:prstGeom prst="rect">
            <a:avLst/>
          </a:prstGeom>
          <a:noFill/>
        </p:spPr>
        <p:txBody>
          <a:bodyPr wrap="squar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1" hangingPunct="1">
              <a:lnSpc>
                <a:spcPts val="4300"/>
              </a:lnSpc>
              <a:spcBef>
                <a:spcPct val="0"/>
              </a:spcBef>
              <a:spcAft>
                <a:spcPct val="0"/>
              </a:spcAft>
              <a:buClrTx/>
              <a:buSzTx/>
              <a:buFontTx/>
              <a:buNone/>
              <a:defRPr/>
            </a:pPr>
            <a:r>
              <a:rPr kumimoji="0" lang="en-US" altLang="zh-CN" sz="2800" b="1" i="0" u="none" strike="noStrike" kern="1200" cap="none" spc="0" normalizeH="0" baseline="0" noProof="0" smtClean="0">
                <a:ln>
                  <a:noFill/>
                </a:ln>
                <a:solidFill>
                  <a:srgbClr val="FF0000"/>
                </a:solidFill>
                <a:effectLst/>
                <a:uLnTx/>
                <a:uFillTx/>
                <a:latin typeface="Times New Roman" panose="02020603050405020304" pitchFamily="18" charset="0"/>
                <a:ea typeface="方正中等线简体" pitchFamily="34" charset="-122"/>
                <a:cs typeface="Times New Roman" panose="02020603050405020304" pitchFamily="34" charset="-120"/>
              </a:rPr>
              <a:t>AB</a:t>
            </a:r>
            <a:endParaRPr kumimoji="0" lang="en-US" altLang="zh-CN" sz="2800" b="0" i="0" u="none" strike="noStrike" kern="1200" cap="none" spc="0" normalizeH="0" baseline="0" noProof="0">
              <a:ln>
                <a:noFill/>
              </a:ln>
              <a:solidFill>
                <a:srgbClr val="000000"/>
              </a:solidFill>
              <a:effectLst/>
              <a:uLnTx/>
              <a:uFillTx/>
              <a:latin typeface="Arial"/>
              <a:ea typeface="微软雅黑"/>
              <a:cs typeface="+mn-cs"/>
            </a:endParaRPr>
          </a:p>
        </p:txBody>
      </p:sp>
      <p:grpSp>
        <p:nvGrpSpPr>
          <p:cNvPr id="3" name="组合 2"/>
          <p:cNvGrpSpPr/>
          <p:nvPr/>
        </p:nvGrpSpPr>
        <p:grpSpPr>
          <a:xfrm>
            <a:off x="146304" y="734751"/>
            <a:ext cx="11905488" cy="5680561"/>
            <a:chOff x="146304" y="734751"/>
            <a:chExt cx="11905488" cy="5680561"/>
          </a:xfrm>
        </p:grpSpPr>
        <p:sp>
          <p:nvSpPr>
            <p:cNvPr id="8" name="QC_5_BD.1_1#6fb9cba0d?vbadefaultcenterpage=1&amp;vbadisplayimagespread=1&amp;parentnodeid=0c25ba019&amp;vbahtmlprocessed=1&amp;hasbroken=1"/>
            <p:cNvSpPr/>
            <p:nvPr>
              <p:custDataLst>
                <p:tags r:id="rId4"/>
              </p:custDataLst>
            </p:nvPr>
          </p:nvSpPr>
          <p:spPr>
            <a:xfrm>
              <a:off x="146304" y="734751"/>
              <a:ext cx="11905488" cy="5680561"/>
            </a:xfrm>
            <a:prstGeom prst="rect">
              <a:avLst/>
            </a:prstGeom>
            <a:noFill/>
          </p:spPr>
          <p:txBody>
            <a:bodyPr wrap="squar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2400" smtClean="0">
                  <a:latin typeface="Times New Roman" panose="02020603050405020304" pitchFamily="18" charset="0"/>
                  <a:cs typeface="Times New Roman" panose="02020603050405020304" pitchFamily="18" charset="0"/>
                </a:rPr>
                <a:t>6.[</a:t>
              </a:r>
              <a:r>
                <a:rPr lang="en-US" altLang="zh-CN" sz="2400">
                  <a:latin typeface="Times New Roman" panose="02020603050405020304" pitchFamily="18" charset="0"/>
                  <a:cs typeface="Times New Roman" panose="02020603050405020304" pitchFamily="18" charset="0"/>
                </a:rPr>
                <a:t>2022</a:t>
              </a:r>
              <a:r>
                <a:rPr lang="zh-CN" altLang="zh-CN" sz="2400">
                  <a:latin typeface="Times New Roman" panose="02020603050405020304" pitchFamily="18" charset="0"/>
                  <a:cs typeface="Times New Roman" panose="02020603050405020304" pitchFamily="18" charset="0"/>
                </a:rPr>
                <a:t>全国乙</a:t>
              </a:r>
              <a:r>
                <a:rPr lang="en-US" altLang="zh-CN" sz="2400" i="1">
                  <a:latin typeface="Times New Roman" panose="02020603050405020304" pitchFamily="18" charset="0"/>
                  <a:cs typeface="Times New Roman" panose="02020603050405020304" pitchFamily="18" charset="0"/>
                </a:rPr>
                <a:t>·</a:t>
              </a:r>
              <a:r>
                <a:rPr lang="en-US" altLang="zh-CN" sz="2400">
                  <a:latin typeface="Times New Roman" panose="02020603050405020304" pitchFamily="18" charset="0"/>
                  <a:cs typeface="Times New Roman" panose="02020603050405020304" pitchFamily="18" charset="0"/>
                </a:rPr>
                <a:t>19,6</a:t>
              </a:r>
              <a:r>
                <a:rPr lang="zh-CN" altLang="zh-CN" sz="2400">
                  <a:latin typeface="Times New Roman" panose="02020603050405020304" pitchFamily="18" charset="0"/>
                  <a:cs typeface="Times New Roman" panose="02020603050405020304" pitchFamily="18" charset="0"/>
                </a:rPr>
                <a:t>分</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难度</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多选</a:t>
              </a:r>
              <a:r>
                <a:rPr lang="en-US" altLang="zh-CN" sz="2400">
                  <a:latin typeface="Times New Roman" panose="02020603050405020304" pitchFamily="18" charset="0"/>
                  <a:cs typeface="Times New Roman" panose="02020603050405020304" pitchFamily="18" charset="0"/>
                </a:rPr>
                <a:t>)</a:t>
              </a:r>
              <a:endParaRPr lang="zh-CN" altLang="zh-CN" sz="2400">
                <a:latin typeface="Times New Roman" panose="02020603050405020304" pitchFamily="18" charset="0"/>
                <a:cs typeface="Times New Roman" panose="02020603050405020304" pitchFamily="18" charset="0"/>
              </a:endParaRPr>
            </a:p>
            <a:p>
              <a:pPr>
                <a:lnSpc>
                  <a:spcPct val="150000"/>
                </a:lnSpc>
              </a:pPr>
              <a:r>
                <a:rPr lang="zh-CN" altLang="zh-CN" sz="2400">
                  <a:latin typeface="Times New Roman" panose="02020603050405020304" pitchFamily="18" charset="0"/>
                  <a:cs typeface="Times New Roman" panose="02020603050405020304" pitchFamily="18" charset="0"/>
                </a:rPr>
                <a:t>如图</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两对等量异号点电荷</a:t>
              </a:r>
              <a:r>
                <a:rPr lang="en-US" altLang="zh-CN" sz="2400" i="1">
                  <a:latin typeface="Times New Roman" panose="02020603050405020304" pitchFamily="18" charset="0"/>
                  <a:cs typeface="Times New Roman" panose="02020603050405020304" pitchFamily="18" charset="0"/>
                </a:rPr>
                <a:t>+q</a:t>
              </a:r>
              <a:r>
                <a:rPr lang="zh-CN" altLang="zh-CN" sz="2400">
                  <a:latin typeface="Times New Roman" panose="02020603050405020304" pitchFamily="18" charset="0"/>
                  <a:cs typeface="Times New Roman" panose="02020603050405020304" pitchFamily="18" charset="0"/>
                </a:rPr>
                <a:t>、</a:t>
              </a:r>
              <a:r>
                <a:rPr lang="en-US" altLang="zh-CN" sz="2400" i="1">
                  <a:latin typeface="Times New Roman" panose="02020603050405020304" pitchFamily="18" charset="0"/>
                  <a:cs typeface="Times New Roman" panose="02020603050405020304" pitchFamily="18" charset="0"/>
                </a:rPr>
                <a:t>-q</a:t>
              </a:r>
              <a:r>
                <a:rPr lang="en-US" altLang="zh-CN" sz="2400">
                  <a:latin typeface="Times New Roman" panose="02020603050405020304" pitchFamily="18" charset="0"/>
                  <a:cs typeface="Times New Roman" panose="02020603050405020304" pitchFamily="18" charset="0"/>
                </a:rPr>
                <a:t>(</a:t>
              </a:r>
              <a:r>
                <a:rPr lang="en-US" altLang="zh-CN" sz="2400" i="1">
                  <a:latin typeface="Times New Roman" panose="02020603050405020304" pitchFamily="18" charset="0"/>
                  <a:cs typeface="Times New Roman" panose="02020603050405020304" pitchFamily="18" charset="0"/>
                </a:rPr>
                <a:t>q&gt;</a:t>
              </a:r>
              <a:r>
                <a:rPr lang="en-US" altLang="zh-CN" sz="2400">
                  <a:latin typeface="Times New Roman" panose="02020603050405020304" pitchFamily="18" charset="0"/>
                  <a:cs typeface="Times New Roman" panose="02020603050405020304" pitchFamily="18" charset="0"/>
                </a:rPr>
                <a:t>0)</a:t>
              </a:r>
              <a:r>
                <a:rPr lang="zh-CN" altLang="zh-CN" sz="2400">
                  <a:latin typeface="Times New Roman" panose="02020603050405020304" pitchFamily="18" charset="0"/>
                  <a:cs typeface="Times New Roman" panose="02020603050405020304" pitchFamily="18" charset="0"/>
                </a:rPr>
                <a:t>固定于正方形的</a:t>
              </a:r>
              <a:r>
                <a:rPr lang="en-US" altLang="zh-CN" sz="2400">
                  <a:latin typeface="Times New Roman" panose="02020603050405020304" pitchFamily="18" charset="0"/>
                  <a:cs typeface="Times New Roman" panose="02020603050405020304" pitchFamily="18" charset="0"/>
                </a:rPr>
                <a:t>4</a:t>
              </a:r>
              <a:r>
                <a:rPr lang="zh-CN" altLang="zh-CN" sz="2400">
                  <a:latin typeface="Times New Roman" panose="02020603050405020304" pitchFamily="18" charset="0"/>
                  <a:cs typeface="Times New Roman" panose="02020603050405020304" pitchFamily="18" charset="0"/>
                </a:rPr>
                <a:t>个顶点上</a:t>
              </a:r>
              <a:r>
                <a:rPr lang="en-US" altLang="zh-CN" sz="2400" i="1">
                  <a:latin typeface="Times New Roman" panose="02020603050405020304" pitchFamily="18" charset="0"/>
                  <a:cs typeface="Times New Roman" panose="02020603050405020304" pitchFamily="18" charset="0"/>
                </a:rPr>
                <a:t>.L</a:t>
              </a:r>
              <a:r>
                <a:rPr lang="zh-CN" altLang="zh-CN" sz="2400">
                  <a:latin typeface="Times New Roman" panose="02020603050405020304" pitchFamily="18" charset="0"/>
                  <a:cs typeface="Times New Roman" panose="02020603050405020304" pitchFamily="18" charset="0"/>
                </a:rPr>
                <a:t>、</a:t>
              </a:r>
              <a:r>
                <a:rPr lang="en-US" altLang="zh-CN" sz="2400" i="1">
                  <a:latin typeface="Times New Roman" panose="02020603050405020304" pitchFamily="18" charset="0"/>
                  <a:cs typeface="Times New Roman" panose="02020603050405020304" pitchFamily="18" charset="0"/>
                </a:rPr>
                <a:t>N</a:t>
              </a:r>
              <a:r>
                <a:rPr lang="zh-CN" altLang="zh-CN" sz="2400">
                  <a:latin typeface="Times New Roman" panose="02020603050405020304" pitchFamily="18" charset="0"/>
                  <a:cs typeface="Times New Roman" panose="02020603050405020304" pitchFamily="18" charset="0"/>
                </a:rPr>
                <a:t>是该正方形两条对角线与其内切圆的交点</a:t>
              </a:r>
              <a:r>
                <a:rPr lang="en-US" altLang="zh-CN" sz="2400">
                  <a:latin typeface="Times New Roman" panose="02020603050405020304" pitchFamily="18" charset="0"/>
                  <a:cs typeface="Times New Roman" panose="02020603050405020304" pitchFamily="18" charset="0"/>
                </a:rPr>
                <a:t>,</a:t>
              </a:r>
              <a:r>
                <a:rPr lang="en-US" altLang="zh-CN" sz="2400" i="1">
                  <a:latin typeface="Times New Roman" panose="02020603050405020304" pitchFamily="18" charset="0"/>
                  <a:cs typeface="Times New Roman" panose="02020603050405020304" pitchFamily="18" charset="0"/>
                </a:rPr>
                <a:t>O</a:t>
              </a:r>
              <a:r>
                <a:rPr lang="zh-CN" altLang="zh-CN" sz="2400">
                  <a:latin typeface="Times New Roman" panose="02020603050405020304" pitchFamily="18" charset="0"/>
                  <a:cs typeface="Times New Roman" panose="02020603050405020304" pitchFamily="18" charset="0"/>
                </a:rPr>
                <a:t>为内切圆的圆心</a:t>
              </a:r>
              <a:r>
                <a:rPr lang="en-US" altLang="zh-CN" sz="2400">
                  <a:latin typeface="Times New Roman" panose="02020603050405020304" pitchFamily="18" charset="0"/>
                  <a:cs typeface="Times New Roman" panose="02020603050405020304" pitchFamily="18" charset="0"/>
                </a:rPr>
                <a:t>,</a:t>
              </a:r>
              <a:r>
                <a:rPr lang="en-US" altLang="zh-CN" sz="2400" i="1">
                  <a:latin typeface="Times New Roman" panose="02020603050405020304" pitchFamily="18" charset="0"/>
                  <a:cs typeface="Times New Roman" panose="02020603050405020304" pitchFamily="18" charset="0"/>
                </a:rPr>
                <a:t>M</a:t>
              </a:r>
              <a:r>
                <a:rPr lang="zh-CN" altLang="zh-CN" sz="2400">
                  <a:latin typeface="Times New Roman" panose="02020603050405020304" pitchFamily="18" charset="0"/>
                  <a:cs typeface="Times New Roman" panose="02020603050405020304" pitchFamily="18" charset="0"/>
                </a:rPr>
                <a:t>为切点</a:t>
              </a:r>
              <a:r>
                <a:rPr lang="en-US" altLang="zh-CN" sz="2400" i="1">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则 </a:t>
              </a:r>
              <a:r>
                <a:rPr lang="en-US" altLang="zh-CN" sz="2400">
                  <a:latin typeface="Times New Roman" panose="02020603050405020304" pitchFamily="18" charset="0"/>
                  <a:cs typeface="Times New Roman" panose="02020603050405020304" pitchFamily="18" charset="0"/>
                </a:rPr>
                <a:t>(</a:t>
              </a:r>
              <a:r>
                <a:rPr lang="zh-CN" altLang="zh-CN" sz="2400" i="1">
                  <a:latin typeface="Times New Roman" panose="02020603050405020304" pitchFamily="18" charset="0"/>
                  <a:cs typeface="Times New Roman" panose="02020603050405020304" pitchFamily="18" charset="0"/>
                </a:rPr>
                <a:t>　　</a:t>
              </a:r>
              <a:r>
                <a:rPr lang="en-US" altLang="zh-CN" sz="2400">
                  <a:latin typeface="Times New Roman" panose="02020603050405020304" pitchFamily="18" charset="0"/>
                  <a:cs typeface="Times New Roman" panose="02020603050405020304" pitchFamily="18" charset="0"/>
                </a:rPr>
                <a:t>)</a:t>
              </a:r>
              <a:endParaRPr lang="zh-CN" altLang="zh-CN" sz="2400">
                <a:latin typeface="Times New Roman" panose="02020603050405020304" pitchFamily="18" charset="0"/>
                <a:cs typeface="Times New Roman" panose="02020603050405020304" pitchFamily="18" charset="0"/>
              </a:endParaRPr>
            </a:p>
            <a:p>
              <a:pPr>
                <a:lnSpc>
                  <a:spcPct val="150000"/>
                </a:lnSpc>
              </a:pPr>
              <a:r>
                <a:rPr lang="en-US" altLang="zh-CN" sz="2400">
                  <a:latin typeface="Times New Roman" panose="02020603050405020304" pitchFamily="18" charset="0"/>
                  <a:cs typeface="Times New Roman" panose="02020603050405020304" pitchFamily="18" charset="0"/>
                </a:rPr>
                <a:t>A.</a:t>
              </a:r>
              <a:r>
                <a:rPr lang="en-US" altLang="zh-CN" sz="2400" i="1">
                  <a:latin typeface="Times New Roman" panose="02020603050405020304" pitchFamily="18" charset="0"/>
                  <a:cs typeface="Times New Roman" panose="02020603050405020304" pitchFamily="18" charset="0"/>
                </a:rPr>
                <a:t>L</a:t>
              </a:r>
              <a:r>
                <a:rPr lang="zh-CN" altLang="zh-CN" sz="2400">
                  <a:latin typeface="Times New Roman" panose="02020603050405020304" pitchFamily="18" charset="0"/>
                  <a:cs typeface="Times New Roman" panose="02020603050405020304" pitchFamily="18" charset="0"/>
                </a:rPr>
                <a:t>和</a:t>
              </a:r>
              <a:r>
                <a:rPr lang="en-US" altLang="zh-CN" sz="2400" i="1">
                  <a:latin typeface="Times New Roman" panose="02020603050405020304" pitchFamily="18" charset="0"/>
                  <a:cs typeface="Times New Roman" panose="02020603050405020304" pitchFamily="18" charset="0"/>
                </a:rPr>
                <a:t>N</a:t>
              </a:r>
              <a:r>
                <a:rPr lang="zh-CN" altLang="zh-CN" sz="2400">
                  <a:latin typeface="Times New Roman" panose="02020603050405020304" pitchFamily="18" charset="0"/>
                  <a:cs typeface="Times New Roman" panose="02020603050405020304" pitchFamily="18" charset="0"/>
                </a:rPr>
                <a:t>两点处的电场方向相互垂直</a:t>
              </a:r>
              <a:endParaRPr lang="zh-CN" altLang="zh-CN" sz="2400">
                <a:latin typeface="Times New Roman" panose="02020603050405020304" pitchFamily="18" charset="0"/>
                <a:cs typeface="Times New Roman" panose="02020603050405020304" pitchFamily="18" charset="0"/>
              </a:endParaRPr>
            </a:p>
            <a:p>
              <a:pPr>
                <a:lnSpc>
                  <a:spcPct val="150000"/>
                </a:lnSpc>
              </a:pPr>
              <a:r>
                <a:rPr lang="en-US" altLang="zh-CN" sz="2400">
                  <a:latin typeface="Times New Roman" panose="02020603050405020304" pitchFamily="18" charset="0"/>
                  <a:cs typeface="Times New Roman" panose="02020603050405020304" pitchFamily="18" charset="0"/>
                </a:rPr>
                <a:t>B.</a:t>
              </a:r>
              <a:r>
                <a:rPr lang="en-US" altLang="zh-CN" sz="2400" i="1">
                  <a:latin typeface="Times New Roman" panose="02020603050405020304" pitchFamily="18" charset="0"/>
                  <a:cs typeface="Times New Roman" panose="02020603050405020304" pitchFamily="18" charset="0"/>
                </a:rPr>
                <a:t>M</a:t>
              </a:r>
              <a:r>
                <a:rPr lang="zh-CN" altLang="zh-CN" sz="2400">
                  <a:latin typeface="Times New Roman" panose="02020603050405020304" pitchFamily="18" charset="0"/>
                  <a:cs typeface="Times New Roman" panose="02020603050405020304" pitchFamily="18" charset="0"/>
                </a:rPr>
                <a:t>点的电场方向平行于该点处的切线</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方向向左</a:t>
              </a:r>
              <a:endParaRPr lang="zh-CN" altLang="zh-CN" sz="2400">
                <a:latin typeface="Times New Roman" panose="02020603050405020304" pitchFamily="18" charset="0"/>
                <a:cs typeface="Times New Roman" panose="02020603050405020304" pitchFamily="18" charset="0"/>
              </a:endParaRPr>
            </a:p>
            <a:p>
              <a:pPr>
                <a:lnSpc>
                  <a:spcPct val="150000"/>
                </a:lnSpc>
              </a:pPr>
              <a:r>
                <a:rPr lang="en-US" altLang="zh-CN" sz="2400">
                  <a:latin typeface="Times New Roman" panose="02020603050405020304" pitchFamily="18" charset="0"/>
                  <a:cs typeface="Times New Roman" panose="02020603050405020304" pitchFamily="18" charset="0"/>
                </a:rPr>
                <a:t>C.</a:t>
              </a:r>
              <a:r>
                <a:rPr lang="zh-CN" altLang="zh-CN" sz="2400">
                  <a:latin typeface="Times New Roman" panose="02020603050405020304" pitchFamily="18" charset="0"/>
                  <a:cs typeface="Times New Roman" panose="02020603050405020304" pitchFamily="18" charset="0"/>
                </a:rPr>
                <a:t>将一带正电的点电荷从</a:t>
              </a:r>
              <a:r>
                <a:rPr lang="en-US" altLang="zh-CN" sz="2400" i="1">
                  <a:latin typeface="Times New Roman" panose="02020603050405020304" pitchFamily="18" charset="0"/>
                  <a:cs typeface="Times New Roman" panose="02020603050405020304" pitchFamily="18" charset="0"/>
                </a:rPr>
                <a:t>M</a:t>
              </a:r>
              <a:r>
                <a:rPr lang="zh-CN" altLang="zh-CN" sz="2400">
                  <a:latin typeface="Times New Roman" panose="02020603050405020304" pitchFamily="18" charset="0"/>
                  <a:cs typeface="Times New Roman" panose="02020603050405020304" pitchFamily="18" charset="0"/>
                </a:rPr>
                <a:t>点移动到</a:t>
              </a:r>
              <a:r>
                <a:rPr lang="en-US" altLang="zh-CN" sz="2400" i="1">
                  <a:latin typeface="Times New Roman" panose="02020603050405020304" pitchFamily="18" charset="0"/>
                  <a:cs typeface="Times New Roman" panose="02020603050405020304" pitchFamily="18" charset="0"/>
                </a:rPr>
                <a:t>O</a:t>
              </a:r>
              <a:r>
                <a:rPr lang="zh-CN" altLang="zh-CN" sz="2400">
                  <a:latin typeface="Times New Roman" panose="02020603050405020304" pitchFamily="18" charset="0"/>
                  <a:cs typeface="Times New Roman" panose="02020603050405020304" pitchFamily="18" charset="0"/>
                </a:rPr>
                <a:t>点</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电场力做正功</a:t>
              </a:r>
              <a:endParaRPr lang="zh-CN" altLang="zh-CN" sz="2400">
                <a:latin typeface="Times New Roman" panose="02020603050405020304" pitchFamily="18" charset="0"/>
                <a:cs typeface="Times New Roman" panose="02020603050405020304" pitchFamily="18" charset="0"/>
              </a:endParaRPr>
            </a:p>
            <a:p>
              <a:pPr>
                <a:lnSpc>
                  <a:spcPct val="150000"/>
                </a:lnSpc>
              </a:pPr>
              <a:r>
                <a:rPr lang="en-US" altLang="zh-CN" sz="2400">
                  <a:latin typeface="Times New Roman" panose="02020603050405020304" pitchFamily="18" charset="0"/>
                  <a:cs typeface="Times New Roman" panose="02020603050405020304" pitchFamily="18" charset="0"/>
                </a:rPr>
                <a:t>D.</a:t>
              </a:r>
              <a:r>
                <a:rPr lang="zh-CN" altLang="zh-CN" sz="2400">
                  <a:latin typeface="Times New Roman" panose="02020603050405020304" pitchFamily="18" charset="0"/>
                  <a:cs typeface="Times New Roman" panose="02020603050405020304" pitchFamily="18" charset="0"/>
                </a:rPr>
                <a:t>将一带正电的点电荷从</a:t>
              </a:r>
              <a:r>
                <a:rPr lang="en-US" altLang="zh-CN" sz="2400" i="1">
                  <a:latin typeface="Times New Roman" panose="02020603050405020304" pitchFamily="18" charset="0"/>
                  <a:cs typeface="Times New Roman" panose="02020603050405020304" pitchFamily="18" charset="0"/>
                </a:rPr>
                <a:t>L</a:t>
              </a:r>
              <a:r>
                <a:rPr lang="zh-CN" altLang="zh-CN" sz="2400">
                  <a:latin typeface="Times New Roman" panose="02020603050405020304" pitchFamily="18" charset="0"/>
                  <a:cs typeface="Times New Roman" panose="02020603050405020304" pitchFamily="18" charset="0"/>
                </a:rPr>
                <a:t>点移动到</a:t>
              </a:r>
              <a:r>
                <a:rPr lang="en-US" altLang="zh-CN" sz="2400" i="1">
                  <a:latin typeface="Times New Roman" panose="02020603050405020304" pitchFamily="18" charset="0"/>
                  <a:cs typeface="Times New Roman" panose="02020603050405020304" pitchFamily="18" charset="0"/>
                </a:rPr>
                <a:t>N</a:t>
              </a:r>
              <a:r>
                <a:rPr lang="zh-CN" altLang="zh-CN" sz="2400">
                  <a:latin typeface="Times New Roman" panose="02020603050405020304" pitchFamily="18" charset="0"/>
                  <a:cs typeface="Times New Roman" panose="02020603050405020304" pitchFamily="18" charset="0"/>
                </a:rPr>
                <a:t>点</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电场力做功为零</a:t>
              </a:r>
              <a:endParaRPr lang="zh-CN" altLang="zh-CN" sz="2400">
                <a:latin typeface="Times New Roman" panose="02020603050405020304" pitchFamily="18" charset="0"/>
                <a:cs typeface="Times New Roman" panose="02020603050405020304" pitchFamily="18" charset="0"/>
              </a:endParaRPr>
            </a:p>
          </p:txBody>
        </p:sp>
        <p:pic>
          <p:nvPicPr>
            <p:cNvPr id="2" name="图片 1"/>
            <p:cNvPicPr>
              <a:picLocks noChangeAspect="1"/>
            </p:cNvPicPr>
            <p:nvPr/>
          </p:nvPicPr>
          <p:blipFill>
            <a:blip r:embed="rId5"/>
            <a:stretch>
              <a:fillRect/>
            </a:stretch>
          </p:blipFill>
          <p:spPr>
            <a:xfrm>
              <a:off x="8423200" y="2518601"/>
              <a:ext cx="2941486" cy="2803064"/>
            </a:xfrm>
            <a:prstGeom prst="rect">
              <a:avLst/>
            </a:prstGeom>
          </p:spPr>
        </p:pic>
      </p:grpSp>
    </p:spTree>
    <p:custDataLst>
      <p:tags r:id="rId6"/>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15">
                                            <p:txEl>
                                              <p:pRg st="0" end="0"/>
                                            </p:txEl>
                                          </p:spTgt>
                                        </p:tgtEl>
                                        <p:attrNameLst>
                                          <p:attrName>style.visibility</p:attrName>
                                        </p:attrNameLst>
                                      </p:cBhvr>
                                      <p:to>
                                        <p:strVal val="visible"/>
                                      </p:to>
                                    </p:set>
                                    <p:animEffect transition="in" filter="wipe(left)">
                                      <p:cBhvr>
                                        <p:cTn id="7" dur="500"/>
                                        <p:tgtEl>
                                          <p:spTgt spid="1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build="p"/>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pSp>
        <p:nvGrpSpPr>
          <p:cNvPr id="4" name="组合 3"/>
          <p:cNvGrpSpPr/>
          <p:nvPr/>
        </p:nvGrpSpPr>
        <p:grpSpPr>
          <a:xfrm>
            <a:off x="174170" y="835586"/>
            <a:ext cx="11858173" cy="5695842"/>
            <a:chOff x="174170" y="835586"/>
            <a:chExt cx="11858173" cy="5695842"/>
          </a:xfrm>
        </p:grpSpPr>
        <p:sp>
          <p:nvSpPr>
            <p:cNvPr id="2" name="QC_5_AS.4_1#6fb9cba0d?vbadefaultcenterpage=1&amp;vbadisplayimagespread=1&amp;parentnodeid=0c25ba019&amp;vbahtmlprocessed=1&amp;hasbroken=1"/>
            <p:cNvSpPr/>
            <p:nvPr>
              <p:custDataLst>
                <p:tags r:id="rId3"/>
              </p:custDataLst>
            </p:nvPr>
          </p:nvSpPr>
          <p:spPr>
            <a:xfrm>
              <a:off x="174170" y="1466343"/>
              <a:ext cx="11858173" cy="5065085"/>
            </a:xfrm>
            <a:prstGeom prst="rect">
              <a:avLst/>
            </a:prstGeom>
            <a:noFill/>
          </p:spPr>
          <p:txBody>
            <a:bodyPr wrap="squar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2200">
                  <a:latin typeface="Times New Roman" panose="02020603050405020304" pitchFamily="18" charset="0"/>
                  <a:cs typeface="Times New Roman" panose="02020603050405020304" pitchFamily="18" charset="0"/>
                </a:rPr>
                <a:t>6</a:t>
              </a:r>
              <a:r>
                <a:rPr lang="en-US" altLang="zh-CN" sz="2200" i="1">
                  <a:latin typeface="Times New Roman" panose="02020603050405020304" pitchFamily="18" charset="0"/>
                  <a:cs typeface="Times New Roman" panose="02020603050405020304" pitchFamily="18" charset="0"/>
                </a:rPr>
                <a:t>.</a:t>
              </a:r>
              <a:r>
                <a:rPr lang="en-US" altLang="zh-CN" sz="2200">
                  <a:latin typeface="Times New Roman" panose="02020603050405020304" pitchFamily="18" charset="0"/>
                  <a:cs typeface="Times New Roman" panose="02020603050405020304" pitchFamily="18" charset="0"/>
                </a:rPr>
                <a:t>AB</a:t>
              </a:r>
              <a:r>
                <a:rPr lang="zh-CN" altLang="zh-CN" sz="2200">
                  <a:latin typeface="Times New Roman" panose="02020603050405020304" pitchFamily="18" charset="0"/>
                  <a:cs typeface="Times New Roman" panose="02020603050405020304" pitchFamily="18" charset="0"/>
                </a:rPr>
                <a:t>　两正点电荷在</a:t>
              </a:r>
              <a:r>
                <a:rPr lang="en-US" altLang="zh-CN" sz="2200" i="1">
                  <a:latin typeface="Times New Roman" panose="02020603050405020304" pitchFamily="18" charset="0"/>
                  <a:cs typeface="Times New Roman" panose="02020603050405020304" pitchFamily="18" charset="0"/>
                </a:rPr>
                <a:t>N</a:t>
              </a:r>
              <a:r>
                <a:rPr lang="zh-CN" altLang="zh-CN" sz="2200">
                  <a:latin typeface="Times New Roman" panose="02020603050405020304" pitchFamily="18" charset="0"/>
                  <a:cs typeface="Times New Roman" panose="02020603050405020304" pitchFamily="18" charset="0"/>
                </a:rPr>
                <a:t>点处产生的场强方向由</a:t>
              </a:r>
              <a:r>
                <a:rPr lang="en-US" altLang="zh-CN" sz="2200" i="1">
                  <a:latin typeface="Times New Roman" panose="02020603050405020304" pitchFamily="18" charset="0"/>
                  <a:cs typeface="Times New Roman" panose="02020603050405020304" pitchFamily="18" charset="0"/>
                </a:rPr>
                <a:t>N</a:t>
              </a:r>
              <a:r>
                <a:rPr lang="zh-CN" altLang="zh-CN" sz="2200">
                  <a:latin typeface="Times New Roman" panose="02020603050405020304" pitchFamily="18" charset="0"/>
                  <a:cs typeface="Times New Roman" panose="02020603050405020304" pitchFamily="18" charset="0"/>
                </a:rPr>
                <a:t>指向</a:t>
              </a:r>
              <a:r>
                <a:rPr lang="en-US" altLang="zh-CN" sz="2200" i="1">
                  <a:latin typeface="Times New Roman" panose="02020603050405020304" pitchFamily="18" charset="0"/>
                  <a:cs typeface="Times New Roman" panose="02020603050405020304" pitchFamily="18" charset="0"/>
                </a:rPr>
                <a:t>O</a:t>
              </a:r>
              <a:r>
                <a:rPr lang="en-US" altLang="zh-CN" sz="2200">
                  <a:latin typeface="Times New Roman" panose="02020603050405020304" pitchFamily="18" charset="0"/>
                  <a:cs typeface="Times New Roman" panose="02020603050405020304" pitchFamily="18" charset="0"/>
                </a:rPr>
                <a:t>,</a:t>
              </a:r>
              <a:r>
                <a:rPr lang="en-US" altLang="zh-CN" sz="2200" i="1">
                  <a:latin typeface="Times New Roman" panose="02020603050405020304" pitchFamily="18" charset="0"/>
                  <a:cs typeface="Times New Roman" panose="02020603050405020304" pitchFamily="18" charset="0"/>
                </a:rPr>
                <a:t>N</a:t>
              </a:r>
              <a:r>
                <a:rPr lang="zh-CN" altLang="zh-CN" sz="2200">
                  <a:latin typeface="Times New Roman" panose="02020603050405020304" pitchFamily="18" charset="0"/>
                  <a:cs typeface="Times New Roman" panose="02020603050405020304" pitchFamily="18" charset="0"/>
                </a:rPr>
                <a:t>点处于两负点电荷连线的垂直平分线上</a:t>
              </a:r>
              <a:r>
                <a:rPr lang="en-US" altLang="zh-CN" sz="2200">
                  <a:latin typeface="Times New Roman" panose="02020603050405020304" pitchFamily="18" charset="0"/>
                  <a:cs typeface="Times New Roman" panose="02020603050405020304" pitchFamily="18" charset="0"/>
                </a:rPr>
                <a:t>,</a:t>
              </a:r>
              <a:r>
                <a:rPr lang="zh-CN" altLang="zh-CN" sz="2200">
                  <a:latin typeface="Times New Roman" panose="02020603050405020304" pitchFamily="18" charset="0"/>
                  <a:cs typeface="Times New Roman" panose="02020603050405020304" pitchFamily="18" charset="0"/>
                </a:rPr>
                <a:t>则两负点电荷在</a:t>
              </a:r>
              <a:r>
                <a:rPr lang="en-US" altLang="zh-CN" sz="2200" i="1">
                  <a:latin typeface="Times New Roman" panose="02020603050405020304" pitchFamily="18" charset="0"/>
                  <a:cs typeface="Times New Roman" panose="02020603050405020304" pitchFamily="18" charset="0"/>
                </a:rPr>
                <a:t>N</a:t>
              </a:r>
              <a:r>
                <a:rPr lang="zh-CN" altLang="zh-CN" sz="2200">
                  <a:latin typeface="Times New Roman" panose="02020603050405020304" pitchFamily="18" charset="0"/>
                  <a:cs typeface="Times New Roman" panose="02020603050405020304" pitchFamily="18" charset="0"/>
                </a:rPr>
                <a:t>点产生的场强方向由</a:t>
              </a:r>
              <a:r>
                <a:rPr lang="en-US" altLang="zh-CN" sz="2200" i="1">
                  <a:latin typeface="Times New Roman" panose="02020603050405020304" pitchFamily="18" charset="0"/>
                  <a:cs typeface="Times New Roman" panose="02020603050405020304" pitchFamily="18" charset="0"/>
                </a:rPr>
                <a:t>N</a:t>
              </a:r>
              <a:r>
                <a:rPr lang="zh-CN" altLang="zh-CN" sz="2200">
                  <a:latin typeface="Times New Roman" panose="02020603050405020304" pitchFamily="18" charset="0"/>
                  <a:cs typeface="Times New Roman" panose="02020603050405020304" pitchFamily="18" charset="0"/>
                </a:rPr>
                <a:t>指向</a:t>
              </a:r>
              <a:r>
                <a:rPr lang="en-US" altLang="zh-CN" sz="2200" i="1">
                  <a:latin typeface="Times New Roman" panose="02020603050405020304" pitchFamily="18" charset="0"/>
                  <a:cs typeface="Times New Roman" panose="02020603050405020304" pitchFamily="18" charset="0"/>
                </a:rPr>
                <a:t>O</a:t>
              </a:r>
              <a:r>
                <a:rPr lang="en-US" altLang="zh-CN" sz="2200">
                  <a:latin typeface="Times New Roman" panose="02020603050405020304" pitchFamily="18" charset="0"/>
                  <a:cs typeface="Times New Roman" panose="02020603050405020304" pitchFamily="18" charset="0"/>
                </a:rPr>
                <a:t>,</a:t>
              </a:r>
              <a:r>
                <a:rPr lang="zh-CN" altLang="zh-CN" sz="2200">
                  <a:latin typeface="Times New Roman" panose="02020603050405020304" pitchFamily="18" charset="0"/>
                  <a:cs typeface="Times New Roman" panose="02020603050405020304" pitchFamily="18" charset="0"/>
                </a:rPr>
                <a:t>则</a:t>
              </a:r>
              <a:r>
                <a:rPr lang="en-US" altLang="zh-CN" sz="2200" i="1">
                  <a:latin typeface="Times New Roman" panose="02020603050405020304" pitchFamily="18" charset="0"/>
                  <a:cs typeface="Times New Roman" panose="02020603050405020304" pitchFamily="18" charset="0"/>
                </a:rPr>
                <a:t>N</a:t>
              </a:r>
              <a:r>
                <a:rPr lang="zh-CN" altLang="zh-CN" sz="2200">
                  <a:latin typeface="Times New Roman" panose="02020603050405020304" pitchFamily="18" charset="0"/>
                  <a:cs typeface="Times New Roman" panose="02020603050405020304" pitchFamily="18" charset="0"/>
                </a:rPr>
                <a:t>点处的合场强方向由</a:t>
              </a:r>
              <a:r>
                <a:rPr lang="en-US" altLang="zh-CN" sz="2200" i="1">
                  <a:latin typeface="Times New Roman" panose="02020603050405020304" pitchFamily="18" charset="0"/>
                  <a:cs typeface="Times New Roman" panose="02020603050405020304" pitchFamily="18" charset="0"/>
                </a:rPr>
                <a:t>N</a:t>
              </a:r>
              <a:r>
                <a:rPr lang="zh-CN" altLang="zh-CN" sz="2200">
                  <a:latin typeface="Times New Roman" panose="02020603050405020304" pitchFamily="18" charset="0"/>
                  <a:cs typeface="Times New Roman" panose="02020603050405020304" pitchFamily="18" charset="0"/>
                </a:rPr>
                <a:t>指向</a:t>
              </a:r>
              <a:r>
                <a:rPr lang="en-US" altLang="zh-CN" sz="2200" i="1">
                  <a:latin typeface="Times New Roman" panose="02020603050405020304" pitchFamily="18" charset="0"/>
                  <a:cs typeface="Times New Roman" panose="02020603050405020304" pitchFamily="18" charset="0"/>
                </a:rPr>
                <a:t>O</a:t>
              </a:r>
              <a:r>
                <a:rPr lang="en-US" altLang="zh-CN" sz="2200">
                  <a:latin typeface="Times New Roman" panose="02020603050405020304" pitchFamily="18" charset="0"/>
                  <a:cs typeface="Times New Roman" panose="02020603050405020304" pitchFamily="18" charset="0"/>
                </a:rPr>
                <a:t>,</a:t>
              </a:r>
              <a:r>
                <a:rPr lang="zh-CN" altLang="zh-CN" sz="2200">
                  <a:latin typeface="Times New Roman" panose="02020603050405020304" pitchFamily="18" charset="0"/>
                  <a:cs typeface="Times New Roman" panose="02020603050405020304" pitchFamily="18" charset="0"/>
                </a:rPr>
                <a:t>同理可知</a:t>
              </a:r>
              <a:r>
                <a:rPr lang="en-US" altLang="zh-CN" sz="2200">
                  <a:latin typeface="Times New Roman" panose="02020603050405020304" pitchFamily="18" charset="0"/>
                  <a:cs typeface="Times New Roman" panose="02020603050405020304" pitchFamily="18" charset="0"/>
                </a:rPr>
                <a:t>,</a:t>
              </a:r>
              <a:r>
                <a:rPr lang="zh-CN" altLang="zh-CN" sz="2200" u="wavy">
                  <a:latin typeface="Times New Roman" panose="02020603050405020304" pitchFamily="18" charset="0"/>
                  <a:cs typeface="Times New Roman" panose="02020603050405020304" pitchFamily="18" charset="0"/>
                </a:rPr>
                <a:t>两负点电荷在</a:t>
              </a:r>
              <a:r>
                <a:rPr lang="en-US" altLang="zh-CN" sz="2200" i="1" u="wavy">
                  <a:latin typeface="Times New Roman" panose="02020603050405020304" pitchFamily="18" charset="0"/>
                  <a:cs typeface="Times New Roman" panose="02020603050405020304" pitchFamily="18" charset="0"/>
                </a:rPr>
                <a:t>L</a:t>
              </a:r>
              <a:r>
                <a:rPr lang="zh-CN" altLang="zh-CN" sz="2200" u="wavy">
                  <a:latin typeface="Times New Roman" panose="02020603050405020304" pitchFamily="18" charset="0"/>
                  <a:cs typeface="Times New Roman" panose="02020603050405020304" pitchFamily="18" charset="0"/>
                </a:rPr>
                <a:t>点处产生的场强方向由</a:t>
              </a:r>
              <a:r>
                <a:rPr lang="en-US" altLang="zh-CN" sz="2200" i="1" u="wavy">
                  <a:latin typeface="Times New Roman" panose="02020603050405020304" pitchFamily="18" charset="0"/>
                  <a:cs typeface="Times New Roman" panose="02020603050405020304" pitchFamily="18" charset="0"/>
                </a:rPr>
                <a:t>O</a:t>
              </a:r>
              <a:r>
                <a:rPr lang="zh-CN" altLang="zh-CN" sz="2200" u="wavy">
                  <a:latin typeface="Times New Roman" panose="02020603050405020304" pitchFamily="18" charset="0"/>
                  <a:cs typeface="Times New Roman" panose="02020603050405020304" pitchFamily="18" charset="0"/>
                </a:rPr>
                <a:t>指向</a:t>
              </a:r>
              <a:r>
                <a:rPr lang="en-US" altLang="zh-CN" sz="2200" i="1" u="wavy">
                  <a:latin typeface="Times New Roman" panose="02020603050405020304" pitchFamily="18" charset="0"/>
                  <a:cs typeface="Times New Roman" panose="02020603050405020304" pitchFamily="18" charset="0"/>
                </a:rPr>
                <a:t>L</a:t>
              </a:r>
              <a:r>
                <a:rPr lang="en-US" altLang="zh-CN" sz="2200">
                  <a:latin typeface="Times New Roman" panose="02020603050405020304" pitchFamily="18" charset="0"/>
                  <a:cs typeface="Times New Roman" panose="02020603050405020304" pitchFamily="18" charset="0"/>
                </a:rPr>
                <a:t>,</a:t>
              </a:r>
              <a:r>
                <a:rPr lang="en-US" altLang="zh-CN" sz="2200" i="1">
                  <a:latin typeface="Times New Roman" panose="02020603050405020304" pitchFamily="18" charset="0"/>
                  <a:cs typeface="Times New Roman" panose="02020603050405020304" pitchFamily="18" charset="0"/>
                </a:rPr>
                <a:t>L</a:t>
              </a:r>
              <a:r>
                <a:rPr lang="zh-CN" altLang="zh-CN" sz="2200">
                  <a:latin typeface="Times New Roman" panose="02020603050405020304" pitchFamily="18" charset="0"/>
                  <a:cs typeface="Times New Roman" panose="02020603050405020304" pitchFamily="18" charset="0"/>
                </a:rPr>
                <a:t>点处于两正点电荷连线的垂直平分线上</a:t>
              </a:r>
              <a:r>
                <a:rPr lang="en-US" altLang="zh-CN" sz="2200">
                  <a:latin typeface="Times New Roman" panose="02020603050405020304" pitchFamily="18" charset="0"/>
                  <a:cs typeface="Times New Roman" panose="02020603050405020304" pitchFamily="18" charset="0"/>
                </a:rPr>
                <a:t>,</a:t>
              </a:r>
              <a:r>
                <a:rPr lang="zh-CN" altLang="zh-CN" sz="2200">
                  <a:latin typeface="Times New Roman" panose="02020603050405020304" pitchFamily="18" charset="0"/>
                  <a:cs typeface="Times New Roman" panose="02020603050405020304" pitchFamily="18" charset="0"/>
                </a:rPr>
                <a:t>两正点电荷在</a:t>
              </a:r>
              <a:r>
                <a:rPr lang="en-US" altLang="zh-CN" sz="2200" i="1">
                  <a:latin typeface="Times New Roman" panose="02020603050405020304" pitchFamily="18" charset="0"/>
                  <a:cs typeface="Times New Roman" panose="02020603050405020304" pitchFamily="18" charset="0"/>
                </a:rPr>
                <a:t>L</a:t>
              </a:r>
              <a:r>
                <a:rPr lang="zh-CN" altLang="zh-CN" sz="2200">
                  <a:latin typeface="Times New Roman" panose="02020603050405020304" pitchFamily="18" charset="0"/>
                  <a:cs typeface="Times New Roman" panose="02020603050405020304" pitchFamily="18" charset="0"/>
                </a:rPr>
                <a:t>点处产生的场强方向由</a:t>
              </a:r>
              <a:r>
                <a:rPr lang="en-US" altLang="zh-CN" sz="2200" i="1">
                  <a:latin typeface="Times New Roman" panose="02020603050405020304" pitchFamily="18" charset="0"/>
                  <a:cs typeface="Times New Roman" panose="02020603050405020304" pitchFamily="18" charset="0"/>
                </a:rPr>
                <a:t>O</a:t>
              </a:r>
              <a:r>
                <a:rPr lang="zh-CN" altLang="zh-CN" sz="2200">
                  <a:latin typeface="Times New Roman" panose="02020603050405020304" pitchFamily="18" charset="0"/>
                  <a:cs typeface="Times New Roman" panose="02020603050405020304" pitchFamily="18" charset="0"/>
                </a:rPr>
                <a:t>指向</a:t>
              </a:r>
              <a:r>
                <a:rPr lang="en-US" altLang="zh-CN" sz="2200" i="1">
                  <a:latin typeface="Times New Roman" panose="02020603050405020304" pitchFamily="18" charset="0"/>
                  <a:cs typeface="Times New Roman" panose="02020603050405020304" pitchFamily="18" charset="0"/>
                </a:rPr>
                <a:t>L</a:t>
              </a:r>
              <a:r>
                <a:rPr lang="en-US" altLang="zh-CN" sz="2200">
                  <a:latin typeface="Times New Roman" panose="02020603050405020304" pitchFamily="18" charset="0"/>
                  <a:cs typeface="Times New Roman" panose="02020603050405020304" pitchFamily="18" charset="0"/>
                </a:rPr>
                <a:t>,</a:t>
              </a:r>
              <a:r>
                <a:rPr lang="zh-CN" altLang="zh-CN" sz="2200">
                  <a:latin typeface="Times New Roman" panose="02020603050405020304" pitchFamily="18" charset="0"/>
                  <a:cs typeface="Times New Roman" panose="02020603050405020304" pitchFamily="18" charset="0"/>
                </a:rPr>
                <a:t>则</a:t>
              </a:r>
              <a:r>
                <a:rPr lang="en-US" altLang="zh-CN" sz="2200" i="1">
                  <a:latin typeface="Times New Roman" panose="02020603050405020304" pitchFamily="18" charset="0"/>
                  <a:cs typeface="Times New Roman" panose="02020603050405020304" pitchFamily="18" charset="0"/>
                </a:rPr>
                <a:t>L</a:t>
              </a:r>
              <a:r>
                <a:rPr lang="zh-CN" altLang="zh-CN" sz="2200">
                  <a:latin typeface="Times New Roman" panose="02020603050405020304" pitchFamily="18" charset="0"/>
                  <a:cs typeface="Times New Roman" panose="02020603050405020304" pitchFamily="18" charset="0"/>
                </a:rPr>
                <a:t>点处的合场强方向由</a:t>
              </a:r>
              <a:r>
                <a:rPr lang="en-US" altLang="zh-CN" sz="2200" i="1">
                  <a:latin typeface="Times New Roman" panose="02020603050405020304" pitchFamily="18" charset="0"/>
                  <a:cs typeface="Times New Roman" panose="02020603050405020304" pitchFamily="18" charset="0"/>
                </a:rPr>
                <a:t>O</a:t>
              </a:r>
              <a:r>
                <a:rPr lang="zh-CN" altLang="zh-CN" sz="2200">
                  <a:latin typeface="Times New Roman" panose="02020603050405020304" pitchFamily="18" charset="0"/>
                  <a:cs typeface="Times New Roman" panose="02020603050405020304" pitchFamily="18" charset="0"/>
                </a:rPr>
                <a:t>指向</a:t>
              </a:r>
              <a:r>
                <a:rPr lang="en-US" altLang="zh-CN" sz="2200" i="1">
                  <a:latin typeface="Times New Roman" panose="02020603050405020304" pitchFamily="18" charset="0"/>
                  <a:cs typeface="Times New Roman" panose="02020603050405020304" pitchFamily="18" charset="0"/>
                </a:rPr>
                <a:t>L</a:t>
              </a:r>
              <a:r>
                <a:rPr lang="en-US" altLang="zh-CN" sz="2200">
                  <a:latin typeface="Times New Roman" panose="02020603050405020304" pitchFamily="18" charset="0"/>
                  <a:cs typeface="Times New Roman" panose="02020603050405020304" pitchFamily="18" charset="0"/>
                </a:rPr>
                <a:t>,</a:t>
              </a:r>
              <a:r>
                <a:rPr lang="zh-CN" altLang="zh-CN" sz="2200">
                  <a:latin typeface="Times New Roman" panose="02020603050405020304" pitchFamily="18" charset="0"/>
                  <a:cs typeface="Times New Roman" panose="02020603050405020304" pitchFamily="18" charset="0"/>
                </a:rPr>
                <a:t>由于正方形两对角线相互垂直平分</a:t>
              </a:r>
              <a:r>
                <a:rPr lang="en-US" altLang="zh-CN" sz="2200">
                  <a:latin typeface="Times New Roman" panose="02020603050405020304" pitchFamily="18" charset="0"/>
                  <a:cs typeface="Times New Roman" panose="02020603050405020304" pitchFamily="18" charset="0"/>
                </a:rPr>
                <a:t>,</a:t>
              </a:r>
              <a:r>
                <a:rPr lang="zh-CN" altLang="zh-CN" sz="2200">
                  <a:latin typeface="Times New Roman" panose="02020603050405020304" pitchFamily="18" charset="0"/>
                  <a:cs typeface="Times New Roman" panose="02020603050405020304" pitchFamily="18" charset="0"/>
                </a:rPr>
                <a:t>则</a:t>
              </a:r>
              <a:r>
                <a:rPr lang="en-US" altLang="zh-CN" sz="2200" i="1">
                  <a:latin typeface="Times New Roman" panose="02020603050405020304" pitchFamily="18" charset="0"/>
                  <a:cs typeface="Times New Roman" panose="02020603050405020304" pitchFamily="18" charset="0"/>
                </a:rPr>
                <a:t>L</a:t>
              </a:r>
              <a:r>
                <a:rPr lang="zh-CN" altLang="zh-CN" sz="2200">
                  <a:latin typeface="Times New Roman" panose="02020603050405020304" pitchFamily="18" charset="0"/>
                  <a:cs typeface="Times New Roman" panose="02020603050405020304" pitchFamily="18" charset="0"/>
                </a:rPr>
                <a:t>和</a:t>
              </a:r>
              <a:r>
                <a:rPr lang="en-US" altLang="zh-CN" sz="2200" i="1">
                  <a:latin typeface="Times New Roman" panose="02020603050405020304" pitchFamily="18" charset="0"/>
                  <a:cs typeface="Times New Roman" panose="02020603050405020304" pitchFamily="18" charset="0"/>
                </a:rPr>
                <a:t>N</a:t>
              </a:r>
              <a:r>
                <a:rPr lang="zh-CN" altLang="zh-CN" sz="2200">
                  <a:latin typeface="Times New Roman" panose="02020603050405020304" pitchFamily="18" charset="0"/>
                  <a:cs typeface="Times New Roman" panose="02020603050405020304" pitchFamily="18" charset="0"/>
                </a:rPr>
                <a:t>两点处的电场方向相互垂直</a:t>
              </a:r>
              <a:r>
                <a:rPr lang="en-US" altLang="zh-CN" sz="2200">
                  <a:latin typeface="Times New Roman" panose="02020603050405020304" pitchFamily="18" charset="0"/>
                  <a:cs typeface="Times New Roman" panose="02020603050405020304" pitchFamily="18" charset="0"/>
                </a:rPr>
                <a:t>,A</a:t>
              </a:r>
              <a:r>
                <a:rPr lang="zh-CN" altLang="zh-CN" sz="2200">
                  <a:latin typeface="Times New Roman" panose="02020603050405020304" pitchFamily="18" charset="0"/>
                  <a:cs typeface="Times New Roman" panose="02020603050405020304" pitchFamily="18" charset="0"/>
                </a:rPr>
                <a:t>正确</a:t>
              </a:r>
              <a:r>
                <a:rPr lang="en-US" altLang="zh-CN" sz="2200">
                  <a:latin typeface="Times New Roman" panose="02020603050405020304" pitchFamily="18" charset="0"/>
                  <a:cs typeface="Times New Roman" panose="02020603050405020304" pitchFamily="18" charset="0"/>
                </a:rPr>
                <a:t>;</a:t>
              </a:r>
              <a:r>
                <a:rPr lang="zh-CN" altLang="zh-CN" sz="2200">
                  <a:latin typeface="Times New Roman" panose="02020603050405020304" pitchFamily="18" charset="0"/>
                  <a:cs typeface="Times New Roman" panose="02020603050405020304" pitchFamily="18" charset="0"/>
                </a:rPr>
                <a:t>正方形底边上的等量异号点电荷在</a:t>
              </a:r>
              <a:r>
                <a:rPr lang="en-US" altLang="zh-CN" sz="2200" i="1">
                  <a:latin typeface="Times New Roman" panose="02020603050405020304" pitchFamily="18" charset="0"/>
                  <a:cs typeface="Times New Roman" panose="02020603050405020304" pitchFamily="18" charset="0"/>
                </a:rPr>
                <a:t>M</a:t>
              </a:r>
              <a:r>
                <a:rPr lang="zh-CN" altLang="zh-CN" sz="2200">
                  <a:latin typeface="Times New Roman" panose="02020603050405020304" pitchFamily="18" charset="0"/>
                  <a:cs typeface="Times New Roman" panose="02020603050405020304" pitchFamily="18" charset="0"/>
                </a:rPr>
                <a:t>点产生的场强方向向左</a:t>
              </a:r>
              <a:r>
                <a:rPr lang="en-US" altLang="zh-CN" sz="2200">
                  <a:latin typeface="Times New Roman" panose="02020603050405020304" pitchFamily="18" charset="0"/>
                  <a:cs typeface="Times New Roman" panose="02020603050405020304" pitchFamily="18" charset="0"/>
                </a:rPr>
                <a:t>,</a:t>
              </a:r>
              <a:r>
                <a:rPr lang="zh-CN" altLang="zh-CN" sz="2200">
                  <a:latin typeface="Times New Roman" panose="02020603050405020304" pitchFamily="18" charset="0"/>
                  <a:cs typeface="Times New Roman" panose="02020603050405020304" pitchFamily="18" charset="0"/>
                </a:rPr>
                <a:t>而上方的等量异号点电荷在</a:t>
              </a:r>
              <a:r>
                <a:rPr lang="en-US" altLang="zh-CN" sz="2200" i="1">
                  <a:latin typeface="Times New Roman" panose="02020603050405020304" pitchFamily="18" charset="0"/>
                  <a:cs typeface="Times New Roman" panose="02020603050405020304" pitchFamily="18" charset="0"/>
                </a:rPr>
                <a:t>M</a:t>
              </a:r>
              <a:r>
                <a:rPr lang="zh-CN" altLang="zh-CN" sz="2200">
                  <a:latin typeface="Times New Roman" panose="02020603050405020304" pitchFamily="18" charset="0"/>
                  <a:cs typeface="Times New Roman" panose="02020603050405020304" pitchFamily="18" charset="0"/>
                </a:rPr>
                <a:t>点产生的场强方向向右</a:t>
              </a:r>
              <a:r>
                <a:rPr lang="en-US" altLang="zh-CN" sz="2200">
                  <a:latin typeface="Times New Roman" panose="02020603050405020304" pitchFamily="18" charset="0"/>
                  <a:cs typeface="Times New Roman" panose="02020603050405020304" pitchFamily="18" charset="0"/>
                </a:rPr>
                <a:t>,</a:t>
              </a:r>
              <a:r>
                <a:rPr lang="zh-CN" altLang="zh-CN" sz="2200">
                  <a:latin typeface="Times New Roman" panose="02020603050405020304" pitchFamily="18" charset="0"/>
                  <a:cs typeface="Times New Roman" panose="02020603050405020304" pitchFamily="18" charset="0"/>
                </a:rPr>
                <a:t>由于</a:t>
              </a:r>
              <a:r>
                <a:rPr lang="en-US" altLang="zh-CN" sz="2200" i="1">
                  <a:latin typeface="Times New Roman" panose="02020603050405020304" pitchFamily="18" charset="0"/>
                  <a:cs typeface="Times New Roman" panose="02020603050405020304" pitchFamily="18" charset="0"/>
                </a:rPr>
                <a:t>M</a:t>
              </a:r>
              <a:r>
                <a:rPr lang="zh-CN" altLang="zh-CN" sz="2200">
                  <a:latin typeface="Times New Roman" panose="02020603050405020304" pitchFamily="18" charset="0"/>
                  <a:cs typeface="Times New Roman" panose="02020603050405020304" pitchFamily="18" charset="0"/>
                </a:rPr>
                <a:t>点离上方等量异号点电荷距离较远</a:t>
              </a:r>
              <a:r>
                <a:rPr lang="en-US" altLang="zh-CN" sz="2200">
                  <a:latin typeface="Times New Roman" panose="02020603050405020304" pitchFamily="18" charset="0"/>
                  <a:cs typeface="Times New Roman" panose="02020603050405020304" pitchFamily="18" charset="0"/>
                </a:rPr>
                <a:t>,</a:t>
              </a:r>
              <a:r>
                <a:rPr lang="zh-CN" altLang="zh-CN" sz="2200">
                  <a:latin typeface="Times New Roman" panose="02020603050405020304" pitchFamily="18" charset="0"/>
                  <a:cs typeface="Times New Roman" panose="02020603050405020304" pitchFamily="18" charset="0"/>
                </a:rPr>
                <a:t>则</a:t>
              </a:r>
              <a:r>
                <a:rPr lang="en-US" altLang="zh-CN" sz="2200" i="1">
                  <a:latin typeface="Times New Roman" panose="02020603050405020304" pitchFamily="18" charset="0"/>
                  <a:cs typeface="Times New Roman" panose="02020603050405020304" pitchFamily="18" charset="0"/>
                </a:rPr>
                <a:t>M</a:t>
              </a:r>
              <a:r>
                <a:rPr lang="zh-CN" altLang="zh-CN" sz="2200">
                  <a:latin typeface="Times New Roman" panose="02020603050405020304" pitchFamily="18" charset="0"/>
                  <a:cs typeface="Times New Roman" panose="02020603050405020304" pitchFamily="18" charset="0"/>
                </a:rPr>
                <a:t>点的场强方向平行于该点处的切线</a:t>
              </a:r>
              <a:r>
                <a:rPr lang="en-US" altLang="zh-CN" sz="2200">
                  <a:latin typeface="Times New Roman" panose="02020603050405020304" pitchFamily="18" charset="0"/>
                  <a:cs typeface="Times New Roman" panose="02020603050405020304" pitchFamily="18" charset="0"/>
                </a:rPr>
                <a:t>,</a:t>
              </a:r>
              <a:r>
                <a:rPr lang="zh-CN" altLang="zh-CN" sz="2200">
                  <a:latin typeface="Times New Roman" panose="02020603050405020304" pitchFamily="18" charset="0"/>
                  <a:cs typeface="Times New Roman" panose="02020603050405020304" pitchFamily="18" charset="0"/>
                </a:rPr>
                <a:t>方向向左</a:t>
              </a:r>
              <a:r>
                <a:rPr lang="en-US" altLang="zh-CN" sz="2200">
                  <a:latin typeface="Times New Roman" panose="02020603050405020304" pitchFamily="18" charset="0"/>
                  <a:cs typeface="Times New Roman" panose="02020603050405020304" pitchFamily="18" charset="0"/>
                </a:rPr>
                <a:t>,B</a:t>
              </a:r>
              <a:r>
                <a:rPr lang="zh-CN" altLang="zh-CN" sz="2200">
                  <a:latin typeface="Times New Roman" panose="02020603050405020304" pitchFamily="18" charset="0"/>
                  <a:cs typeface="Times New Roman" panose="02020603050405020304" pitchFamily="18" charset="0"/>
                </a:rPr>
                <a:t>正确</a:t>
              </a:r>
              <a:r>
                <a:rPr lang="en-US" altLang="zh-CN" sz="2200" smtClean="0">
                  <a:latin typeface="Times New Roman" panose="02020603050405020304" pitchFamily="18" charset="0"/>
                  <a:cs typeface="Times New Roman" panose="02020603050405020304" pitchFamily="18" charset="0"/>
                </a:rPr>
                <a:t>;</a:t>
              </a:r>
              <a:r>
                <a:rPr lang="zh-CN" altLang="zh-CN" sz="2200">
                  <a:latin typeface="Times New Roman" panose="02020603050405020304" pitchFamily="18" charset="0"/>
                  <a:cs typeface="Times New Roman" panose="02020603050405020304" pitchFamily="18" charset="0"/>
                </a:rPr>
                <a:t>由题图可知</a:t>
              </a:r>
              <a:r>
                <a:rPr lang="en-US" altLang="zh-CN" sz="2200">
                  <a:latin typeface="Times New Roman" panose="02020603050405020304" pitchFamily="18" charset="0"/>
                  <a:cs typeface="Times New Roman" panose="02020603050405020304" pitchFamily="18" charset="0"/>
                </a:rPr>
                <a:t>,</a:t>
              </a:r>
              <a:r>
                <a:rPr lang="en-US" altLang="zh-CN" sz="2200" i="1">
                  <a:latin typeface="Times New Roman" panose="02020603050405020304" pitchFamily="18" charset="0"/>
                  <a:cs typeface="Times New Roman" panose="02020603050405020304" pitchFamily="18" charset="0"/>
                </a:rPr>
                <a:t>M</a:t>
              </a:r>
              <a:r>
                <a:rPr lang="zh-CN" altLang="zh-CN" sz="2200">
                  <a:latin typeface="Times New Roman" panose="02020603050405020304" pitchFamily="18" charset="0"/>
                  <a:cs typeface="Times New Roman" panose="02020603050405020304" pitchFamily="18" charset="0"/>
                </a:rPr>
                <a:t>和</a:t>
              </a:r>
              <a:r>
                <a:rPr lang="en-US" altLang="zh-CN" sz="2200" i="1">
                  <a:latin typeface="Times New Roman" panose="02020603050405020304" pitchFamily="18" charset="0"/>
                  <a:cs typeface="Times New Roman" panose="02020603050405020304" pitchFamily="18" charset="0"/>
                </a:rPr>
                <a:t>O</a:t>
              </a:r>
              <a:r>
                <a:rPr lang="zh-CN" altLang="zh-CN" sz="2200">
                  <a:latin typeface="Times New Roman" panose="02020603050405020304" pitchFamily="18" charset="0"/>
                  <a:cs typeface="Times New Roman" panose="02020603050405020304" pitchFamily="18" charset="0"/>
                </a:rPr>
                <a:t>点位于两对等量异号点电荷的等势线上</a:t>
              </a:r>
              <a:r>
                <a:rPr lang="en-US" altLang="zh-CN" sz="2200">
                  <a:latin typeface="Times New Roman" panose="02020603050405020304" pitchFamily="18" charset="0"/>
                  <a:cs typeface="Times New Roman" panose="02020603050405020304" pitchFamily="18" charset="0"/>
                </a:rPr>
                <a:t>,</a:t>
              </a:r>
              <a:r>
                <a:rPr lang="zh-CN" altLang="zh-CN" sz="2200">
                  <a:latin typeface="Times New Roman" panose="02020603050405020304" pitchFamily="18" charset="0"/>
                  <a:cs typeface="Times New Roman" panose="02020603050405020304" pitchFamily="18" charset="0"/>
                </a:rPr>
                <a:t>即</a:t>
              </a:r>
              <a:r>
                <a:rPr lang="en-US" altLang="zh-CN" sz="2200" i="1">
                  <a:latin typeface="Times New Roman" panose="02020603050405020304" pitchFamily="18" charset="0"/>
                  <a:cs typeface="Times New Roman" panose="02020603050405020304" pitchFamily="18" charset="0"/>
                </a:rPr>
                <a:t>M</a:t>
              </a:r>
              <a:r>
                <a:rPr lang="zh-CN" altLang="zh-CN" sz="2200">
                  <a:latin typeface="Times New Roman" panose="02020603050405020304" pitchFamily="18" charset="0"/>
                  <a:cs typeface="Times New Roman" panose="02020603050405020304" pitchFamily="18" charset="0"/>
                </a:rPr>
                <a:t>点和</a:t>
              </a:r>
              <a:r>
                <a:rPr lang="en-US" altLang="zh-CN" sz="2200" i="1">
                  <a:latin typeface="Times New Roman" panose="02020603050405020304" pitchFamily="18" charset="0"/>
                  <a:cs typeface="Times New Roman" panose="02020603050405020304" pitchFamily="18" charset="0"/>
                </a:rPr>
                <a:t>O</a:t>
              </a:r>
              <a:r>
                <a:rPr lang="zh-CN" altLang="zh-CN" sz="2200">
                  <a:latin typeface="Times New Roman" panose="02020603050405020304" pitchFamily="18" charset="0"/>
                  <a:cs typeface="Times New Roman" panose="02020603050405020304" pitchFamily="18" charset="0"/>
                </a:rPr>
                <a:t>点电势相等</a:t>
              </a:r>
              <a:r>
                <a:rPr lang="en-US" altLang="zh-CN" sz="2200">
                  <a:latin typeface="Times New Roman" panose="02020603050405020304" pitchFamily="18" charset="0"/>
                  <a:cs typeface="Times New Roman" panose="02020603050405020304" pitchFamily="18" charset="0"/>
                </a:rPr>
                <a:t>,</a:t>
              </a:r>
              <a:r>
                <a:rPr lang="zh-CN" altLang="zh-CN" sz="2200">
                  <a:latin typeface="Times New Roman" panose="02020603050405020304" pitchFamily="18" charset="0"/>
                  <a:cs typeface="Times New Roman" panose="02020603050405020304" pitchFamily="18" charset="0"/>
                </a:rPr>
                <a:t>所以将一带正电的点电荷从</a:t>
              </a:r>
              <a:r>
                <a:rPr lang="en-US" altLang="zh-CN" sz="2200" i="1">
                  <a:latin typeface="Times New Roman" panose="02020603050405020304" pitchFamily="18" charset="0"/>
                  <a:cs typeface="Times New Roman" panose="02020603050405020304" pitchFamily="18" charset="0"/>
                </a:rPr>
                <a:t>M</a:t>
              </a:r>
              <a:r>
                <a:rPr lang="zh-CN" altLang="zh-CN" sz="2200">
                  <a:latin typeface="Times New Roman" panose="02020603050405020304" pitchFamily="18" charset="0"/>
                  <a:cs typeface="Times New Roman" panose="02020603050405020304" pitchFamily="18" charset="0"/>
                </a:rPr>
                <a:t>点移动到</a:t>
              </a:r>
              <a:r>
                <a:rPr lang="en-US" altLang="zh-CN" sz="2200" i="1">
                  <a:latin typeface="Times New Roman" panose="02020603050405020304" pitchFamily="18" charset="0"/>
                  <a:cs typeface="Times New Roman" panose="02020603050405020304" pitchFamily="18" charset="0"/>
                </a:rPr>
                <a:t>O</a:t>
              </a:r>
              <a:r>
                <a:rPr lang="zh-CN" altLang="zh-CN" sz="2200">
                  <a:latin typeface="Times New Roman" panose="02020603050405020304" pitchFamily="18" charset="0"/>
                  <a:cs typeface="Times New Roman" panose="02020603050405020304" pitchFamily="18" charset="0"/>
                </a:rPr>
                <a:t>点</a:t>
              </a:r>
              <a:r>
                <a:rPr lang="en-US" altLang="zh-CN" sz="2200">
                  <a:latin typeface="Times New Roman" panose="02020603050405020304" pitchFamily="18" charset="0"/>
                  <a:cs typeface="Times New Roman" panose="02020603050405020304" pitchFamily="18" charset="0"/>
                </a:rPr>
                <a:t>,</a:t>
              </a:r>
              <a:r>
                <a:rPr lang="zh-CN" altLang="zh-CN" sz="2200">
                  <a:latin typeface="Times New Roman" panose="02020603050405020304" pitchFamily="18" charset="0"/>
                  <a:cs typeface="Times New Roman" panose="02020603050405020304" pitchFamily="18" charset="0"/>
                </a:rPr>
                <a:t>电场力做的功为零</a:t>
              </a:r>
              <a:r>
                <a:rPr lang="en-US" altLang="zh-CN" sz="2200">
                  <a:latin typeface="Times New Roman" panose="02020603050405020304" pitchFamily="18" charset="0"/>
                  <a:cs typeface="Times New Roman" panose="02020603050405020304" pitchFamily="18" charset="0"/>
                </a:rPr>
                <a:t>,C</a:t>
              </a:r>
              <a:r>
                <a:rPr lang="zh-CN" altLang="zh-CN" sz="2200">
                  <a:latin typeface="Times New Roman" panose="02020603050405020304" pitchFamily="18" charset="0"/>
                  <a:cs typeface="Times New Roman" panose="02020603050405020304" pitchFamily="18" charset="0"/>
                </a:rPr>
                <a:t>错误</a:t>
              </a:r>
              <a:r>
                <a:rPr lang="en-US" altLang="zh-CN" sz="2200">
                  <a:latin typeface="Times New Roman" panose="02020603050405020304" pitchFamily="18" charset="0"/>
                  <a:cs typeface="Times New Roman" panose="02020603050405020304" pitchFamily="18" charset="0"/>
                </a:rPr>
                <a:t>;</a:t>
              </a:r>
              <a:r>
                <a:rPr lang="zh-CN" altLang="zh-CN" sz="2200">
                  <a:latin typeface="Times New Roman" panose="02020603050405020304" pitchFamily="18" charset="0"/>
                  <a:cs typeface="Times New Roman" panose="02020603050405020304" pitchFamily="18" charset="0"/>
                </a:rPr>
                <a:t>由题图结合等量异号点电荷模型可知</a:t>
              </a:r>
              <a:r>
                <a:rPr lang="en-US" altLang="zh-CN" sz="2200">
                  <a:latin typeface="Times New Roman" panose="02020603050405020304" pitchFamily="18" charset="0"/>
                  <a:cs typeface="Times New Roman" panose="02020603050405020304" pitchFamily="18" charset="0"/>
                </a:rPr>
                <a:t>,</a:t>
              </a:r>
              <a:r>
                <a:rPr lang="en-US" altLang="zh-CN" sz="2200" i="1">
                  <a:latin typeface="Times New Roman" panose="02020603050405020304" pitchFamily="18" charset="0"/>
                  <a:cs typeface="Times New Roman" panose="02020603050405020304" pitchFamily="18" charset="0"/>
                </a:rPr>
                <a:t>L</a:t>
              </a:r>
              <a:r>
                <a:rPr lang="zh-CN" altLang="zh-CN" sz="2200">
                  <a:latin typeface="Times New Roman" panose="02020603050405020304" pitchFamily="18" charset="0"/>
                  <a:cs typeface="Times New Roman" panose="02020603050405020304" pitchFamily="18" charset="0"/>
                </a:rPr>
                <a:t>点的电势低于</a:t>
              </a:r>
              <a:r>
                <a:rPr lang="en-US" altLang="zh-CN" sz="2200" i="1">
                  <a:latin typeface="Times New Roman" panose="02020603050405020304" pitchFamily="18" charset="0"/>
                  <a:cs typeface="Times New Roman" panose="02020603050405020304" pitchFamily="18" charset="0"/>
                </a:rPr>
                <a:t>N</a:t>
              </a:r>
              <a:r>
                <a:rPr lang="zh-CN" altLang="zh-CN" sz="2200">
                  <a:latin typeface="Times New Roman" panose="02020603050405020304" pitchFamily="18" charset="0"/>
                  <a:cs typeface="Times New Roman" panose="02020603050405020304" pitchFamily="18" charset="0"/>
                </a:rPr>
                <a:t>点电势</a:t>
              </a:r>
              <a:r>
                <a:rPr lang="en-US" altLang="zh-CN" sz="2200">
                  <a:latin typeface="Times New Roman" panose="02020603050405020304" pitchFamily="18" charset="0"/>
                  <a:cs typeface="Times New Roman" panose="02020603050405020304" pitchFamily="18" charset="0"/>
                </a:rPr>
                <a:t>,</a:t>
              </a:r>
              <a:r>
                <a:rPr lang="zh-CN" altLang="zh-CN" sz="2200">
                  <a:latin typeface="Times New Roman" panose="02020603050405020304" pitchFamily="18" charset="0"/>
                  <a:cs typeface="Times New Roman" panose="02020603050405020304" pitchFamily="18" charset="0"/>
                </a:rPr>
                <a:t>则将一带正电的点电荷从</a:t>
              </a:r>
              <a:r>
                <a:rPr lang="en-US" altLang="zh-CN" sz="2200" i="1">
                  <a:latin typeface="Times New Roman" panose="02020603050405020304" pitchFamily="18" charset="0"/>
                  <a:cs typeface="Times New Roman" panose="02020603050405020304" pitchFamily="18" charset="0"/>
                </a:rPr>
                <a:t>L</a:t>
              </a:r>
              <a:r>
                <a:rPr lang="zh-CN" altLang="zh-CN" sz="2200">
                  <a:latin typeface="Times New Roman" panose="02020603050405020304" pitchFamily="18" charset="0"/>
                  <a:cs typeface="Times New Roman" panose="02020603050405020304" pitchFamily="18" charset="0"/>
                </a:rPr>
                <a:t>点移动到</a:t>
              </a:r>
              <a:r>
                <a:rPr lang="en-US" altLang="zh-CN" sz="2200" i="1">
                  <a:latin typeface="Times New Roman" panose="02020603050405020304" pitchFamily="18" charset="0"/>
                  <a:cs typeface="Times New Roman" panose="02020603050405020304" pitchFamily="18" charset="0"/>
                </a:rPr>
                <a:t>N</a:t>
              </a:r>
              <a:r>
                <a:rPr lang="zh-CN" altLang="zh-CN" sz="2200">
                  <a:latin typeface="Times New Roman" panose="02020603050405020304" pitchFamily="18" charset="0"/>
                  <a:cs typeface="Times New Roman" panose="02020603050405020304" pitchFamily="18" charset="0"/>
                </a:rPr>
                <a:t>点</a:t>
              </a:r>
              <a:r>
                <a:rPr lang="en-US" altLang="zh-CN" sz="2200">
                  <a:latin typeface="Times New Roman" panose="02020603050405020304" pitchFamily="18" charset="0"/>
                  <a:cs typeface="Times New Roman" panose="02020603050405020304" pitchFamily="18" charset="0"/>
                </a:rPr>
                <a:t>,</a:t>
              </a:r>
              <a:r>
                <a:rPr lang="zh-CN" altLang="zh-CN" sz="2200">
                  <a:latin typeface="Times New Roman" panose="02020603050405020304" pitchFamily="18" charset="0"/>
                  <a:cs typeface="Times New Roman" panose="02020603050405020304" pitchFamily="18" charset="0"/>
                </a:rPr>
                <a:t>电场力做的功不为零</a:t>
              </a:r>
              <a:r>
                <a:rPr lang="en-US" altLang="zh-CN" sz="2200">
                  <a:latin typeface="Times New Roman" panose="02020603050405020304" pitchFamily="18" charset="0"/>
                  <a:cs typeface="Times New Roman" panose="02020603050405020304" pitchFamily="18" charset="0"/>
                </a:rPr>
                <a:t>,D</a:t>
              </a:r>
              <a:r>
                <a:rPr lang="zh-CN" altLang="zh-CN" sz="2200">
                  <a:latin typeface="Times New Roman" panose="02020603050405020304" pitchFamily="18" charset="0"/>
                  <a:cs typeface="Times New Roman" panose="02020603050405020304" pitchFamily="18" charset="0"/>
                </a:rPr>
                <a:t>错误</a:t>
              </a:r>
              <a:r>
                <a:rPr lang="en-US" altLang="zh-CN" sz="2200" i="1">
                  <a:latin typeface="Times New Roman" panose="02020603050405020304" pitchFamily="18" charset="0"/>
                  <a:cs typeface="Times New Roman" panose="02020603050405020304" pitchFamily="18" charset="0"/>
                </a:rPr>
                <a:t>.</a:t>
              </a:r>
              <a:endParaRPr lang="zh-CN" altLang="zh-CN" sz="2200">
                <a:latin typeface="Times New Roman" panose="02020603050405020304" pitchFamily="18" charset="0"/>
                <a:cs typeface="Times New Roman" panose="02020603050405020304" pitchFamily="18" charset="0"/>
              </a:endParaRPr>
            </a:p>
            <a:p>
              <a:pPr>
                <a:lnSpc>
                  <a:spcPct val="150000"/>
                </a:lnSpc>
              </a:pPr>
              <a:endParaRPr lang="zh-CN" altLang="zh-CN" sz="2200">
                <a:latin typeface="Times New Roman" panose="02020603050405020304" pitchFamily="18" charset="0"/>
                <a:cs typeface="Times New Roman" panose="02020603050405020304" pitchFamily="18" charset="0"/>
              </a:endParaRPr>
            </a:p>
          </p:txBody>
        </p:sp>
        <p:sp>
          <p:nvSpPr>
            <p:cNvPr id="3" name="文本框 2"/>
            <p:cNvSpPr txBox="1"/>
            <p:nvPr/>
          </p:nvSpPr>
          <p:spPr>
            <a:xfrm>
              <a:off x="231094" y="835586"/>
              <a:ext cx="902811" cy="523220"/>
            </a:xfrm>
            <a:prstGeom prst="rect">
              <a:avLst/>
            </a:prstGeom>
            <a:solidFill>
              <a:srgbClr val="1F2C7A"/>
            </a:solid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2800" b="1" i="0" u="none" strike="noStrike" kern="1200" cap="none" spc="0" normalizeH="0" baseline="0" noProof="0" smtClean="0">
                  <a:ln>
                    <a:noFill/>
                  </a:ln>
                  <a:solidFill>
                    <a:srgbClr val="FFFFFF"/>
                  </a:solidFill>
                  <a:effectLst/>
                  <a:uLnTx/>
                  <a:uFillTx/>
                  <a:latin typeface="Arial"/>
                  <a:ea typeface="微软雅黑"/>
                  <a:cs typeface="+mn-cs"/>
                </a:rPr>
                <a:t>解析</a:t>
              </a:r>
              <a:endParaRPr kumimoji="0" lang="zh-CN" altLang="en-US" sz="2800" b="1" i="0" u="none" strike="noStrike" kern="1200" cap="none" spc="0" normalizeH="0" baseline="0" noProof="0">
                <a:ln>
                  <a:noFill/>
                </a:ln>
                <a:solidFill>
                  <a:srgbClr val="FFFFFF"/>
                </a:solidFill>
                <a:effectLst/>
                <a:uLnTx/>
                <a:uFillTx/>
                <a:latin typeface="Arial"/>
                <a:ea typeface="微软雅黑"/>
                <a:cs typeface="+mn-cs"/>
              </a:endParaRPr>
            </a:p>
          </p:txBody>
        </p:sp>
      </p:grpSp>
    </p:spTree>
    <p:custDataLst>
      <p:tags r:id="rId4"/>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5" name="QC_5_AN.2_1#6fb9cba0d.bracket?vbadefaultcenterpage=1&amp;vbadisplayimagespread=1&amp;parentnodeid=0c25ba019&amp;vbapositionanswer=1&amp;vbahtmlprocessed=1"/>
          <p:cNvSpPr/>
          <p:nvPr>
            <p:custDataLst>
              <p:tags r:id="rId3"/>
            </p:custDataLst>
          </p:nvPr>
        </p:nvSpPr>
        <p:spPr>
          <a:xfrm>
            <a:off x="642580" y="2472331"/>
            <a:ext cx="605648" cy="507619"/>
          </a:xfrm>
          <a:prstGeom prst="rect">
            <a:avLst/>
          </a:prstGeom>
          <a:noFill/>
        </p:spPr>
        <p:txBody>
          <a:bodyPr wrap="squar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1" hangingPunct="1">
              <a:lnSpc>
                <a:spcPts val="4300"/>
              </a:lnSpc>
              <a:spcBef>
                <a:spcPct val="0"/>
              </a:spcBef>
              <a:spcAft>
                <a:spcPct val="0"/>
              </a:spcAft>
              <a:buClrTx/>
              <a:buSzTx/>
              <a:buFontTx/>
              <a:buNone/>
              <a:defRPr/>
            </a:pPr>
            <a:r>
              <a:rPr kumimoji="0" lang="en-US" altLang="zh-CN" sz="2800" b="1" i="0" u="none" strike="noStrike" kern="1200" cap="none" spc="0" normalizeH="0" baseline="0" noProof="0" smtClean="0">
                <a:ln>
                  <a:noFill/>
                </a:ln>
                <a:solidFill>
                  <a:srgbClr val="FF0000"/>
                </a:solidFill>
                <a:effectLst/>
                <a:uLnTx/>
                <a:uFillTx/>
                <a:latin typeface="Times New Roman" panose="02020603050405020304" pitchFamily="18" charset="0"/>
                <a:ea typeface="方正中等线简体" pitchFamily="34" charset="-122"/>
                <a:cs typeface="Times New Roman" panose="02020603050405020304" pitchFamily="34" charset="-120"/>
              </a:rPr>
              <a:t>CD</a:t>
            </a:r>
            <a:endParaRPr kumimoji="0" lang="en-US" altLang="zh-CN" sz="2800" b="0" i="0" u="none" strike="noStrike" kern="1200" cap="none" spc="0" normalizeH="0" baseline="0" noProof="0">
              <a:ln>
                <a:noFill/>
              </a:ln>
              <a:solidFill>
                <a:srgbClr val="000000"/>
              </a:solidFill>
              <a:effectLst/>
              <a:uLnTx/>
              <a:uFillTx/>
              <a:latin typeface="Arial"/>
              <a:ea typeface="微软雅黑"/>
              <a:cs typeface="+mn-cs"/>
            </a:endParaRPr>
          </a:p>
        </p:txBody>
      </p:sp>
      <p:grpSp>
        <p:nvGrpSpPr>
          <p:cNvPr id="3" name="组合 2"/>
          <p:cNvGrpSpPr/>
          <p:nvPr/>
        </p:nvGrpSpPr>
        <p:grpSpPr>
          <a:xfrm>
            <a:off x="146304" y="778295"/>
            <a:ext cx="11905488" cy="5985360"/>
            <a:chOff x="146304" y="778295"/>
            <a:chExt cx="11905488" cy="5985360"/>
          </a:xfrm>
        </p:grpSpPr>
        <p:sp>
          <p:nvSpPr>
            <p:cNvPr id="8" name="QC_5_BD.1_1#6fb9cba0d?vbadefaultcenterpage=1&amp;vbadisplayimagespread=1&amp;parentnodeid=0c25ba019&amp;vbahtmlprocessed=1&amp;hasbroken=1"/>
            <p:cNvSpPr/>
            <p:nvPr>
              <p:custDataLst>
                <p:tags r:id="rId4"/>
              </p:custDataLst>
            </p:nvPr>
          </p:nvSpPr>
          <p:spPr>
            <a:xfrm>
              <a:off x="146304" y="778295"/>
              <a:ext cx="11905488" cy="5985360"/>
            </a:xfrm>
            <a:prstGeom prst="rect">
              <a:avLst/>
            </a:prstGeom>
            <a:noFill/>
          </p:spPr>
          <p:txBody>
            <a:bodyPr wrap="squar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2400" smtClean="0">
                  <a:latin typeface="Times New Roman" panose="02020603050405020304" pitchFamily="18" charset="0"/>
                  <a:cs typeface="Times New Roman" panose="02020603050405020304" pitchFamily="18" charset="0"/>
                </a:rPr>
                <a:t>7.[</a:t>
              </a:r>
              <a:r>
                <a:rPr lang="en-US" altLang="zh-CN" sz="2400">
                  <a:latin typeface="Times New Roman" panose="02020603050405020304" pitchFamily="18" charset="0"/>
                  <a:cs typeface="Times New Roman" panose="02020603050405020304" pitchFamily="18" charset="0"/>
                </a:rPr>
                <a:t>2021</a:t>
              </a:r>
              <a:r>
                <a:rPr lang="zh-CN" altLang="zh-CN" sz="2400">
                  <a:latin typeface="Times New Roman" panose="02020603050405020304" pitchFamily="18" charset="0"/>
                  <a:cs typeface="Times New Roman" panose="02020603050405020304" pitchFamily="18" charset="0"/>
                </a:rPr>
                <a:t>天津</a:t>
              </a:r>
              <a:r>
                <a:rPr lang="en-US" altLang="zh-CN" sz="2400" i="1">
                  <a:latin typeface="Times New Roman" panose="02020603050405020304" pitchFamily="18" charset="0"/>
                  <a:cs typeface="Times New Roman" panose="02020603050405020304" pitchFamily="18" charset="0"/>
                </a:rPr>
                <a:t>·</a:t>
              </a:r>
              <a:r>
                <a:rPr lang="en-US" altLang="zh-CN" sz="2400">
                  <a:latin typeface="Times New Roman" panose="02020603050405020304" pitchFamily="18" charset="0"/>
                  <a:cs typeface="Times New Roman" panose="02020603050405020304" pitchFamily="18" charset="0"/>
                </a:rPr>
                <a:t>8,5</a:t>
              </a:r>
              <a:r>
                <a:rPr lang="zh-CN" altLang="zh-CN" sz="2400">
                  <a:latin typeface="Times New Roman" panose="02020603050405020304" pitchFamily="18" charset="0"/>
                  <a:cs typeface="Times New Roman" panose="02020603050405020304" pitchFamily="18" charset="0"/>
                </a:rPr>
                <a:t>分</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难度</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多选</a:t>
              </a:r>
              <a:r>
                <a:rPr lang="en-US" altLang="zh-CN" sz="2400">
                  <a:latin typeface="Times New Roman" panose="02020603050405020304" pitchFamily="18" charset="0"/>
                  <a:cs typeface="Times New Roman" panose="02020603050405020304" pitchFamily="18" charset="0"/>
                </a:rPr>
                <a:t>)</a:t>
              </a:r>
              <a:endParaRPr lang="zh-CN" altLang="zh-CN" sz="2400">
                <a:latin typeface="Times New Roman" panose="02020603050405020304" pitchFamily="18" charset="0"/>
                <a:cs typeface="Times New Roman" panose="02020603050405020304" pitchFamily="18" charset="0"/>
              </a:endParaRPr>
            </a:p>
            <a:p>
              <a:pPr>
                <a:lnSpc>
                  <a:spcPct val="150000"/>
                </a:lnSpc>
              </a:pPr>
              <a:r>
                <a:rPr lang="zh-CN" altLang="zh-CN" sz="2400">
                  <a:latin typeface="Times New Roman" panose="02020603050405020304" pitchFamily="18" charset="0"/>
                  <a:cs typeface="Times New Roman" panose="02020603050405020304" pitchFamily="18" charset="0"/>
                </a:rPr>
                <a:t>两个位于纸面内的点电荷产生电场的等势面如图中实线所示</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相邻等势面间的电势差相等</a:t>
              </a:r>
              <a:r>
                <a:rPr lang="en-US" altLang="zh-CN" sz="2400" i="1">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虚线</a:t>
              </a:r>
              <a:r>
                <a:rPr lang="en-US" altLang="zh-CN" sz="2400" i="1">
                  <a:latin typeface="Times New Roman" panose="02020603050405020304" pitchFamily="18" charset="0"/>
                  <a:cs typeface="Times New Roman" panose="02020603050405020304" pitchFamily="18" charset="0"/>
                </a:rPr>
                <a:t>MPN</a:t>
              </a:r>
              <a:r>
                <a:rPr lang="zh-CN" altLang="zh-CN" sz="2400">
                  <a:latin typeface="Times New Roman" panose="02020603050405020304" pitchFamily="18" charset="0"/>
                  <a:cs typeface="Times New Roman" panose="02020603050405020304" pitchFamily="18" charset="0"/>
                </a:rPr>
                <a:t>是一个电子在该电场中的运动轨迹</a:t>
              </a:r>
              <a:r>
                <a:rPr lang="en-US" altLang="zh-CN" sz="2400">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轨迹与某等势面相切于</a:t>
              </a:r>
              <a:r>
                <a:rPr lang="en-US" altLang="zh-CN" sz="2400" i="1">
                  <a:latin typeface="Times New Roman" panose="02020603050405020304" pitchFamily="18" charset="0"/>
                  <a:cs typeface="Times New Roman" panose="02020603050405020304" pitchFamily="18" charset="0"/>
                </a:rPr>
                <a:t>P</a:t>
              </a:r>
              <a:r>
                <a:rPr lang="zh-CN" altLang="zh-CN" sz="2400">
                  <a:latin typeface="Times New Roman" panose="02020603050405020304" pitchFamily="18" charset="0"/>
                  <a:cs typeface="Times New Roman" panose="02020603050405020304" pitchFamily="18" charset="0"/>
                </a:rPr>
                <a:t>点</a:t>
              </a:r>
              <a:r>
                <a:rPr lang="en-US" altLang="zh-CN" sz="2400" i="1">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下列说法正确的是 </a:t>
              </a:r>
              <a:r>
                <a:rPr lang="en-US" altLang="zh-CN" sz="2400">
                  <a:latin typeface="Times New Roman" panose="02020603050405020304" pitchFamily="18" charset="0"/>
                  <a:cs typeface="Times New Roman" panose="02020603050405020304" pitchFamily="18" charset="0"/>
                </a:rPr>
                <a:t>(</a:t>
              </a:r>
              <a:r>
                <a:rPr lang="zh-CN" altLang="zh-CN" sz="2400" i="1">
                  <a:latin typeface="Times New Roman" panose="02020603050405020304" pitchFamily="18" charset="0"/>
                  <a:cs typeface="Times New Roman" panose="02020603050405020304" pitchFamily="18" charset="0"/>
                </a:rPr>
                <a:t>　　</a:t>
              </a:r>
              <a:r>
                <a:rPr lang="en-US" altLang="zh-CN" sz="2400">
                  <a:latin typeface="Times New Roman" panose="02020603050405020304" pitchFamily="18" charset="0"/>
                  <a:cs typeface="Times New Roman" panose="02020603050405020304" pitchFamily="18" charset="0"/>
                </a:rPr>
                <a:t>)</a:t>
              </a:r>
              <a:endParaRPr lang="zh-CN" altLang="zh-CN" sz="2400">
                <a:latin typeface="Times New Roman" panose="02020603050405020304" pitchFamily="18" charset="0"/>
                <a:cs typeface="Times New Roman" panose="02020603050405020304" pitchFamily="18" charset="0"/>
              </a:endParaRPr>
            </a:p>
            <a:p>
              <a:pPr>
                <a:lnSpc>
                  <a:spcPct val="150000"/>
                </a:lnSpc>
              </a:pPr>
              <a:r>
                <a:rPr lang="en-US" altLang="zh-CN" sz="2400">
                  <a:latin typeface="Times New Roman" panose="02020603050405020304" pitchFamily="18" charset="0"/>
                  <a:cs typeface="Times New Roman" panose="02020603050405020304" pitchFamily="18" charset="0"/>
                </a:rPr>
                <a:t>A</a:t>
              </a:r>
              <a:r>
                <a:rPr lang="en-US" altLang="zh-CN" sz="2400" i="1">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两点电荷可能是异种点电荷</a:t>
              </a:r>
              <a:endParaRPr lang="zh-CN" altLang="zh-CN" sz="2400">
                <a:latin typeface="Times New Roman" panose="02020603050405020304" pitchFamily="18" charset="0"/>
                <a:cs typeface="Times New Roman" panose="02020603050405020304" pitchFamily="18" charset="0"/>
              </a:endParaRPr>
            </a:p>
            <a:p>
              <a:pPr>
                <a:lnSpc>
                  <a:spcPct val="150000"/>
                </a:lnSpc>
              </a:pPr>
              <a:r>
                <a:rPr lang="en-US" altLang="zh-CN" sz="2400">
                  <a:latin typeface="Times New Roman" panose="02020603050405020304" pitchFamily="18" charset="0"/>
                  <a:cs typeface="Times New Roman" panose="02020603050405020304" pitchFamily="18" charset="0"/>
                </a:rPr>
                <a:t>B</a:t>
              </a:r>
              <a:r>
                <a:rPr lang="en-US" altLang="zh-CN" sz="2400" i="1">
                  <a:latin typeface="Times New Roman" panose="02020603050405020304" pitchFamily="18" charset="0"/>
                  <a:cs typeface="Times New Roman" panose="02020603050405020304" pitchFamily="18" charset="0"/>
                </a:rPr>
                <a:t>.A</a:t>
              </a:r>
              <a:r>
                <a:rPr lang="zh-CN" altLang="zh-CN" sz="2400">
                  <a:latin typeface="Times New Roman" panose="02020603050405020304" pitchFamily="18" charset="0"/>
                  <a:cs typeface="Times New Roman" panose="02020603050405020304" pitchFamily="18" charset="0"/>
                </a:rPr>
                <a:t>点的电场强度比</a:t>
              </a:r>
              <a:r>
                <a:rPr lang="en-US" altLang="zh-CN" sz="2400" i="1">
                  <a:latin typeface="Times New Roman" panose="02020603050405020304" pitchFamily="18" charset="0"/>
                  <a:cs typeface="Times New Roman" panose="02020603050405020304" pitchFamily="18" charset="0"/>
                </a:rPr>
                <a:t>B</a:t>
              </a:r>
              <a:r>
                <a:rPr lang="zh-CN" altLang="zh-CN" sz="2400">
                  <a:latin typeface="Times New Roman" panose="02020603050405020304" pitchFamily="18" charset="0"/>
                  <a:cs typeface="Times New Roman" panose="02020603050405020304" pitchFamily="18" charset="0"/>
                </a:rPr>
                <a:t>点的大</a:t>
              </a:r>
              <a:endParaRPr lang="zh-CN" altLang="zh-CN" sz="2400">
                <a:latin typeface="Times New Roman" panose="02020603050405020304" pitchFamily="18" charset="0"/>
                <a:cs typeface="Times New Roman" panose="02020603050405020304" pitchFamily="18" charset="0"/>
              </a:endParaRPr>
            </a:p>
            <a:p>
              <a:pPr>
                <a:lnSpc>
                  <a:spcPct val="150000"/>
                </a:lnSpc>
              </a:pPr>
              <a:r>
                <a:rPr lang="en-US" altLang="zh-CN" sz="2400">
                  <a:latin typeface="Times New Roman" panose="02020603050405020304" pitchFamily="18" charset="0"/>
                  <a:cs typeface="Times New Roman" panose="02020603050405020304" pitchFamily="18" charset="0"/>
                </a:rPr>
                <a:t>C</a:t>
              </a:r>
              <a:r>
                <a:rPr lang="en-US" altLang="zh-CN" sz="2400" i="1">
                  <a:latin typeface="Times New Roman" panose="02020603050405020304" pitchFamily="18" charset="0"/>
                  <a:cs typeface="Times New Roman" panose="02020603050405020304" pitchFamily="18" charset="0"/>
                </a:rPr>
                <a:t>.A</a:t>
              </a:r>
              <a:r>
                <a:rPr lang="zh-CN" altLang="zh-CN" sz="2400">
                  <a:latin typeface="Times New Roman" panose="02020603050405020304" pitchFamily="18" charset="0"/>
                  <a:cs typeface="Times New Roman" panose="02020603050405020304" pitchFamily="18" charset="0"/>
                </a:rPr>
                <a:t>点的电势高于</a:t>
              </a:r>
              <a:r>
                <a:rPr lang="en-US" altLang="zh-CN" sz="2400" i="1">
                  <a:latin typeface="Times New Roman" panose="02020603050405020304" pitchFamily="18" charset="0"/>
                  <a:cs typeface="Times New Roman" panose="02020603050405020304" pitchFamily="18" charset="0"/>
                </a:rPr>
                <a:t>B</a:t>
              </a:r>
              <a:r>
                <a:rPr lang="zh-CN" altLang="zh-CN" sz="2400">
                  <a:latin typeface="Times New Roman" panose="02020603050405020304" pitchFamily="18" charset="0"/>
                  <a:cs typeface="Times New Roman" panose="02020603050405020304" pitchFamily="18" charset="0"/>
                </a:rPr>
                <a:t>点的电势</a:t>
              </a:r>
              <a:endParaRPr lang="zh-CN" altLang="zh-CN" sz="2400">
                <a:latin typeface="Times New Roman" panose="02020603050405020304" pitchFamily="18" charset="0"/>
                <a:cs typeface="Times New Roman" panose="02020603050405020304" pitchFamily="18" charset="0"/>
              </a:endParaRPr>
            </a:p>
            <a:p>
              <a:pPr>
                <a:lnSpc>
                  <a:spcPct val="150000"/>
                </a:lnSpc>
              </a:pPr>
              <a:r>
                <a:rPr lang="en-US" altLang="zh-CN" sz="2400">
                  <a:latin typeface="Times New Roman" panose="02020603050405020304" pitchFamily="18" charset="0"/>
                  <a:cs typeface="Times New Roman" panose="02020603050405020304" pitchFamily="18" charset="0"/>
                </a:rPr>
                <a:t>D</a:t>
              </a:r>
              <a:r>
                <a:rPr lang="en-US" altLang="zh-CN" sz="2400" i="1">
                  <a:latin typeface="Times New Roman" panose="02020603050405020304" pitchFamily="18" charset="0"/>
                  <a:cs typeface="Times New Roman" panose="02020603050405020304" pitchFamily="18" charset="0"/>
                </a:rPr>
                <a:t>.</a:t>
              </a:r>
              <a:r>
                <a:rPr lang="zh-CN" altLang="zh-CN" sz="2400">
                  <a:latin typeface="Times New Roman" panose="02020603050405020304" pitchFamily="18" charset="0"/>
                  <a:cs typeface="Times New Roman" panose="02020603050405020304" pitchFamily="18" charset="0"/>
                </a:rPr>
                <a:t>电子运动到</a:t>
              </a:r>
              <a:r>
                <a:rPr lang="en-US" altLang="zh-CN" sz="2400" i="1">
                  <a:latin typeface="Times New Roman" panose="02020603050405020304" pitchFamily="18" charset="0"/>
                  <a:cs typeface="Times New Roman" panose="02020603050405020304" pitchFamily="18" charset="0"/>
                </a:rPr>
                <a:t>P</a:t>
              </a:r>
              <a:r>
                <a:rPr lang="zh-CN" altLang="zh-CN" sz="2400">
                  <a:latin typeface="Times New Roman" panose="02020603050405020304" pitchFamily="18" charset="0"/>
                  <a:cs typeface="Times New Roman" panose="02020603050405020304" pitchFamily="18" charset="0"/>
                </a:rPr>
                <a:t>点时动能最小</a:t>
              </a:r>
              <a:endParaRPr lang="zh-CN" altLang="zh-CN" sz="2400">
                <a:latin typeface="Times New Roman" panose="02020603050405020304" pitchFamily="18" charset="0"/>
                <a:cs typeface="Times New Roman" panose="02020603050405020304" pitchFamily="18" charset="0"/>
              </a:endParaRPr>
            </a:p>
          </p:txBody>
        </p:sp>
        <p:pic>
          <p:nvPicPr>
            <p:cNvPr id="2" name="图片 1"/>
            <p:cNvPicPr>
              <a:picLocks noChangeAspect="1"/>
            </p:cNvPicPr>
            <p:nvPr/>
          </p:nvPicPr>
          <p:blipFill>
            <a:blip r:embed="rId5"/>
            <a:stretch>
              <a:fillRect/>
            </a:stretch>
          </p:blipFill>
          <p:spPr>
            <a:xfrm>
              <a:off x="6940724" y="2979950"/>
              <a:ext cx="3001561" cy="2508153"/>
            </a:xfrm>
            <a:prstGeom prst="rect">
              <a:avLst/>
            </a:prstGeom>
          </p:spPr>
        </p:pic>
      </p:grpSp>
    </p:spTree>
    <p:custDataLst>
      <p:tags r:id="rId6"/>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15">
                                            <p:txEl>
                                              <p:pRg st="0" end="0"/>
                                            </p:txEl>
                                          </p:spTgt>
                                        </p:tgtEl>
                                        <p:attrNameLst>
                                          <p:attrName>style.visibility</p:attrName>
                                        </p:attrNameLst>
                                      </p:cBhvr>
                                      <p:to>
                                        <p:strVal val="visible"/>
                                      </p:to>
                                    </p:set>
                                    <p:animEffect transition="in" filter="wipe(left)">
                                      <p:cBhvr>
                                        <p:cTn id="7" dur="500"/>
                                        <p:tgtEl>
                                          <p:spTgt spid="1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build="p"/>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https://d.book118.com/928112036007006046</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7.xml><?xml version="1.0" encoding="utf-8"?>
<p:tagLst xmlns:p="http://schemas.openxmlformats.org/presentationml/2006/main">
  <p:tag name="KSO_WM_BEAUTIFY_FLAG" val="#wm#"/>
  <p:tag name="KSO_WM_TAG_VERSION" val="1.0"/>
  <p:tag name="KSO_WM_TEMPLATE_CATEGORY" val="custom"/>
  <p:tag name="KSO_WM_TEMPLATE_INDEX" val="20205176"/>
  <p:tag name="KSO_WM_UNIT_COMPATIBLE" val="0"/>
  <p:tag name="KSO_WM_UNIT_DIAGRAM_ISNUMVISUAL" val="0"/>
  <p:tag name="KSO_WM_UNIT_DIAGRAM_ISREFERUNIT" val="0"/>
  <p:tag name="KSO_WM_UNIT_HIGHLIGHT" val="0"/>
  <p:tag name="KSO_WM_UNIT_ID" val="_0**"/>
  <p:tag name="KSO_WM_UNIT_LAYERLEVEL" val="1"/>
</p:tagLst>
</file>

<file path=ppt/tags/tag58.xml><?xml version="1.0" encoding="utf-8"?>
<p:tagLst xmlns:p="http://schemas.openxmlformats.org/presentationml/2006/main">
  <p:tag name="KSO_WM_BEAUTIFY_FLAG" val="#wm#"/>
  <p:tag name="KSO_WM_TAG_VERSION" val="1.0"/>
  <p:tag name="KSO_WM_TEMPLATE_CATEGORY" val="custom"/>
  <p:tag name="KSO_WM_TEMPLATE_INDEX" val="20205176"/>
  <p:tag name="KSO_WM_UNIT_COMPATIBLE" val="0"/>
  <p:tag name="KSO_WM_UNIT_DIAGRAM_ISNUMVISUAL" val="0"/>
  <p:tag name="KSO_WM_UNIT_DIAGRAM_ISREFERUNIT" val="0"/>
  <p:tag name="KSO_WM_UNIT_HIGHLIGHT" val="0"/>
  <p:tag name="KSO_WM_UNIT_ID" val="_0**"/>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2.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63.xml><?xml version="1.0" encoding="utf-8"?>
<p:tagLst xmlns:p="http://schemas.openxmlformats.org/presentationml/2006/main">
  <p:tag name="KSO_WM_BEAUTIFY_FLAG" val=""/>
</p:tagLst>
</file>

<file path=ppt/tags/tag64.xml><?xml version="1.0" encoding="utf-8"?>
<p:tagLst xmlns:p="http://schemas.openxmlformats.org/presentationml/2006/main">
  <p:tag name="KSO_WM_BEAUTIFY_FLAG" val=""/>
</p:tagLst>
</file>

<file path=ppt/tags/tag65.xml><?xml version="1.0" encoding="utf-8"?>
<p:tagLst xmlns:p="http://schemas.openxmlformats.org/presentationml/2006/main">
  <p:tag name="KSO_WM_BEAUTIFY_FLAG" val="#wm#"/>
  <p:tag name="KSO_WM_TEMPLATE_CATEGORY" val="custom"/>
  <p:tag name="KSO_WM_TEMPLATE_INDEX" val="20205176"/>
</p:tagLst>
</file>

<file path=ppt/tags/tag66.xml><?xml version="1.0" encoding="utf-8"?>
<p:tagLst xmlns:p="http://schemas.openxmlformats.org/presentationml/2006/main">
  <p:tag name="KSO_WM_BEAUTIFY_FLAG" val=""/>
</p:tagLst>
</file>

<file path=ppt/tags/tag67.xml><?xml version="1.0" encoding="utf-8"?>
<p:tagLst xmlns:p="http://schemas.openxmlformats.org/presentationml/2006/main">
  <p:tag name="KSO_WM_BEAUTIFY_FLAG" val=""/>
</p:tagLst>
</file>

<file path=ppt/tags/tag68.xml><?xml version="1.0" encoding="utf-8"?>
<p:tagLst xmlns:p="http://schemas.openxmlformats.org/presentationml/2006/main">
  <p:tag name="KSO_WM_BEAUTIFY_FLAG" val="#wm#"/>
  <p:tag name="KSO_WM_SLIDE_ID" val="custom20205176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69.xml><?xml version="1.0" encoding="utf-8"?>
<p:tagLst xmlns:p="http://schemas.openxmlformats.org/presentationml/2006/main">
  <p:tag name="KSO_WM_BEAUTIFY_FLAG" val=""/>
</p:tagLst>
</file>

<file path=ppt/tags/tag70.xml><?xml version="1.0" encoding="utf-8"?>
<p:tagLst xmlns:p="http://schemas.openxmlformats.org/presentationml/2006/main">
  <p:tag name="KSO_WM_BEAUTIFY_FLAG" val="#wm#"/>
  <p:tag name="KSO_WM_SLIDE_ID" val="custom20205176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71.xml><?xml version="1.0" encoding="utf-8"?>
<p:tagLst xmlns:p="http://schemas.openxmlformats.org/presentationml/2006/main">
  <p:tag name="KSO_WM_BEAUTIFY_FLAG" val=""/>
</p:tagLst>
</file>

<file path=ppt/tags/tag72.xml><?xml version="1.0" encoding="utf-8"?>
<p:tagLst xmlns:p="http://schemas.openxmlformats.org/presentationml/2006/main">
  <p:tag name="KSO_WM_BEAUTIFY_FLAG" val=""/>
</p:tagLst>
</file>

<file path=ppt/tags/tag73.xml><?xml version="1.0" encoding="utf-8"?>
<p:tagLst xmlns:p="http://schemas.openxmlformats.org/presentationml/2006/main">
  <p:tag name="KSO_WM_BEAUTIFY_FLAG" val="#wm#"/>
  <p:tag name="KSO_WM_SLIDE_ID" val="custom20205176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74.xml><?xml version="1.0" encoding="utf-8"?>
<p:tagLst xmlns:p="http://schemas.openxmlformats.org/presentationml/2006/main">
  <p:tag name="KSO_WM_BEAUTIFY_FLAG" val=""/>
</p:tagLst>
</file>

<file path=ppt/tags/tag75.xml><?xml version="1.0" encoding="utf-8"?>
<p:tagLst xmlns:p="http://schemas.openxmlformats.org/presentationml/2006/main">
  <p:tag name="KSO_WM_BEAUTIFY_FLAG" val="#wm#"/>
  <p:tag name="KSO_WM_SLIDE_ID" val="custom20205176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76.xml><?xml version="1.0" encoding="utf-8"?>
<p:tagLst xmlns:p="http://schemas.openxmlformats.org/presentationml/2006/main">
  <p:tag name="KSO_WM_BEAUTIFY_FLAG" val=""/>
</p:tagLst>
</file>

<file path=ppt/tags/tag77.xml><?xml version="1.0" encoding="utf-8"?>
<p:tagLst xmlns:p="http://schemas.openxmlformats.org/presentationml/2006/main">
  <p:tag name="KSO_WM_BEAUTIFY_FLAG" val=""/>
</p:tagLst>
</file>

<file path=ppt/tags/tag78.xml><?xml version="1.0" encoding="utf-8"?>
<p:tagLst xmlns:p="http://schemas.openxmlformats.org/presentationml/2006/main">
  <p:tag name="KSO_WM_BEAUTIFY_FLAG" val="#wm#"/>
  <p:tag name="KSO_WM_SLIDE_ID" val="custom20205176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79.xml><?xml version="1.0" encoding="utf-8"?>
<p:tagLst xmlns:p="http://schemas.openxmlformats.org/presentationml/2006/main">
  <p:tag name="KSO_WM_BEAUTIFY_FLAG" val=""/>
</p:tagLst>
</file>

<file path=ppt/tags/tag80.xml><?xml version="1.0" encoding="utf-8"?>
<p:tagLst xmlns:p="http://schemas.openxmlformats.org/presentationml/2006/main">
  <p:tag name="KSO_WM_BEAUTIFY_FLAG" val="#wm#"/>
  <p:tag name="KSO_WM_SLIDE_ID" val="custom20205176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81.xml><?xml version="1.0" encoding="utf-8"?>
<p:tagLst xmlns:p="http://schemas.openxmlformats.org/presentationml/2006/main">
  <p:tag name="KSO_WM_BEAUTIFY_FLAG" val=""/>
</p:tagLst>
</file>

<file path=ppt/tags/tag82.xml><?xml version="1.0" encoding="utf-8"?>
<p:tagLst xmlns:p="http://schemas.openxmlformats.org/presentationml/2006/main">
  <p:tag name="KSO_WM_BEAUTIFY_FLAG" val=""/>
</p:tagLst>
</file>

<file path=ppt/tags/tag83.xml><?xml version="1.0" encoding="utf-8"?>
<p:tagLst xmlns:p="http://schemas.openxmlformats.org/presentationml/2006/main">
  <p:tag name="KSO_WM_BEAUTIFY_FLAG" val="#wm#"/>
  <p:tag name="KSO_WM_SLIDE_ID" val="custom20205176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84.xml><?xml version="1.0" encoding="utf-8"?>
<p:tagLst xmlns:p="http://schemas.openxmlformats.org/presentationml/2006/main">
  <p:tag name="KSO_WM_BEAUTIFY_FLAG" val=""/>
</p:tagLst>
</file>

<file path=ppt/tags/tag85.xml><?xml version="1.0" encoding="utf-8"?>
<p:tagLst xmlns:p="http://schemas.openxmlformats.org/presentationml/2006/main">
  <p:tag name="KSO_WM_BEAUTIFY_FLAG" val="#wm#"/>
  <p:tag name="KSO_WM_SLIDE_ID" val="custom20205176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86.xml><?xml version="1.0" encoding="utf-8"?>
<p:tagLst xmlns:p="http://schemas.openxmlformats.org/presentationml/2006/main">
  <p:tag name="KSO_WM_BEAUTIFY_FLAG" val=""/>
</p:tagLst>
</file>

<file path=ppt/tags/tag87.xml><?xml version="1.0" encoding="utf-8"?>
<p:tagLst xmlns:p="http://schemas.openxmlformats.org/presentationml/2006/main">
  <p:tag name="KSO_WM_BEAUTIFY_FLAG" val=""/>
</p:tagLst>
</file>

<file path=ppt/tags/tag88.xml><?xml version="1.0" encoding="utf-8"?>
<p:tagLst xmlns:p="http://schemas.openxmlformats.org/presentationml/2006/main">
  <p:tag name="KSO_WM_UNIT_PLACING_PICTURE_USER_VIEWPORT" val="{&quot;height&quot;:4101.604724409448,&quot;width&quot;:8138.103937007874}"/>
</p:tagLst>
</file>

<file path=ppt/tags/tag89.xml><?xml version="1.0" encoding="utf-8"?>
<p:tagLst xmlns:p="http://schemas.openxmlformats.org/presentationml/2006/main">
  <p:tag name="KSO_WM_BEAUTIFY_FLAG" val="#wm#"/>
  <p:tag name="KSO_WM_SLIDE_ID" val="custom20205176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90.xml><?xml version="1.0" encoding="utf-8"?>
<p:tagLst xmlns:p="http://schemas.openxmlformats.org/presentationml/2006/main">
  <p:tag name="KSO_WM_BEAUTIFY_FLAG" val=""/>
</p:tagLst>
</file>

<file path=ppt/tags/tag91.xml><?xml version="1.0" encoding="utf-8"?>
<p:tagLst xmlns:p="http://schemas.openxmlformats.org/presentationml/2006/main">
  <p:tag name="KSO_WM_BEAUTIFY_FLAG" val="#wm#"/>
  <p:tag name="KSO_WM_SLIDE_ID" val="custom20205176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92.xml><?xml version="1.0" encoding="utf-8"?>
<p:tagLst xmlns:p="http://schemas.openxmlformats.org/presentationml/2006/main">
  <p:tag name="KSO_WM_BEAUTIFY_FLAG" val=""/>
</p:tagLst>
</file>

<file path=ppt/tags/tag93.xml><?xml version="1.0" encoding="utf-8"?>
<p:tagLst xmlns:p="http://schemas.openxmlformats.org/presentationml/2006/main">
  <p:tag name="KSO_WM_BEAUTIFY_FLAG" val=""/>
</p:tagLst>
</file>

<file path=ppt/tags/tag94.xml><?xml version="1.0" encoding="utf-8"?>
<p:tagLst xmlns:p="http://schemas.openxmlformats.org/presentationml/2006/main">
  <p:tag name="KSO_WM_BEAUTIFY_FLAG" val="#wm#"/>
  <p:tag name="KSO_WM_SLIDE_ID" val="custom20205176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95.xml><?xml version="1.0" encoding="utf-8"?>
<p:tagLst xmlns:p="http://schemas.openxmlformats.org/presentationml/2006/main">
  <p:tag name="KSO_WM_BEAUTIFY_FLAG" val=""/>
</p:tagLst>
</file>

<file path=ppt/tags/tag96.xml><?xml version="1.0" encoding="utf-8"?>
<p:tagLst xmlns:p="http://schemas.openxmlformats.org/presentationml/2006/main">
  <p:tag name="KSO_WM_BEAUTIFY_FLAG" val="#wm#"/>
  <p:tag name="KSO_WM_SLIDE_ID" val="custom20205176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97.xml><?xml version="1.0" encoding="utf-8"?>
<p:tagLst xmlns:p="http://schemas.openxmlformats.org/presentationml/2006/main">
  <p:tag name="KSO_WM_BEAUTIFY_FLAG" val=""/>
</p:tagLst>
</file>

<file path=ppt/tags/tag98.xml><?xml version="1.0" encoding="utf-8"?>
<p:tagLst xmlns:p="http://schemas.openxmlformats.org/presentationml/2006/main">
  <p:tag name="KSO_WM_BEAUTIFY_FLAG" val=""/>
</p:tagLst>
</file>

<file path=ppt/tags/tag99.xml><?xml version="1.0" encoding="utf-8"?>
<p:tagLst xmlns:p="http://schemas.openxmlformats.org/presentationml/2006/main">
  <p:tag name="KSO_WM_BEAUTIFY_FLAG" val="#wm#"/>
  <p:tag name="KSO_WM_SLIDE_ID" val="custom20205176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100.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
  <a:themeElements>
    <a:clrScheme name="新版空白演示配色">
      <a:dk1>
        <a:srgbClr val="000000"/>
      </a:dk1>
      <a:lt1>
        <a:srgbClr val="FFFFFF"/>
      </a:lt1>
      <a:dk2>
        <a:srgbClr val="0F1423"/>
      </a:dk2>
      <a:lt2>
        <a:srgbClr val="FFFFFF"/>
      </a:lt2>
      <a:accent1>
        <a:srgbClr val="6096E6"/>
      </a:accent1>
      <a:accent2>
        <a:srgbClr val="58B6E5"/>
      </a:accent2>
      <a:accent3>
        <a:srgbClr val="56CA95"/>
      </a:accent3>
      <a:accent4>
        <a:srgbClr val="FFBA55"/>
      </a:accent4>
      <a:accent5>
        <a:srgbClr val="F18870"/>
      </a:accent5>
      <a:accent6>
        <a:srgbClr val="EC5F74"/>
      </a:accent6>
      <a:hlink>
        <a:srgbClr val="0563C1"/>
      </a:hlink>
      <a:folHlink>
        <a:srgbClr val="954D72"/>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gs>
            <a:gs pos="100000">
              <a:schemeClr val="phClr">
                <a:lumMod val="85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15</Slides>
  <Notes>13</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15</vt:i4>
      </vt:variant>
    </vt:vector>
  </HeadingPairs>
  <TitlesOfParts>
    <vt:vector baseType="lpstr" size="24">
      <vt:lpstr>Arial</vt:lpstr>
      <vt:lpstr>Calibri</vt:lpstr>
      <vt:lpstr>微软雅黑</vt:lpstr>
      <vt:lpstr>Wingdings</vt:lpstr>
      <vt:lpstr>华文新魏</vt:lpstr>
      <vt:lpstr>Times New Roman</vt:lpstr>
      <vt:lpstr>方正中等线简体</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2024-09-26T18:25:18.602</cp:lastPrinted>
  <dcterms:created xsi:type="dcterms:W3CDTF">2024-09-26T10:25:18Z</dcterms:created>
  <dcterms:modified xsi:type="dcterms:W3CDTF">2024-09-26T10:25:20Z</dcterms:modified>
</cp:coreProperties>
</file>